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69.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147.xml" ContentType="application/vnd.openxmlformats-officedocument.presentationml.slide+xml"/>
  <Override PartName="/ppt/slides/slide158.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119.xml" ContentType="application/vnd.openxmlformats-officedocument.presentationml.slide+xml"/>
  <Override PartName="/ppt/slides/slide148.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167.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s/slide168.xml" ContentType="application/vnd.openxmlformats-officedocument.presentationml.slide+xml"/>
  <Override PartName="/ppt/slides/slide139.xml" ContentType="application/vnd.openxmlformats-officedocument.presentationml.slide+xml"/>
  <Override PartName="/ppt/slides/slide157.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7" r:id="rId12"/>
    <p:sldId id="266" r:id="rId13"/>
    <p:sldId id="268" r:id="rId14"/>
    <p:sldId id="269" r:id="rId15"/>
    <p:sldId id="270" r:id="rId16"/>
    <p:sldId id="339" r:id="rId17"/>
    <p:sldId id="340" r:id="rId18"/>
    <p:sldId id="341" r:id="rId19"/>
    <p:sldId id="342" r:id="rId20"/>
    <p:sldId id="343" r:id="rId21"/>
    <p:sldId id="344" r:id="rId22"/>
    <p:sldId id="289" r:id="rId23"/>
    <p:sldId id="271" r:id="rId24"/>
    <p:sldId id="272" r:id="rId25"/>
    <p:sldId id="274" r:id="rId26"/>
    <p:sldId id="273" r:id="rId27"/>
    <p:sldId id="291" r:id="rId28"/>
    <p:sldId id="301" r:id="rId29"/>
    <p:sldId id="302" r:id="rId30"/>
    <p:sldId id="303" r:id="rId31"/>
    <p:sldId id="305" r:id="rId32"/>
    <p:sldId id="306" r:id="rId33"/>
    <p:sldId id="307" r:id="rId34"/>
    <p:sldId id="308" r:id="rId35"/>
    <p:sldId id="309" r:id="rId36"/>
    <p:sldId id="310" r:id="rId37"/>
    <p:sldId id="311" r:id="rId38"/>
    <p:sldId id="312" r:id="rId39"/>
    <p:sldId id="313" r:id="rId40"/>
    <p:sldId id="326" r:id="rId41"/>
    <p:sldId id="327" r:id="rId42"/>
    <p:sldId id="330" r:id="rId43"/>
    <p:sldId id="328" r:id="rId44"/>
    <p:sldId id="329" r:id="rId45"/>
    <p:sldId id="338" r:id="rId46"/>
    <p:sldId id="346" r:id="rId47"/>
    <p:sldId id="347" r:id="rId48"/>
    <p:sldId id="348" r:id="rId49"/>
    <p:sldId id="349" r:id="rId50"/>
    <p:sldId id="350" r:id="rId51"/>
    <p:sldId id="351" r:id="rId52"/>
    <p:sldId id="352" r:id="rId53"/>
    <p:sldId id="353" r:id="rId54"/>
    <p:sldId id="354" r:id="rId55"/>
    <p:sldId id="355" r:id="rId56"/>
    <p:sldId id="356" r:id="rId57"/>
    <p:sldId id="357" r:id="rId58"/>
    <p:sldId id="358" r:id="rId59"/>
    <p:sldId id="359" r:id="rId60"/>
    <p:sldId id="360" r:id="rId61"/>
    <p:sldId id="361" r:id="rId62"/>
    <p:sldId id="362" r:id="rId63"/>
    <p:sldId id="363" r:id="rId64"/>
    <p:sldId id="364" r:id="rId65"/>
    <p:sldId id="365" r:id="rId66"/>
    <p:sldId id="366" r:id="rId67"/>
    <p:sldId id="367" r:id="rId68"/>
    <p:sldId id="370" r:id="rId69"/>
    <p:sldId id="371" r:id="rId70"/>
    <p:sldId id="372" r:id="rId71"/>
    <p:sldId id="373" r:id="rId72"/>
    <p:sldId id="374" r:id="rId73"/>
    <p:sldId id="375" r:id="rId74"/>
    <p:sldId id="376" r:id="rId75"/>
    <p:sldId id="377" r:id="rId76"/>
    <p:sldId id="378" r:id="rId77"/>
    <p:sldId id="379" r:id="rId78"/>
    <p:sldId id="380" r:id="rId79"/>
    <p:sldId id="381" r:id="rId80"/>
    <p:sldId id="382" r:id="rId81"/>
    <p:sldId id="383" r:id="rId82"/>
    <p:sldId id="384" r:id="rId83"/>
    <p:sldId id="385" r:id="rId84"/>
    <p:sldId id="386" r:id="rId85"/>
    <p:sldId id="387" r:id="rId86"/>
    <p:sldId id="388" r:id="rId87"/>
    <p:sldId id="389" r:id="rId88"/>
    <p:sldId id="390" r:id="rId89"/>
    <p:sldId id="391" r:id="rId90"/>
    <p:sldId id="392" r:id="rId91"/>
    <p:sldId id="393" r:id="rId92"/>
    <p:sldId id="394" r:id="rId93"/>
    <p:sldId id="395" r:id="rId94"/>
    <p:sldId id="396" r:id="rId95"/>
    <p:sldId id="397" r:id="rId96"/>
    <p:sldId id="398" r:id="rId97"/>
    <p:sldId id="399" r:id="rId98"/>
    <p:sldId id="400" r:id="rId99"/>
    <p:sldId id="401" r:id="rId100"/>
    <p:sldId id="402" r:id="rId101"/>
    <p:sldId id="403" r:id="rId102"/>
    <p:sldId id="404" r:id="rId103"/>
    <p:sldId id="405" r:id="rId104"/>
    <p:sldId id="406" r:id="rId105"/>
    <p:sldId id="407" r:id="rId106"/>
    <p:sldId id="409" r:id="rId107"/>
    <p:sldId id="410" r:id="rId108"/>
    <p:sldId id="411" r:id="rId109"/>
    <p:sldId id="412" r:id="rId110"/>
    <p:sldId id="413" r:id="rId111"/>
    <p:sldId id="414" r:id="rId112"/>
    <p:sldId id="415" r:id="rId113"/>
    <p:sldId id="416" r:id="rId114"/>
    <p:sldId id="417" r:id="rId115"/>
    <p:sldId id="418" r:id="rId116"/>
    <p:sldId id="419" r:id="rId117"/>
    <p:sldId id="420" r:id="rId118"/>
    <p:sldId id="431" r:id="rId119"/>
    <p:sldId id="432" r:id="rId120"/>
    <p:sldId id="433" r:id="rId121"/>
    <p:sldId id="434" r:id="rId122"/>
    <p:sldId id="435" r:id="rId123"/>
    <p:sldId id="436" r:id="rId124"/>
    <p:sldId id="437" r:id="rId125"/>
    <p:sldId id="438" r:id="rId126"/>
    <p:sldId id="439" r:id="rId127"/>
    <p:sldId id="440" r:id="rId128"/>
    <p:sldId id="441" r:id="rId129"/>
    <p:sldId id="442" r:id="rId130"/>
    <p:sldId id="443" r:id="rId131"/>
    <p:sldId id="444" r:id="rId132"/>
    <p:sldId id="445" r:id="rId133"/>
    <p:sldId id="446" r:id="rId134"/>
    <p:sldId id="447" r:id="rId135"/>
    <p:sldId id="448" r:id="rId136"/>
    <p:sldId id="449" r:id="rId137"/>
    <p:sldId id="450" r:id="rId138"/>
    <p:sldId id="451" r:id="rId139"/>
    <p:sldId id="452" r:id="rId140"/>
    <p:sldId id="453" r:id="rId141"/>
    <p:sldId id="454" r:id="rId142"/>
    <p:sldId id="455" r:id="rId143"/>
    <p:sldId id="456" r:id="rId144"/>
    <p:sldId id="457" r:id="rId145"/>
    <p:sldId id="458" r:id="rId146"/>
    <p:sldId id="459" r:id="rId147"/>
    <p:sldId id="460" r:id="rId148"/>
    <p:sldId id="461" r:id="rId149"/>
    <p:sldId id="462" r:id="rId150"/>
    <p:sldId id="463" r:id="rId151"/>
    <p:sldId id="464" r:id="rId152"/>
    <p:sldId id="465" r:id="rId153"/>
    <p:sldId id="466" r:id="rId154"/>
    <p:sldId id="467" r:id="rId155"/>
    <p:sldId id="468" r:id="rId156"/>
    <p:sldId id="469" r:id="rId157"/>
    <p:sldId id="470" r:id="rId158"/>
    <p:sldId id="471" r:id="rId159"/>
    <p:sldId id="472" r:id="rId160"/>
    <p:sldId id="473" r:id="rId161"/>
    <p:sldId id="474" r:id="rId162"/>
    <p:sldId id="475" r:id="rId163"/>
    <p:sldId id="476" r:id="rId164"/>
    <p:sldId id="477" r:id="rId165"/>
    <p:sldId id="478" r:id="rId166"/>
    <p:sldId id="479" r:id="rId167"/>
    <p:sldId id="480" r:id="rId168"/>
    <p:sldId id="481" r:id="rId169"/>
    <p:sldId id="482" r:id="rId170"/>
    <p:sldId id="483" r:id="rId171"/>
    <p:sldId id="484" r:id="rId17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985" autoAdjust="0"/>
    <p:restoredTop sz="94660"/>
  </p:normalViewPr>
  <p:slideViewPr>
    <p:cSldViewPr>
      <p:cViewPr varScale="1">
        <p:scale>
          <a:sx n="73" d="100"/>
          <a:sy n="73" d="100"/>
        </p:scale>
        <p:origin x="-1212" y="-10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theme" Target="theme/theme1.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Date Placeholder 27"/>
          <p:cNvSpPr>
            <a:spLocks noGrp="1"/>
          </p:cNvSpPr>
          <p:nvPr>
            <p:ph type="dt" sz="half" idx="10"/>
          </p:nvPr>
        </p:nvSpPr>
        <p:spPr/>
        <p:txBody>
          <a:bodyPr/>
          <a:lstStyle>
            <a:extLst/>
          </a:lstStyle>
          <a:p>
            <a:fld id="{CE028D46-596B-4A0D-B345-AE2F1365D23C}" type="datetimeFigureOut">
              <a:rPr lang="en-US" smtClean="0"/>
              <a:pPr/>
              <a:t>10-Nov-16</a:t>
            </a:fld>
            <a:endParaRPr lang="en-US" dirty="0"/>
          </a:p>
        </p:txBody>
      </p:sp>
      <p:sp>
        <p:nvSpPr>
          <p:cNvPr id="17" name="Footer Placeholder 16"/>
          <p:cNvSpPr>
            <a:spLocks noGrp="1"/>
          </p:cNvSpPr>
          <p:nvPr>
            <p:ph type="ftr" sz="quarter" idx="11"/>
          </p:nvPr>
        </p:nvSpPr>
        <p:spPr/>
        <p:txBody>
          <a:bodyPr/>
          <a:lstStyle>
            <a:extLst/>
          </a:lstStyle>
          <a:p>
            <a:endParaRPr lang="en-US" dirty="0"/>
          </a:p>
        </p:txBody>
      </p:sp>
      <p:sp>
        <p:nvSpPr>
          <p:cNvPr id="29" name="Slide Number Placeholder 28"/>
          <p:cNvSpPr>
            <a:spLocks noGrp="1"/>
          </p:cNvSpPr>
          <p:nvPr>
            <p:ph type="sldNum" sz="quarter" idx="12"/>
          </p:nvPr>
        </p:nvSpPr>
        <p:spPr/>
        <p:txBody>
          <a:bodyPr/>
          <a:lstStyle>
            <a:extLst/>
          </a:lstStyle>
          <a:p>
            <a:fld id="{0FCC35D0-E287-4A49-A518-AD117DD03915}" type="slidenum">
              <a:rPr lang="en-US" smtClean="0"/>
              <a:pPr/>
              <a:t>‹#›</a:t>
            </a:fld>
            <a:endParaRPr lang="en-US" dirty="0"/>
          </a:p>
        </p:txBody>
      </p:sp>
      <p:sp>
        <p:nvSpPr>
          <p:cNvPr id="32" name="Rectangle 31"/>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39" name="Rectangle 38"/>
          <p:cNvSpPr/>
          <p:nvPr/>
        </p:nvSpPr>
        <p:spPr>
          <a:xfrm>
            <a:off x="309558" y="680477"/>
            <a:ext cx="45720"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0" name="Rectangle 39"/>
          <p:cNvSpPr/>
          <p:nvPr/>
        </p:nvSpPr>
        <p:spPr>
          <a:xfrm>
            <a:off x="269073"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1" name="Rectangle 40"/>
          <p:cNvSpPr/>
          <p:nvPr/>
        </p:nvSpPr>
        <p:spPr>
          <a:xfrm>
            <a:off x="25002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2" name="Rectangle 41"/>
          <p:cNvSpPr/>
          <p:nvPr/>
        </p:nvSpPr>
        <p:spPr>
          <a:xfrm>
            <a:off x="221768"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8" name="Title 7"/>
          <p:cNvSpPr>
            <a:spLocks noGrp="1"/>
          </p:cNvSpPr>
          <p:nvPr>
            <p:ph type="ctrTitle"/>
          </p:nvPr>
        </p:nvSpPr>
        <p:spPr>
          <a:xfrm>
            <a:off x="914400" y="4343400"/>
            <a:ext cx="7772400" cy="1975104"/>
          </a:xfrm>
        </p:spPr>
        <p:txBody>
          <a:bodyPr/>
          <a:lstStyle>
            <a:lvl1pPr marR="9144" algn="l">
              <a:defRPr sz="4000" b="1" cap="all" spc="0" baseline="0">
                <a:effectLst>
                  <a:reflection blurRad="12700" stA="34000" endA="740" endPos="53000" dir="5400000" sy="-100000" algn="bl" rotWithShape="0"/>
                </a:effectLst>
              </a:defRPr>
            </a:lvl1pPr>
            <a:extLst/>
          </a:lstStyle>
          <a:p>
            <a:r>
              <a:rPr kumimoji="0" lang="en-US" smtClean="0"/>
              <a:t>Click to edit Master title style</a:t>
            </a:r>
            <a:endParaRPr kumimoji="0" lang="en-US"/>
          </a:p>
        </p:txBody>
      </p:sp>
      <p:sp>
        <p:nvSpPr>
          <p:cNvPr id="9" name="Subtitle 8"/>
          <p:cNvSpPr>
            <a:spLocks noGrp="1"/>
          </p:cNvSpPr>
          <p:nvPr>
            <p:ph type="subTitle" idx="1"/>
          </p:nvPr>
        </p:nvSpPr>
        <p:spPr>
          <a:xfrm>
            <a:off x="914400" y="2834640"/>
            <a:ext cx="7772400" cy="1508760"/>
          </a:xfrm>
        </p:spPr>
        <p:txBody>
          <a:bodyPr lIns="100584" tIns="45720" anchor="b"/>
          <a:lstStyle>
            <a:lvl1pPr marL="0" indent="0" algn="l">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56" name="Rectangle 55"/>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65" name="Rectangle 64"/>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66" name="Rectangle 65"/>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67" name="Rectangle 66"/>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CE028D46-596B-4A0D-B345-AE2F1365D23C}" type="datetimeFigureOut">
              <a:rPr lang="en-US" smtClean="0"/>
              <a:pPr/>
              <a:t>10-Nov-16</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0FCC35D0-E287-4A49-A518-AD117DD0391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981200" cy="5851525"/>
          </a:xfrm>
        </p:spPr>
        <p:txBody>
          <a:bodyPr vert="eaVert" anchor="ct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39"/>
            <a:ext cx="58674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CE028D46-596B-4A0D-B345-AE2F1365D23C}" type="datetimeFigureOut">
              <a:rPr lang="en-US" smtClean="0"/>
              <a:pPr/>
              <a:t>10-Nov-16</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0FCC35D0-E287-4A49-A518-AD117DD0391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CE028D46-596B-4A0D-B345-AE2F1365D23C}" type="datetimeFigureOut">
              <a:rPr lang="en-US" smtClean="0"/>
              <a:pPr/>
              <a:t>10-Nov-16</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0FCC35D0-E287-4A49-A518-AD117DD0391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4" name="Freeform 13"/>
          <p:cNvSpPr>
            <a:spLocks/>
          </p:cNvSpPr>
          <p:nvPr/>
        </p:nvSpPr>
        <p:spPr bwMode="auto">
          <a:xfrm>
            <a:off x="4828952" y="1073888"/>
            <a:ext cx="4322136" cy="579120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5" name="Freeform 14"/>
          <p:cNvSpPr>
            <a:spLocks/>
          </p:cNvSpPr>
          <p:nvPr/>
        </p:nvSpPr>
        <p:spPr bwMode="auto">
          <a:xfrm>
            <a:off x="373966" y="0"/>
            <a:ext cx="5514536" cy="6615332"/>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3" name="Freeform 12"/>
          <p:cNvSpPr>
            <a:spLocks/>
          </p:cNvSpPr>
          <p:nvPr/>
        </p:nvSpPr>
        <p:spPr bwMode="auto">
          <a:xfrm rot="5236414">
            <a:off x="4462128" y="1483600"/>
            <a:ext cx="4114800" cy="118872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6" name="Freeform 15"/>
          <p:cNvSpPr>
            <a:spLocks/>
          </p:cNvSpPr>
          <p:nvPr/>
        </p:nvSpPr>
        <p:spPr bwMode="auto">
          <a:xfrm>
            <a:off x="5943600" y="0"/>
            <a:ext cx="2743200" cy="426720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7" name="Freeform 16"/>
          <p:cNvSpPr>
            <a:spLocks/>
          </p:cNvSpPr>
          <p:nvPr/>
        </p:nvSpPr>
        <p:spPr bwMode="auto">
          <a:xfrm>
            <a:off x="5943600" y="4267200"/>
            <a:ext cx="3200400" cy="11430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8" name="Freeform 17"/>
          <p:cNvSpPr>
            <a:spLocks/>
          </p:cNvSpPr>
          <p:nvPr/>
        </p:nvSpPr>
        <p:spPr bwMode="auto">
          <a:xfrm>
            <a:off x="5943600" y="0"/>
            <a:ext cx="1371600" cy="426720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19" name="Freeform 18"/>
          <p:cNvSpPr>
            <a:spLocks/>
          </p:cNvSpPr>
          <p:nvPr/>
        </p:nvSpPr>
        <p:spPr bwMode="auto">
          <a:xfrm>
            <a:off x="5948363" y="4246563"/>
            <a:ext cx="2090737" cy="2611437"/>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20" name="Freeform 19"/>
          <p:cNvSpPr>
            <a:spLocks/>
          </p:cNvSpPr>
          <p:nvPr/>
        </p:nvSpPr>
        <p:spPr bwMode="auto">
          <a:xfrm>
            <a:off x="5943600" y="4267200"/>
            <a:ext cx="1600200" cy="25908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21" name="Freeform 20"/>
          <p:cNvSpPr>
            <a:spLocks/>
          </p:cNvSpPr>
          <p:nvPr/>
        </p:nvSpPr>
        <p:spPr bwMode="auto">
          <a:xfrm>
            <a:off x="5943600" y="1371600"/>
            <a:ext cx="3200400" cy="289560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22" name="Freeform 21"/>
          <p:cNvSpPr>
            <a:spLocks/>
          </p:cNvSpPr>
          <p:nvPr/>
        </p:nvSpPr>
        <p:spPr bwMode="auto">
          <a:xfrm>
            <a:off x="5943600" y="1752600"/>
            <a:ext cx="3200400" cy="25146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23" name="Freeform 22"/>
          <p:cNvSpPr>
            <a:spLocks/>
          </p:cNvSpPr>
          <p:nvPr/>
        </p:nvSpPr>
        <p:spPr bwMode="auto">
          <a:xfrm>
            <a:off x="990600" y="4267200"/>
            <a:ext cx="4953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24" name="Freeform 23"/>
          <p:cNvSpPr>
            <a:spLocks/>
          </p:cNvSpPr>
          <p:nvPr/>
        </p:nvSpPr>
        <p:spPr bwMode="auto">
          <a:xfrm>
            <a:off x="533400" y="4267200"/>
            <a:ext cx="5334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25" name="Freeform 24"/>
          <p:cNvSpPr>
            <a:spLocks/>
          </p:cNvSpPr>
          <p:nvPr/>
        </p:nvSpPr>
        <p:spPr bwMode="auto">
          <a:xfrm>
            <a:off x="366824" y="2438400"/>
            <a:ext cx="5638800" cy="18288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26" name="Freeform 25"/>
          <p:cNvSpPr>
            <a:spLocks/>
          </p:cNvSpPr>
          <p:nvPr/>
        </p:nvSpPr>
        <p:spPr bwMode="auto">
          <a:xfrm>
            <a:off x="366824" y="2133600"/>
            <a:ext cx="5638800" cy="213360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27" name="Freeform 26"/>
          <p:cNvSpPr>
            <a:spLocks/>
          </p:cNvSpPr>
          <p:nvPr/>
        </p:nvSpPr>
        <p:spPr bwMode="auto">
          <a:xfrm>
            <a:off x="4572000" y="4267200"/>
            <a:ext cx="1371600" cy="259080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3" name="Text Placeholder 2"/>
          <p:cNvSpPr>
            <a:spLocks noGrp="1"/>
          </p:cNvSpPr>
          <p:nvPr>
            <p:ph type="body" idx="1"/>
          </p:nvPr>
        </p:nvSpPr>
        <p:spPr>
          <a:xfrm>
            <a:off x="706902" y="1351672"/>
            <a:ext cx="5718048" cy="977486"/>
          </a:xfrm>
        </p:spPr>
        <p:txBody>
          <a:bodyPr lIns="82296" tIns="45720" bIns="0" anchor="t"/>
          <a:lstStyle>
            <a:lvl1pPr marL="54864" indent="0">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CE028D46-596B-4A0D-B345-AE2F1365D23C}" type="datetimeFigureOut">
              <a:rPr lang="en-US" smtClean="0"/>
              <a:pPr/>
              <a:t>10-Nov-16</a:t>
            </a:fld>
            <a:endParaRPr lang="en-US" dirty="0"/>
          </a:p>
        </p:txBody>
      </p:sp>
      <p:sp>
        <p:nvSpPr>
          <p:cNvPr id="5" name="Footer Placeholder 4"/>
          <p:cNvSpPr>
            <a:spLocks noGrp="1"/>
          </p:cNvSpPr>
          <p:nvPr>
            <p:ph type="ftr" sz="quarter" idx="11"/>
          </p:nvPr>
        </p:nvSpPr>
        <p:spPr/>
        <p:txBody>
          <a:bodyPr/>
          <a:lstStyle>
            <a:extLst/>
          </a:lstStyle>
          <a:p>
            <a:endParaRPr lang="en-US" dirty="0"/>
          </a:p>
        </p:txBody>
      </p:sp>
      <p:sp>
        <p:nvSpPr>
          <p:cNvPr id="6" name="Slide Number Placeholder 5"/>
          <p:cNvSpPr>
            <a:spLocks noGrp="1"/>
          </p:cNvSpPr>
          <p:nvPr>
            <p:ph type="sldNum" sz="quarter" idx="12"/>
          </p:nvPr>
        </p:nvSpPr>
        <p:spPr/>
        <p:txBody>
          <a:bodyPr/>
          <a:lstStyle>
            <a:extLst/>
          </a:lstStyle>
          <a:p>
            <a:fld id="{0FCC35D0-E287-4A49-A518-AD117DD03915}" type="slidenum">
              <a:rPr lang="en-US" smtClean="0"/>
              <a:pPr/>
              <a:t>‹#›</a:t>
            </a:fld>
            <a:endParaRPr lang="en-US" dirty="0"/>
          </a:p>
        </p:txBody>
      </p:sp>
      <p:sp>
        <p:nvSpPr>
          <p:cNvPr id="7" name="Rectangle 6"/>
          <p:cNvSpPr/>
          <p:nvPr/>
        </p:nvSpPr>
        <p:spPr>
          <a:xfrm>
            <a:off x="363160" y="402264"/>
            <a:ext cx="850392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 name="Title 1"/>
          <p:cNvSpPr>
            <a:spLocks noGrp="1"/>
          </p:cNvSpPr>
          <p:nvPr>
            <p:ph type="title"/>
          </p:nvPr>
        </p:nvSpPr>
        <p:spPr>
          <a:xfrm>
            <a:off x="706902" y="512064"/>
            <a:ext cx="8156448" cy="777240"/>
          </a:xfrm>
        </p:spPr>
        <p:txBody>
          <a:bodyPr tIns="64008"/>
          <a:lstStyle>
            <a:lvl1pPr algn="l">
              <a:buNone/>
              <a:defRPr sz="3800" b="0" cap="none" spc="-150" baseline="0"/>
            </a:lvl1pPr>
            <a:extLst/>
          </a:lstStyle>
          <a:p>
            <a:r>
              <a:rPr kumimoji="0" lang="en-US" smtClean="0"/>
              <a:t>Click to edit Master title style</a:t>
            </a:r>
            <a:endParaRPr kumimoji="0" lang="en-US"/>
          </a:p>
        </p:txBody>
      </p:sp>
      <p:sp>
        <p:nvSpPr>
          <p:cNvPr id="8" name="Rectangle 7"/>
          <p:cNvSpPr/>
          <p:nvPr/>
        </p:nvSpPr>
        <p:spPr>
          <a:xfrm flipH="1">
            <a:off x="371538"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9" name="Rectangle 8"/>
          <p:cNvSpPr/>
          <p:nvPr/>
        </p:nvSpPr>
        <p:spPr>
          <a:xfrm flipH="1">
            <a:off x="411109"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0" name="Rectangle 9"/>
          <p:cNvSpPr/>
          <p:nvPr/>
        </p:nvSpPr>
        <p:spPr>
          <a:xfrm flipH="1">
            <a:off x="44845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1" name="Rectangle 10"/>
          <p:cNvSpPr/>
          <p:nvPr/>
        </p:nvSpPr>
        <p:spPr>
          <a:xfrm flipH="1">
            <a:off x="476702"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2" name="Rectangle 11"/>
          <p:cNvSpPr/>
          <p:nvPr/>
        </p:nvSpPr>
        <p:spPr>
          <a:xfrm>
            <a:off x="500478"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12064"/>
            <a:ext cx="8229600" cy="9144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64344" y="1770501"/>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55344" y="1770501"/>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CE028D46-596B-4A0D-B345-AE2F1365D23C}" type="datetimeFigureOut">
              <a:rPr lang="en-US" smtClean="0"/>
              <a:pPr/>
              <a:t>10-Nov-16</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0FCC35D0-E287-4A49-A518-AD117DD03915}"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5" name="Rectangle 24"/>
          <p:cNvSpPr/>
          <p:nvPr/>
        </p:nvSpPr>
        <p:spPr>
          <a:xfrm>
            <a:off x="0" y="402265"/>
            <a:ext cx="886708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 name="Title 1"/>
          <p:cNvSpPr>
            <a:spLocks noGrp="1"/>
          </p:cNvSpPr>
          <p:nvPr>
            <p:ph type="title"/>
          </p:nvPr>
        </p:nvSpPr>
        <p:spPr>
          <a:xfrm>
            <a:off x="504824" y="512064"/>
            <a:ext cx="7772400" cy="914400"/>
          </a:xfrm>
        </p:spPr>
        <p:txBody>
          <a:bodyPr anchor="t"/>
          <a:lstStyle>
            <a:lvl1pPr>
              <a:defRPr sz="400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09750"/>
            <a:ext cx="4040188"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09750"/>
            <a:ext cx="4041775"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459037"/>
            <a:ext cx="4040188"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459037"/>
            <a:ext cx="4041775"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CE028D46-596B-4A0D-B345-AE2F1365D23C}" type="datetimeFigureOut">
              <a:rPr lang="en-US" smtClean="0"/>
              <a:pPr/>
              <a:t>10-Nov-16</a:t>
            </a:fld>
            <a:endParaRPr lang="en-US" dirty="0"/>
          </a:p>
        </p:txBody>
      </p:sp>
      <p:sp>
        <p:nvSpPr>
          <p:cNvPr id="8" name="Footer Placeholder 7"/>
          <p:cNvSpPr>
            <a:spLocks noGrp="1"/>
          </p:cNvSpPr>
          <p:nvPr>
            <p:ph type="ftr" sz="quarter" idx="11"/>
          </p:nvPr>
        </p:nvSpPr>
        <p:spPr/>
        <p:txBody>
          <a:bodyPr/>
          <a:lstStyle>
            <a:extLst/>
          </a:lstStyle>
          <a:p>
            <a:endParaRPr lang="en-US" dirty="0"/>
          </a:p>
        </p:txBody>
      </p:sp>
      <p:sp>
        <p:nvSpPr>
          <p:cNvPr id="9" name="Slide Number Placeholder 8"/>
          <p:cNvSpPr>
            <a:spLocks noGrp="1"/>
          </p:cNvSpPr>
          <p:nvPr>
            <p:ph type="sldNum" sz="quarter" idx="12"/>
          </p:nvPr>
        </p:nvSpPr>
        <p:spPr/>
        <p:txBody>
          <a:bodyPr/>
          <a:lstStyle>
            <a:extLst/>
          </a:lstStyle>
          <a:p>
            <a:fld id="{0FCC35D0-E287-4A49-A518-AD117DD03915}" type="slidenum">
              <a:rPr lang="en-US" smtClean="0"/>
              <a:pPr/>
              <a:t>‹#›</a:t>
            </a:fld>
            <a:endParaRPr lang="en-US" dirty="0"/>
          </a:p>
        </p:txBody>
      </p:sp>
      <p:sp>
        <p:nvSpPr>
          <p:cNvPr id="16" name="Rectangle 15"/>
          <p:cNvSpPr/>
          <p:nvPr/>
        </p:nvSpPr>
        <p:spPr>
          <a:xfrm>
            <a:off x="87790" y="680477"/>
            <a:ext cx="45720"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7" name="Rectangle 16"/>
          <p:cNvSpPr/>
          <p:nvPr/>
        </p:nvSpPr>
        <p:spPr>
          <a:xfrm>
            <a:off x="47305"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8" name="Rectangle 17"/>
          <p:cNvSpPr/>
          <p:nvPr/>
        </p:nvSpPr>
        <p:spPr>
          <a:xfrm>
            <a:off x="2825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9" name="Rectangle 18"/>
          <p:cNvSpPr/>
          <p:nvPr/>
        </p:nvSpPr>
        <p:spPr>
          <a:xfrm>
            <a:off x="0"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0" name="Rectangle 19"/>
          <p:cNvSpPr/>
          <p:nvPr/>
        </p:nvSpPr>
        <p:spPr>
          <a:xfrm flipH="1">
            <a:off x="149770"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1" name="Rectangle 20"/>
          <p:cNvSpPr/>
          <p:nvPr/>
        </p:nvSpPr>
        <p:spPr>
          <a:xfrm flipH="1">
            <a:off x="189341"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2" name="Rectangle 21"/>
          <p:cNvSpPr/>
          <p:nvPr/>
        </p:nvSpPr>
        <p:spPr>
          <a:xfrm flipH="1">
            <a:off x="22668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9" name="Rectangle 28"/>
          <p:cNvSpPr/>
          <p:nvPr/>
        </p:nvSpPr>
        <p:spPr>
          <a:xfrm flipH="1">
            <a:off x="254934"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30" name="Rectangle 29"/>
          <p:cNvSpPr/>
          <p:nvPr/>
        </p:nvSpPr>
        <p:spPr>
          <a:xfrm>
            <a:off x="278710"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512064"/>
            <a:ext cx="7772400" cy="914400"/>
          </a:xfrm>
        </p:spPr>
        <p:txBody>
          <a:bodyPr/>
          <a:lstStyle>
            <a:lvl1pPr>
              <a:defRPr sz="4000" cap="none" baseline="0"/>
            </a:lvl1pPr>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CE028D46-596B-4A0D-B345-AE2F1365D23C}" type="datetimeFigureOut">
              <a:rPr lang="en-US" smtClean="0"/>
              <a:pPr/>
              <a:t>10-Nov-16</a:t>
            </a:fld>
            <a:endParaRPr lang="en-US" dirty="0"/>
          </a:p>
        </p:txBody>
      </p:sp>
      <p:sp>
        <p:nvSpPr>
          <p:cNvPr id="4" name="Footer Placeholder 3"/>
          <p:cNvSpPr>
            <a:spLocks noGrp="1"/>
          </p:cNvSpPr>
          <p:nvPr>
            <p:ph type="ftr" sz="quarter" idx="11"/>
          </p:nvPr>
        </p:nvSpPr>
        <p:spPr/>
        <p:txBody>
          <a:bodyPr/>
          <a:lstStyle>
            <a:extLst/>
          </a:lstStyle>
          <a:p>
            <a:endParaRPr lang="en-US" dirty="0"/>
          </a:p>
        </p:txBody>
      </p:sp>
      <p:sp>
        <p:nvSpPr>
          <p:cNvPr id="5" name="Slide Number Placeholder 4"/>
          <p:cNvSpPr>
            <a:spLocks noGrp="1"/>
          </p:cNvSpPr>
          <p:nvPr>
            <p:ph type="sldNum" sz="quarter" idx="12"/>
          </p:nvPr>
        </p:nvSpPr>
        <p:spPr/>
        <p:txBody>
          <a:bodyPr/>
          <a:lstStyle>
            <a:extLst/>
          </a:lstStyle>
          <a:p>
            <a:fld id="{0FCC35D0-E287-4A49-A518-AD117DD03915}"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CE028D46-596B-4A0D-B345-AE2F1365D23C}" type="datetimeFigureOut">
              <a:rPr lang="en-US" smtClean="0"/>
              <a:pPr/>
              <a:t>10-Nov-16</a:t>
            </a:fld>
            <a:endParaRPr lang="en-US" dirty="0"/>
          </a:p>
        </p:txBody>
      </p:sp>
      <p:sp>
        <p:nvSpPr>
          <p:cNvPr id="3" name="Footer Placeholder 2"/>
          <p:cNvSpPr>
            <a:spLocks noGrp="1"/>
          </p:cNvSpPr>
          <p:nvPr>
            <p:ph type="ftr" sz="quarter" idx="11"/>
          </p:nvPr>
        </p:nvSpPr>
        <p:spPr/>
        <p:txBody>
          <a:bodyPr/>
          <a:lstStyle>
            <a:extLst/>
          </a:lstStyle>
          <a:p>
            <a:endParaRPr lang="en-US" dirty="0"/>
          </a:p>
        </p:txBody>
      </p:sp>
      <p:sp>
        <p:nvSpPr>
          <p:cNvPr id="4" name="Slide Number Placeholder 3"/>
          <p:cNvSpPr>
            <a:spLocks noGrp="1"/>
          </p:cNvSpPr>
          <p:nvPr>
            <p:ph type="sldNum" sz="quarter" idx="12"/>
          </p:nvPr>
        </p:nvSpPr>
        <p:spPr/>
        <p:txBody>
          <a:bodyPr/>
          <a:lstStyle>
            <a:extLst/>
          </a:lstStyle>
          <a:p>
            <a:fld id="{0FCC35D0-E287-4A49-A518-AD117DD0391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273050"/>
            <a:ext cx="8229600" cy="1162050"/>
          </a:xfrm>
        </p:spPr>
        <p:txBody>
          <a:bodyPr anchor="ctr"/>
          <a:lstStyle>
            <a:lvl1pPr algn="l">
              <a:buNone/>
              <a:defRPr sz="3600" b="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435100"/>
            <a:ext cx="2514600" cy="45720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429000" y="1435100"/>
            <a:ext cx="5486400"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CE028D46-596B-4A0D-B345-AE2F1365D23C}" type="datetimeFigureOut">
              <a:rPr lang="en-US" smtClean="0"/>
              <a:pPr/>
              <a:t>10-Nov-16</a:t>
            </a:fld>
            <a:endParaRPr lang="en-US" dirty="0"/>
          </a:p>
        </p:txBody>
      </p:sp>
      <p:sp>
        <p:nvSpPr>
          <p:cNvPr id="6" name="Footer Placeholder 5"/>
          <p:cNvSpPr>
            <a:spLocks noGrp="1"/>
          </p:cNvSpPr>
          <p:nvPr>
            <p:ph type="ftr" sz="quarter" idx="11"/>
          </p:nvPr>
        </p:nvSpPr>
        <p:spPr/>
        <p:txBody>
          <a:bodyPr/>
          <a:lstStyle>
            <a:extLst/>
          </a:lstStyle>
          <a:p>
            <a:endParaRPr lang="en-US" dirty="0"/>
          </a:p>
        </p:txBody>
      </p:sp>
      <p:sp>
        <p:nvSpPr>
          <p:cNvPr id="7" name="Slide Number Placeholder 6"/>
          <p:cNvSpPr>
            <a:spLocks noGrp="1"/>
          </p:cNvSpPr>
          <p:nvPr>
            <p:ph type="sldNum" sz="quarter" idx="12"/>
          </p:nvPr>
        </p:nvSpPr>
        <p:spPr/>
        <p:txBody>
          <a:bodyPr/>
          <a:lstStyle>
            <a:extLst/>
          </a:lstStyle>
          <a:p>
            <a:fld id="{0FCC35D0-E287-4A49-A518-AD117DD03915}"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368032" y="0"/>
            <a:ext cx="8778240" cy="1878037"/>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cxnSp>
        <p:nvCxnSpPr>
          <p:cNvPr id="9" name="Straight Connector 8"/>
          <p:cNvCxnSpPr/>
          <p:nvPr/>
        </p:nvCxnSpPr>
        <p:spPr>
          <a:xfrm flipV="1">
            <a:off x="363195" y="1885028"/>
            <a:ext cx="8782622"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rot="5400000">
            <a:off x="8514581" y="1219200"/>
            <a:ext cx="132763" cy="128466"/>
            <a:chOff x="6668087" y="1297746"/>
            <a:chExt cx="161840" cy="156602"/>
          </a:xfrm>
        </p:grpSpPr>
        <p:cxnSp>
          <p:nvCxnSpPr>
            <p:cNvPr id="15" name="Straight Connector 14"/>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bwMode="grayWhite">
          <a:xfrm>
            <a:off x="914400" y="441251"/>
            <a:ext cx="6858000" cy="701749"/>
          </a:xfrm>
        </p:spPr>
        <p:txBody>
          <a:bodyPr anchor="b"/>
          <a:lstStyle>
            <a:lvl1pPr algn="l">
              <a:buNone/>
              <a:defRPr sz="21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368032" y="1893781"/>
            <a:ext cx="8778240" cy="4960144"/>
          </a:xfrm>
          <a:solidFill>
            <a:schemeClr val="bg2"/>
          </a:solidFill>
        </p:spPr>
        <p:txBody>
          <a:bodyPr/>
          <a:lstStyle>
            <a:lvl1pPr marL="0" indent="0">
              <a:buNone/>
              <a:defRPr sz="3200"/>
            </a:lvl1pPr>
            <a:extLst/>
          </a:lstStyle>
          <a:p>
            <a:r>
              <a:rPr kumimoji="0" lang="en-US" dirty="0" smtClean="0"/>
              <a:t>Click icon to add picture</a:t>
            </a:r>
            <a:endParaRPr kumimoji="0" lang="en-US" dirty="0"/>
          </a:p>
        </p:txBody>
      </p:sp>
      <p:sp>
        <p:nvSpPr>
          <p:cNvPr id="4" name="Text Placeholder 3"/>
          <p:cNvSpPr>
            <a:spLocks noGrp="1"/>
          </p:cNvSpPr>
          <p:nvPr>
            <p:ph type="body" sz="half" idx="2"/>
          </p:nvPr>
        </p:nvSpPr>
        <p:spPr bwMode="grayWhite">
          <a:xfrm>
            <a:off x="914400" y="1150144"/>
            <a:ext cx="6858000" cy="685800"/>
          </a:xfrm>
        </p:spPr>
        <p:txBody>
          <a:bodyPr/>
          <a:lstStyle>
            <a:lvl1pPr marL="27432" indent="0">
              <a:spcBef>
                <a:spcPts val="0"/>
              </a:spcBef>
              <a:buNone/>
              <a:defRPr sz="1400">
                <a:solidFill>
                  <a:srgbClr val="FFFFFF"/>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grpSp>
        <p:nvGrpSpPr>
          <p:cNvPr id="14" name="Group 13"/>
          <p:cNvGrpSpPr/>
          <p:nvPr/>
        </p:nvGrpSpPr>
        <p:grpSpPr>
          <a:xfrm rot="5400000">
            <a:off x="8666981" y="1371600"/>
            <a:ext cx="132763" cy="128466"/>
            <a:chOff x="6668087" y="1297746"/>
            <a:chExt cx="161840" cy="156602"/>
          </a:xfrm>
        </p:grpSpPr>
        <p:cxnSp>
          <p:nvCxnSpPr>
            <p:cNvPr id="11" name="Straight Connector 10"/>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rot="5400000">
            <a:off x="8320088" y="1474763"/>
            <a:ext cx="132763" cy="128466"/>
            <a:chOff x="6668087" y="1297746"/>
            <a:chExt cx="161840" cy="156602"/>
          </a:xfrm>
        </p:grpSpPr>
        <p:cxnSp>
          <p:nvCxnSpPr>
            <p:cNvPr id="19" name="Straight Connector 18"/>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5" name="Date Placeholder 4"/>
          <p:cNvSpPr>
            <a:spLocks noGrp="1"/>
          </p:cNvSpPr>
          <p:nvPr>
            <p:ph type="dt" sz="half" idx="10"/>
          </p:nvPr>
        </p:nvSpPr>
        <p:spPr>
          <a:xfrm>
            <a:off x="6477000" y="55499"/>
            <a:ext cx="2133600" cy="365125"/>
          </a:xfrm>
        </p:spPr>
        <p:txBody>
          <a:bodyPr/>
          <a:lstStyle>
            <a:extLst/>
          </a:lstStyle>
          <a:p>
            <a:fld id="{CE028D46-596B-4A0D-B345-AE2F1365D23C}" type="datetimeFigureOut">
              <a:rPr lang="en-US" smtClean="0"/>
              <a:pPr/>
              <a:t>10-Nov-16</a:t>
            </a:fld>
            <a:endParaRPr lang="en-US" dirty="0"/>
          </a:p>
        </p:txBody>
      </p:sp>
      <p:sp>
        <p:nvSpPr>
          <p:cNvPr id="6" name="Footer Placeholder 5"/>
          <p:cNvSpPr>
            <a:spLocks noGrp="1"/>
          </p:cNvSpPr>
          <p:nvPr>
            <p:ph type="ftr" sz="quarter" idx="11"/>
          </p:nvPr>
        </p:nvSpPr>
        <p:spPr>
          <a:xfrm>
            <a:off x="914400" y="55499"/>
            <a:ext cx="5562600" cy="365125"/>
          </a:xfrm>
        </p:spPr>
        <p:txBody>
          <a:bodyPr/>
          <a:lstStyle>
            <a:extLst/>
          </a:lstStyle>
          <a:p>
            <a:endParaRPr lang="en-US" dirty="0"/>
          </a:p>
        </p:txBody>
      </p:sp>
      <p:sp>
        <p:nvSpPr>
          <p:cNvPr id="7" name="Slide Number Placeholder 6"/>
          <p:cNvSpPr>
            <a:spLocks noGrp="1"/>
          </p:cNvSpPr>
          <p:nvPr>
            <p:ph type="sldNum" sz="quarter" idx="12"/>
          </p:nvPr>
        </p:nvSpPr>
        <p:spPr>
          <a:xfrm>
            <a:off x="8610600" y="55499"/>
            <a:ext cx="457200" cy="365125"/>
          </a:xfrm>
        </p:spPr>
        <p:txBody>
          <a:bodyPr/>
          <a:lstStyle>
            <a:extLst/>
          </a:lstStyle>
          <a:p>
            <a:fld id="{0FCC35D0-E287-4A49-A518-AD117DD0391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8" name="Rectangle 7"/>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9" name="Rectangle 8"/>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0" name="Rectangle 9"/>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1" name="Rectangle 10"/>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2" name="Rectangle 11"/>
          <p:cNvSpPr/>
          <p:nvPr/>
        </p:nvSpPr>
        <p:spPr>
          <a:xfrm>
            <a:off x="309558" y="680477"/>
            <a:ext cx="45720"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5" name="Rectangle 14"/>
          <p:cNvSpPr/>
          <p:nvPr/>
        </p:nvSpPr>
        <p:spPr>
          <a:xfrm>
            <a:off x="269073" y="680477"/>
            <a:ext cx="27432"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6" name="Rectangle 15"/>
          <p:cNvSpPr/>
          <p:nvPr/>
        </p:nvSpPr>
        <p:spPr>
          <a:xfrm>
            <a:off x="250020"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7" name="Rectangle 16"/>
          <p:cNvSpPr/>
          <p:nvPr/>
        </p:nvSpPr>
        <p:spPr>
          <a:xfrm>
            <a:off x="221768"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2" name="Title Placeholder 21"/>
          <p:cNvSpPr>
            <a:spLocks noGrp="1"/>
          </p:cNvSpPr>
          <p:nvPr>
            <p:ph type="title"/>
          </p:nvPr>
        </p:nvSpPr>
        <p:spPr>
          <a:xfrm>
            <a:off x="914400" y="512064"/>
            <a:ext cx="7772400" cy="914400"/>
          </a:xfrm>
          <a:prstGeom prst="rect">
            <a:avLst/>
          </a:prstGeom>
        </p:spPr>
        <p:txBody>
          <a:bodyPr vert="horz" anchor="t">
            <a:noAutofit/>
          </a:bodyPr>
          <a:lstStyle>
            <a:extLst/>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783560"/>
            <a:ext cx="7772400" cy="4572000"/>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477000" y="6416675"/>
            <a:ext cx="2133600" cy="365125"/>
          </a:xfrm>
          <a:prstGeom prst="rect">
            <a:avLst/>
          </a:prstGeom>
        </p:spPr>
        <p:txBody>
          <a:bodyPr vert="horz" anchor="b"/>
          <a:lstStyle>
            <a:lvl1pPr algn="l" eaLnBrk="1" latinLnBrk="0" hangingPunct="1">
              <a:defRPr kumimoji="0" sz="1100">
                <a:solidFill>
                  <a:schemeClr val="tx2"/>
                </a:solidFill>
              </a:defRPr>
            </a:lvl1pPr>
            <a:extLst/>
          </a:lstStyle>
          <a:p>
            <a:fld id="{CE028D46-596B-4A0D-B345-AE2F1365D23C}" type="datetimeFigureOut">
              <a:rPr lang="en-US" smtClean="0"/>
              <a:pPr/>
              <a:t>10-Nov-16</a:t>
            </a:fld>
            <a:endParaRPr lang="en-US" dirty="0"/>
          </a:p>
        </p:txBody>
      </p:sp>
      <p:sp>
        <p:nvSpPr>
          <p:cNvPr id="3" name="Footer Placeholder 2"/>
          <p:cNvSpPr>
            <a:spLocks noGrp="1"/>
          </p:cNvSpPr>
          <p:nvPr>
            <p:ph type="ftr" sz="quarter" idx="3"/>
          </p:nvPr>
        </p:nvSpPr>
        <p:spPr>
          <a:xfrm>
            <a:off x="914400" y="6416675"/>
            <a:ext cx="5562600" cy="365125"/>
          </a:xfrm>
          <a:prstGeom prst="rect">
            <a:avLst/>
          </a:prstGeom>
        </p:spPr>
        <p:txBody>
          <a:bodyPr vert="horz" anchor="b"/>
          <a:lstStyle>
            <a:lvl1pPr algn="r" eaLnBrk="1" latinLnBrk="0" hangingPunct="1">
              <a:defRPr kumimoji="0" sz="1100">
                <a:solidFill>
                  <a:schemeClr val="tx2"/>
                </a:solidFill>
              </a:defRPr>
            </a:lvl1pPr>
            <a:extLst/>
          </a:lstStyle>
          <a:p>
            <a:endParaRPr lang="en-US" dirty="0"/>
          </a:p>
        </p:txBody>
      </p:sp>
      <p:sp>
        <p:nvSpPr>
          <p:cNvPr id="23" name="Slide Number Placeholder 22"/>
          <p:cNvSpPr>
            <a:spLocks noGrp="1"/>
          </p:cNvSpPr>
          <p:nvPr>
            <p:ph type="sldNum" sz="quarter" idx="4"/>
          </p:nvPr>
        </p:nvSpPr>
        <p:spPr>
          <a:xfrm>
            <a:off x="8610600" y="6416675"/>
            <a:ext cx="457200" cy="365125"/>
          </a:xfrm>
          <a:prstGeom prst="rect">
            <a:avLst/>
          </a:prstGeom>
        </p:spPr>
        <p:txBody>
          <a:bodyPr vert="horz" anchor="b"/>
          <a:lstStyle>
            <a:lvl1pPr algn="l" eaLnBrk="1" latinLnBrk="0" hangingPunct="1">
              <a:defRPr kumimoji="0" sz="1200">
                <a:solidFill>
                  <a:schemeClr val="tx2"/>
                </a:solidFill>
              </a:defRPr>
            </a:lvl1pPr>
            <a:extLst/>
          </a:lstStyle>
          <a:p>
            <a:fld id="{0FCC35D0-E287-4A49-A518-AD117DD03915}"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p:titleStyle>
    <p:body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COMPUTER GRAPHICS </a:t>
            </a:r>
            <a:br>
              <a:rPr lang="en-US" dirty="0" smtClean="0"/>
            </a:br>
            <a:r>
              <a:rPr lang="en-US" dirty="0" smtClean="0"/>
              <a:t>              -</a:t>
            </a:r>
            <a:r>
              <a:rPr lang="en-US" sz="2800" dirty="0" smtClean="0"/>
              <a:t>introduction, OUTPUT PRIMITIVES &amp; 2-D TRANSFORMATION</a:t>
            </a:r>
            <a:endParaRPr lang="en-US" sz="2800" dirty="0"/>
          </a:p>
        </p:txBody>
      </p:sp>
      <p:sp>
        <p:nvSpPr>
          <p:cNvPr id="3" name="Subtitle 2"/>
          <p:cNvSpPr>
            <a:spLocks noGrp="1"/>
          </p:cNvSpPr>
          <p:nvPr>
            <p:ph type="subTitle" idx="1"/>
          </p:nvPr>
        </p:nvSpPr>
        <p:spPr/>
        <p:txBody>
          <a:bodyPr>
            <a:normAutofit/>
          </a:bodyPr>
          <a:lstStyle/>
          <a:p>
            <a:r>
              <a:rPr lang="en-US" sz="3200" dirty="0" smtClean="0"/>
              <a:t>Unit -1</a:t>
            </a:r>
            <a:endParaRPr lang="en-US" sz="32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Entertainment</a:t>
            </a:r>
            <a:endParaRPr lang="en-US" dirty="0"/>
          </a:p>
        </p:txBody>
      </p:sp>
      <p:sp>
        <p:nvSpPr>
          <p:cNvPr id="8" name="Content Placeholder 7"/>
          <p:cNvSpPr>
            <a:spLocks noGrp="1"/>
          </p:cNvSpPr>
          <p:nvPr>
            <p:ph idx="1"/>
          </p:nvPr>
        </p:nvSpPr>
        <p:spPr/>
        <p:txBody>
          <a:bodyPr/>
          <a:lstStyle/>
          <a:p>
            <a:pPr>
              <a:buNone/>
            </a:pPr>
            <a:r>
              <a:rPr lang="en-US" dirty="0" smtClean="0"/>
              <a:t>?	  </a:t>
            </a:r>
          </a:p>
          <a:p>
            <a:pPr>
              <a:buNone/>
            </a:pPr>
            <a:r>
              <a:rPr lang="en-US" dirty="0" smtClean="0"/>
              <a:t>		?</a:t>
            </a:r>
          </a:p>
          <a:p>
            <a:pPr>
              <a:buNone/>
            </a:pPr>
            <a:r>
              <a:rPr lang="en-US" dirty="0" smtClean="0"/>
              <a:t>			?</a:t>
            </a:r>
          </a:p>
          <a:p>
            <a:pPr>
              <a:buNone/>
            </a:pPr>
            <a:r>
              <a:rPr lang="en-US" dirty="0" smtClean="0"/>
              <a:t>				?</a:t>
            </a:r>
          </a:p>
          <a:p>
            <a:pPr>
              <a:buNone/>
            </a:pPr>
            <a:r>
              <a:rPr lang="en-US" dirty="0" smtClean="0"/>
              <a:t>					?</a:t>
            </a:r>
          </a:p>
          <a:p>
            <a:pPr>
              <a:buNone/>
            </a:pPr>
            <a:r>
              <a:rPr lang="en-US" dirty="0" smtClean="0"/>
              <a:t>						?</a:t>
            </a:r>
          </a:p>
          <a:p>
            <a:pPr>
              <a:buNone/>
            </a:pPr>
            <a:r>
              <a:rPr lang="en-US" dirty="0" smtClean="0"/>
              <a:t>							?</a:t>
            </a:r>
          </a:p>
          <a:p>
            <a:pPr>
              <a:buNone/>
            </a:pPr>
            <a:r>
              <a:rPr lang="en-US" dirty="0" smtClean="0"/>
              <a:t>								?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2000"/>
                                        <p:tgtEl>
                                          <p:spTgt spid="8">
                                            <p:txEl>
                                              <p:pRg st="0" end="0"/>
                                            </p:txEl>
                                          </p:spTgt>
                                        </p:tgtEl>
                                      </p:cBhvr>
                                    </p:animEffect>
                                    <p:anim calcmode="lin" valueType="num">
                                      <p:cBhvr>
                                        <p:cTn id="8" dur="2000" fill="hold"/>
                                        <p:tgtEl>
                                          <p:spTgt spid="8">
                                            <p:txEl>
                                              <p:pRg st="0" end="0"/>
                                            </p:txEl>
                                          </p:spTgt>
                                        </p:tgtEl>
                                        <p:attrNameLst>
                                          <p:attrName>style.rotation</p:attrName>
                                        </p:attrNameLst>
                                      </p:cBhvr>
                                      <p:tavLst>
                                        <p:tav tm="0">
                                          <p:val>
                                            <p:fltVal val="720"/>
                                          </p:val>
                                        </p:tav>
                                        <p:tav tm="100000">
                                          <p:val>
                                            <p:fltVal val="0"/>
                                          </p:val>
                                        </p:tav>
                                      </p:tavLst>
                                    </p:anim>
                                    <p:anim calcmode="lin" valueType="num">
                                      <p:cBhvr>
                                        <p:cTn id="9" dur="2000" fill="hold"/>
                                        <p:tgtEl>
                                          <p:spTgt spid="8">
                                            <p:txEl>
                                              <p:pRg st="0" end="0"/>
                                            </p:txEl>
                                          </p:spTgt>
                                        </p:tgtEl>
                                        <p:attrNameLst>
                                          <p:attrName>ppt_h</p:attrName>
                                        </p:attrNameLst>
                                      </p:cBhvr>
                                      <p:tavLst>
                                        <p:tav tm="0">
                                          <p:val>
                                            <p:fltVal val="0"/>
                                          </p:val>
                                        </p:tav>
                                        <p:tav tm="100000">
                                          <p:val>
                                            <p:strVal val="#ppt_h"/>
                                          </p:val>
                                        </p:tav>
                                      </p:tavLst>
                                    </p:anim>
                                    <p:anim calcmode="lin" valueType="num">
                                      <p:cBhvr>
                                        <p:cTn id="10" dur="2000" fill="hold"/>
                                        <p:tgtEl>
                                          <p:spTgt spid="8">
                                            <p:txEl>
                                              <p:pRg st="0" end="0"/>
                                            </p:txEl>
                                          </p:spTgt>
                                        </p:tgtEl>
                                        <p:attrNameLst>
                                          <p:attrName>ppt_w</p:attrName>
                                        </p:attrNameLst>
                                      </p:cBhvr>
                                      <p:tavLst>
                                        <p:tav tm="0">
                                          <p:val>
                                            <p:fltVal val="0"/>
                                          </p:val>
                                        </p:tav>
                                        <p:tav tm="100000">
                                          <p:val>
                                            <p:strVal val="#ppt_w"/>
                                          </p:val>
                                        </p:tav>
                                      </p:tavLst>
                                    </p:anim>
                                  </p:childTnLst>
                                </p:cTn>
                              </p:par>
                              <p:par>
                                <p:cTn id="11" presetID="35" presetClass="entr" presetSubtype="0" fill="hold"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Effect transition="in" filter="fade">
                                      <p:cBhvr>
                                        <p:cTn id="13" dur="2000"/>
                                        <p:tgtEl>
                                          <p:spTgt spid="8">
                                            <p:txEl>
                                              <p:pRg st="1" end="1"/>
                                            </p:txEl>
                                          </p:spTgt>
                                        </p:tgtEl>
                                      </p:cBhvr>
                                    </p:animEffect>
                                    <p:anim calcmode="lin" valueType="num">
                                      <p:cBhvr>
                                        <p:cTn id="14" dur="2000" fill="hold"/>
                                        <p:tgtEl>
                                          <p:spTgt spid="8">
                                            <p:txEl>
                                              <p:pRg st="1" end="1"/>
                                            </p:txEl>
                                          </p:spTgt>
                                        </p:tgtEl>
                                        <p:attrNameLst>
                                          <p:attrName>style.rotation</p:attrName>
                                        </p:attrNameLst>
                                      </p:cBhvr>
                                      <p:tavLst>
                                        <p:tav tm="0">
                                          <p:val>
                                            <p:fltVal val="720"/>
                                          </p:val>
                                        </p:tav>
                                        <p:tav tm="100000">
                                          <p:val>
                                            <p:fltVal val="0"/>
                                          </p:val>
                                        </p:tav>
                                      </p:tavLst>
                                    </p:anim>
                                    <p:anim calcmode="lin" valueType="num">
                                      <p:cBhvr>
                                        <p:cTn id="15" dur="2000" fill="hold"/>
                                        <p:tgtEl>
                                          <p:spTgt spid="8">
                                            <p:txEl>
                                              <p:pRg st="1" end="1"/>
                                            </p:txEl>
                                          </p:spTgt>
                                        </p:tgtEl>
                                        <p:attrNameLst>
                                          <p:attrName>ppt_h</p:attrName>
                                        </p:attrNameLst>
                                      </p:cBhvr>
                                      <p:tavLst>
                                        <p:tav tm="0">
                                          <p:val>
                                            <p:fltVal val="0"/>
                                          </p:val>
                                        </p:tav>
                                        <p:tav tm="100000">
                                          <p:val>
                                            <p:strVal val="#ppt_h"/>
                                          </p:val>
                                        </p:tav>
                                      </p:tavLst>
                                    </p:anim>
                                    <p:anim calcmode="lin" valueType="num">
                                      <p:cBhvr>
                                        <p:cTn id="16" dur="2000" fill="hold"/>
                                        <p:tgtEl>
                                          <p:spTgt spid="8">
                                            <p:txEl>
                                              <p:pRg st="1" end="1"/>
                                            </p:txEl>
                                          </p:spTgt>
                                        </p:tgtEl>
                                        <p:attrNameLst>
                                          <p:attrName>ppt_w</p:attrName>
                                        </p:attrNameLst>
                                      </p:cBhvr>
                                      <p:tavLst>
                                        <p:tav tm="0">
                                          <p:val>
                                            <p:fltVal val="0"/>
                                          </p:val>
                                        </p:tav>
                                        <p:tav tm="100000">
                                          <p:val>
                                            <p:strVal val="#ppt_w"/>
                                          </p:val>
                                        </p:tav>
                                      </p:tavLst>
                                    </p:anim>
                                  </p:childTnLst>
                                </p:cTn>
                              </p:par>
                              <p:par>
                                <p:cTn id="17" presetID="35" presetClass="entr" presetSubtype="0" fill="hold" nodeType="with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Effect transition="in" filter="fade">
                                      <p:cBhvr>
                                        <p:cTn id="19" dur="2000"/>
                                        <p:tgtEl>
                                          <p:spTgt spid="8">
                                            <p:txEl>
                                              <p:pRg st="2" end="2"/>
                                            </p:txEl>
                                          </p:spTgt>
                                        </p:tgtEl>
                                      </p:cBhvr>
                                    </p:animEffect>
                                    <p:anim calcmode="lin" valueType="num">
                                      <p:cBhvr>
                                        <p:cTn id="20" dur="2000" fill="hold"/>
                                        <p:tgtEl>
                                          <p:spTgt spid="8">
                                            <p:txEl>
                                              <p:pRg st="2" end="2"/>
                                            </p:txEl>
                                          </p:spTgt>
                                        </p:tgtEl>
                                        <p:attrNameLst>
                                          <p:attrName>style.rotation</p:attrName>
                                        </p:attrNameLst>
                                      </p:cBhvr>
                                      <p:tavLst>
                                        <p:tav tm="0">
                                          <p:val>
                                            <p:fltVal val="720"/>
                                          </p:val>
                                        </p:tav>
                                        <p:tav tm="100000">
                                          <p:val>
                                            <p:fltVal val="0"/>
                                          </p:val>
                                        </p:tav>
                                      </p:tavLst>
                                    </p:anim>
                                    <p:anim calcmode="lin" valueType="num">
                                      <p:cBhvr>
                                        <p:cTn id="21" dur="2000" fill="hold"/>
                                        <p:tgtEl>
                                          <p:spTgt spid="8">
                                            <p:txEl>
                                              <p:pRg st="2" end="2"/>
                                            </p:txEl>
                                          </p:spTgt>
                                        </p:tgtEl>
                                        <p:attrNameLst>
                                          <p:attrName>ppt_h</p:attrName>
                                        </p:attrNameLst>
                                      </p:cBhvr>
                                      <p:tavLst>
                                        <p:tav tm="0">
                                          <p:val>
                                            <p:fltVal val="0"/>
                                          </p:val>
                                        </p:tav>
                                        <p:tav tm="100000">
                                          <p:val>
                                            <p:strVal val="#ppt_h"/>
                                          </p:val>
                                        </p:tav>
                                      </p:tavLst>
                                    </p:anim>
                                    <p:anim calcmode="lin" valueType="num">
                                      <p:cBhvr>
                                        <p:cTn id="22" dur="2000" fill="hold"/>
                                        <p:tgtEl>
                                          <p:spTgt spid="8">
                                            <p:txEl>
                                              <p:pRg st="2" end="2"/>
                                            </p:txEl>
                                          </p:spTgt>
                                        </p:tgtEl>
                                        <p:attrNameLst>
                                          <p:attrName>ppt_w</p:attrName>
                                        </p:attrNameLst>
                                      </p:cBhvr>
                                      <p:tavLst>
                                        <p:tav tm="0">
                                          <p:val>
                                            <p:fltVal val="0"/>
                                          </p:val>
                                        </p:tav>
                                        <p:tav tm="100000">
                                          <p:val>
                                            <p:strVal val="#ppt_w"/>
                                          </p:val>
                                        </p:tav>
                                      </p:tavLst>
                                    </p:anim>
                                  </p:childTnLst>
                                </p:cTn>
                              </p:par>
                              <p:par>
                                <p:cTn id="23" presetID="35" presetClass="entr" presetSubtype="0" fill="hold"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Effect transition="in" filter="fade">
                                      <p:cBhvr>
                                        <p:cTn id="25" dur="2000"/>
                                        <p:tgtEl>
                                          <p:spTgt spid="8">
                                            <p:txEl>
                                              <p:pRg st="3" end="3"/>
                                            </p:txEl>
                                          </p:spTgt>
                                        </p:tgtEl>
                                      </p:cBhvr>
                                    </p:animEffect>
                                    <p:anim calcmode="lin" valueType="num">
                                      <p:cBhvr>
                                        <p:cTn id="26" dur="2000" fill="hold"/>
                                        <p:tgtEl>
                                          <p:spTgt spid="8">
                                            <p:txEl>
                                              <p:pRg st="3" end="3"/>
                                            </p:txEl>
                                          </p:spTgt>
                                        </p:tgtEl>
                                        <p:attrNameLst>
                                          <p:attrName>style.rotation</p:attrName>
                                        </p:attrNameLst>
                                      </p:cBhvr>
                                      <p:tavLst>
                                        <p:tav tm="0">
                                          <p:val>
                                            <p:fltVal val="720"/>
                                          </p:val>
                                        </p:tav>
                                        <p:tav tm="100000">
                                          <p:val>
                                            <p:fltVal val="0"/>
                                          </p:val>
                                        </p:tav>
                                      </p:tavLst>
                                    </p:anim>
                                    <p:anim calcmode="lin" valueType="num">
                                      <p:cBhvr>
                                        <p:cTn id="27" dur="2000" fill="hold"/>
                                        <p:tgtEl>
                                          <p:spTgt spid="8">
                                            <p:txEl>
                                              <p:pRg st="3" end="3"/>
                                            </p:txEl>
                                          </p:spTgt>
                                        </p:tgtEl>
                                        <p:attrNameLst>
                                          <p:attrName>ppt_h</p:attrName>
                                        </p:attrNameLst>
                                      </p:cBhvr>
                                      <p:tavLst>
                                        <p:tav tm="0">
                                          <p:val>
                                            <p:fltVal val="0"/>
                                          </p:val>
                                        </p:tav>
                                        <p:tav tm="100000">
                                          <p:val>
                                            <p:strVal val="#ppt_h"/>
                                          </p:val>
                                        </p:tav>
                                      </p:tavLst>
                                    </p:anim>
                                    <p:anim calcmode="lin" valueType="num">
                                      <p:cBhvr>
                                        <p:cTn id="28" dur="2000" fill="hold"/>
                                        <p:tgtEl>
                                          <p:spTgt spid="8">
                                            <p:txEl>
                                              <p:pRg st="3" end="3"/>
                                            </p:txEl>
                                          </p:spTgt>
                                        </p:tgtEl>
                                        <p:attrNameLst>
                                          <p:attrName>ppt_w</p:attrName>
                                        </p:attrNameLst>
                                      </p:cBhvr>
                                      <p:tavLst>
                                        <p:tav tm="0">
                                          <p:val>
                                            <p:fltVal val="0"/>
                                          </p:val>
                                        </p:tav>
                                        <p:tav tm="100000">
                                          <p:val>
                                            <p:strVal val="#ppt_w"/>
                                          </p:val>
                                        </p:tav>
                                      </p:tavLst>
                                    </p:anim>
                                  </p:childTnLst>
                                </p:cTn>
                              </p:par>
                              <p:par>
                                <p:cTn id="29" presetID="35" presetClass="entr" presetSubtype="0" fill="hold" nodeType="with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animEffect transition="in" filter="fade">
                                      <p:cBhvr>
                                        <p:cTn id="31" dur="2000"/>
                                        <p:tgtEl>
                                          <p:spTgt spid="8">
                                            <p:txEl>
                                              <p:pRg st="4" end="4"/>
                                            </p:txEl>
                                          </p:spTgt>
                                        </p:tgtEl>
                                      </p:cBhvr>
                                    </p:animEffect>
                                    <p:anim calcmode="lin" valueType="num">
                                      <p:cBhvr>
                                        <p:cTn id="32" dur="2000" fill="hold"/>
                                        <p:tgtEl>
                                          <p:spTgt spid="8">
                                            <p:txEl>
                                              <p:pRg st="4" end="4"/>
                                            </p:txEl>
                                          </p:spTgt>
                                        </p:tgtEl>
                                        <p:attrNameLst>
                                          <p:attrName>style.rotation</p:attrName>
                                        </p:attrNameLst>
                                      </p:cBhvr>
                                      <p:tavLst>
                                        <p:tav tm="0">
                                          <p:val>
                                            <p:fltVal val="720"/>
                                          </p:val>
                                        </p:tav>
                                        <p:tav tm="100000">
                                          <p:val>
                                            <p:fltVal val="0"/>
                                          </p:val>
                                        </p:tav>
                                      </p:tavLst>
                                    </p:anim>
                                    <p:anim calcmode="lin" valueType="num">
                                      <p:cBhvr>
                                        <p:cTn id="33" dur="2000" fill="hold"/>
                                        <p:tgtEl>
                                          <p:spTgt spid="8">
                                            <p:txEl>
                                              <p:pRg st="4" end="4"/>
                                            </p:txEl>
                                          </p:spTgt>
                                        </p:tgtEl>
                                        <p:attrNameLst>
                                          <p:attrName>ppt_h</p:attrName>
                                        </p:attrNameLst>
                                      </p:cBhvr>
                                      <p:tavLst>
                                        <p:tav tm="0">
                                          <p:val>
                                            <p:fltVal val="0"/>
                                          </p:val>
                                        </p:tav>
                                        <p:tav tm="100000">
                                          <p:val>
                                            <p:strVal val="#ppt_h"/>
                                          </p:val>
                                        </p:tav>
                                      </p:tavLst>
                                    </p:anim>
                                    <p:anim calcmode="lin" valueType="num">
                                      <p:cBhvr>
                                        <p:cTn id="34" dur="2000" fill="hold"/>
                                        <p:tgtEl>
                                          <p:spTgt spid="8">
                                            <p:txEl>
                                              <p:pRg st="4" end="4"/>
                                            </p:txEl>
                                          </p:spTgt>
                                        </p:tgtEl>
                                        <p:attrNameLst>
                                          <p:attrName>ppt_w</p:attrName>
                                        </p:attrNameLst>
                                      </p:cBhvr>
                                      <p:tavLst>
                                        <p:tav tm="0">
                                          <p:val>
                                            <p:fltVal val="0"/>
                                          </p:val>
                                        </p:tav>
                                        <p:tav tm="100000">
                                          <p:val>
                                            <p:strVal val="#ppt_w"/>
                                          </p:val>
                                        </p:tav>
                                      </p:tavLst>
                                    </p:anim>
                                  </p:childTnLst>
                                </p:cTn>
                              </p:par>
                              <p:par>
                                <p:cTn id="35" presetID="35" presetClass="entr" presetSubtype="0" fill="hold" nodeType="with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fade">
                                      <p:cBhvr>
                                        <p:cTn id="37" dur="2000"/>
                                        <p:tgtEl>
                                          <p:spTgt spid="8">
                                            <p:txEl>
                                              <p:pRg st="5" end="5"/>
                                            </p:txEl>
                                          </p:spTgt>
                                        </p:tgtEl>
                                      </p:cBhvr>
                                    </p:animEffect>
                                    <p:anim calcmode="lin" valueType="num">
                                      <p:cBhvr>
                                        <p:cTn id="38" dur="2000" fill="hold"/>
                                        <p:tgtEl>
                                          <p:spTgt spid="8">
                                            <p:txEl>
                                              <p:pRg st="5" end="5"/>
                                            </p:txEl>
                                          </p:spTgt>
                                        </p:tgtEl>
                                        <p:attrNameLst>
                                          <p:attrName>style.rotation</p:attrName>
                                        </p:attrNameLst>
                                      </p:cBhvr>
                                      <p:tavLst>
                                        <p:tav tm="0">
                                          <p:val>
                                            <p:fltVal val="720"/>
                                          </p:val>
                                        </p:tav>
                                        <p:tav tm="100000">
                                          <p:val>
                                            <p:fltVal val="0"/>
                                          </p:val>
                                        </p:tav>
                                      </p:tavLst>
                                    </p:anim>
                                    <p:anim calcmode="lin" valueType="num">
                                      <p:cBhvr>
                                        <p:cTn id="39" dur="2000" fill="hold"/>
                                        <p:tgtEl>
                                          <p:spTgt spid="8">
                                            <p:txEl>
                                              <p:pRg st="5" end="5"/>
                                            </p:txEl>
                                          </p:spTgt>
                                        </p:tgtEl>
                                        <p:attrNameLst>
                                          <p:attrName>ppt_h</p:attrName>
                                        </p:attrNameLst>
                                      </p:cBhvr>
                                      <p:tavLst>
                                        <p:tav tm="0">
                                          <p:val>
                                            <p:fltVal val="0"/>
                                          </p:val>
                                        </p:tav>
                                        <p:tav tm="100000">
                                          <p:val>
                                            <p:strVal val="#ppt_h"/>
                                          </p:val>
                                        </p:tav>
                                      </p:tavLst>
                                    </p:anim>
                                    <p:anim calcmode="lin" valueType="num">
                                      <p:cBhvr>
                                        <p:cTn id="40" dur="2000" fill="hold"/>
                                        <p:tgtEl>
                                          <p:spTgt spid="8">
                                            <p:txEl>
                                              <p:pRg st="5" end="5"/>
                                            </p:txEl>
                                          </p:spTgt>
                                        </p:tgtEl>
                                        <p:attrNameLst>
                                          <p:attrName>ppt_w</p:attrName>
                                        </p:attrNameLst>
                                      </p:cBhvr>
                                      <p:tavLst>
                                        <p:tav tm="0">
                                          <p:val>
                                            <p:fltVal val="0"/>
                                          </p:val>
                                        </p:tav>
                                        <p:tav tm="100000">
                                          <p:val>
                                            <p:strVal val="#ppt_w"/>
                                          </p:val>
                                        </p:tav>
                                      </p:tavLst>
                                    </p:anim>
                                  </p:childTnLst>
                                </p:cTn>
                              </p:par>
                              <p:par>
                                <p:cTn id="41" presetID="35" presetClass="entr" presetSubtype="0" fill="hold" nodeType="withEffect">
                                  <p:stCondLst>
                                    <p:cond delay="0"/>
                                  </p:stCondLst>
                                  <p:childTnLst>
                                    <p:set>
                                      <p:cBhvr>
                                        <p:cTn id="42" dur="1" fill="hold">
                                          <p:stCondLst>
                                            <p:cond delay="0"/>
                                          </p:stCondLst>
                                        </p:cTn>
                                        <p:tgtEl>
                                          <p:spTgt spid="8">
                                            <p:txEl>
                                              <p:pRg st="6" end="6"/>
                                            </p:txEl>
                                          </p:spTgt>
                                        </p:tgtEl>
                                        <p:attrNameLst>
                                          <p:attrName>style.visibility</p:attrName>
                                        </p:attrNameLst>
                                      </p:cBhvr>
                                      <p:to>
                                        <p:strVal val="visible"/>
                                      </p:to>
                                    </p:set>
                                    <p:animEffect transition="in" filter="fade">
                                      <p:cBhvr>
                                        <p:cTn id="43" dur="2000"/>
                                        <p:tgtEl>
                                          <p:spTgt spid="8">
                                            <p:txEl>
                                              <p:pRg st="6" end="6"/>
                                            </p:txEl>
                                          </p:spTgt>
                                        </p:tgtEl>
                                      </p:cBhvr>
                                    </p:animEffect>
                                    <p:anim calcmode="lin" valueType="num">
                                      <p:cBhvr>
                                        <p:cTn id="44" dur="2000" fill="hold"/>
                                        <p:tgtEl>
                                          <p:spTgt spid="8">
                                            <p:txEl>
                                              <p:pRg st="6" end="6"/>
                                            </p:txEl>
                                          </p:spTgt>
                                        </p:tgtEl>
                                        <p:attrNameLst>
                                          <p:attrName>style.rotation</p:attrName>
                                        </p:attrNameLst>
                                      </p:cBhvr>
                                      <p:tavLst>
                                        <p:tav tm="0">
                                          <p:val>
                                            <p:fltVal val="720"/>
                                          </p:val>
                                        </p:tav>
                                        <p:tav tm="100000">
                                          <p:val>
                                            <p:fltVal val="0"/>
                                          </p:val>
                                        </p:tav>
                                      </p:tavLst>
                                    </p:anim>
                                    <p:anim calcmode="lin" valueType="num">
                                      <p:cBhvr>
                                        <p:cTn id="45" dur="2000" fill="hold"/>
                                        <p:tgtEl>
                                          <p:spTgt spid="8">
                                            <p:txEl>
                                              <p:pRg st="6" end="6"/>
                                            </p:txEl>
                                          </p:spTgt>
                                        </p:tgtEl>
                                        <p:attrNameLst>
                                          <p:attrName>ppt_h</p:attrName>
                                        </p:attrNameLst>
                                      </p:cBhvr>
                                      <p:tavLst>
                                        <p:tav tm="0">
                                          <p:val>
                                            <p:fltVal val="0"/>
                                          </p:val>
                                        </p:tav>
                                        <p:tav tm="100000">
                                          <p:val>
                                            <p:strVal val="#ppt_h"/>
                                          </p:val>
                                        </p:tav>
                                      </p:tavLst>
                                    </p:anim>
                                    <p:anim calcmode="lin" valueType="num">
                                      <p:cBhvr>
                                        <p:cTn id="46" dur="2000" fill="hold"/>
                                        <p:tgtEl>
                                          <p:spTgt spid="8">
                                            <p:txEl>
                                              <p:pRg st="6" end="6"/>
                                            </p:txEl>
                                          </p:spTgt>
                                        </p:tgtEl>
                                        <p:attrNameLst>
                                          <p:attrName>ppt_w</p:attrName>
                                        </p:attrNameLst>
                                      </p:cBhvr>
                                      <p:tavLst>
                                        <p:tav tm="0">
                                          <p:val>
                                            <p:fltVal val="0"/>
                                          </p:val>
                                        </p:tav>
                                        <p:tav tm="100000">
                                          <p:val>
                                            <p:strVal val="#ppt_w"/>
                                          </p:val>
                                        </p:tav>
                                      </p:tavLst>
                                    </p:anim>
                                  </p:childTnLst>
                                </p:cTn>
                              </p:par>
                              <p:par>
                                <p:cTn id="47" presetID="35" presetClass="entr" presetSubtype="0" fill="hold" nodeType="withEffect">
                                  <p:stCondLst>
                                    <p:cond delay="0"/>
                                  </p:stCondLst>
                                  <p:childTnLst>
                                    <p:set>
                                      <p:cBhvr>
                                        <p:cTn id="48" dur="1" fill="hold">
                                          <p:stCondLst>
                                            <p:cond delay="0"/>
                                          </p:stCondLst>
                                        </p:cTn>
                                        <p:tgtEl>
                                          <p:spTgt spid="8">
                                            <p:txEl>
                                              <p:pRg st="7" end="7"/>
                                            </p:txEl>
                                          </p:spTgt>
                                        </p:tgtEl>
                                        <p:attrNameLst>
                                          <p:attrName>style.visibility</p:attrName>
                                        </p:attrNameLst>
                                      </p:cBhvr>
                                      <p:to>
                                        <p:strVal val="visible"/>
                                      </p:to>
                                    </p:set>
                                    <p:animEffect transition="in" filter="fade">
                                      <p:cBhvr>
                                        <p:cTn id="49" dur="2000"/>
                                        <p:tgtEl>
                                          <p:spTgt spid="8">
                                            <p:txEl>
                                              <p:pRg st="7" end="7"/>
                                            </p:txEl>
                                          </p:spTgt>
                                        </p:tgtEl>
                                      </p:cBhvr>
                                    </p:animEffect>
                                    <p:anim calcmode="lin" valueType="num">
                                      <p:cBhvr>
                                        <p:cTn id="50" dur="2000" fill="hold"/>
                                        <p:tgtEl>
                                          <p:spTgt spid="8">
                                            <p:txEl>
                                              <p:pRg st="7" end="7"/>
                                            </p:txEl>
                                          </p:spTgt>
                                        </p:tgtEl>
                                        <p:attrNameLst>
                                          <p:attrName>style.rotation</p:attrName>
                                        </p:attrNameLst>
                                      </p:cBhvr>
                                      <p:tavLst>
                                        <p:tav tm="0">
                                          <p:val>
                                            <p:fltVal val="720"/>
                                          </p:val>
                                        </p:tav>
                                        <p:tav tm="100000">
                                          <p:val>
                                            <p:fltVal val="0"/>
                                          </p:val>
                                        </p:tav>
                                      </p:tavLst>
                                    </p:anim>
                                    <p:anim calcmode="lin" valueType="num">
                                      <p:cBhvr>
                                        <p:cTn id="51" dur="2000" fill="hold"/>
                                        <p:tgtEl>
                                          <p:spTgt spid="8">
                                            <p:txEl>
                                              <p:pRg st="7" end="7"/>
                                            </p:txEl>
                                          </p:spTgt>
                                        </p:tgtEl>
                                        <p:attrNameLst>
                                          <p:attrName>ppt_h</p:attrName>
                                        </p:attrNameLst>
                                      </p:cBhvr>
                                      <p:tavLst>
                                        <p:tav tm="0">
                                          <p:val>
                                            <p:fltVal val="0"/>
                                          </p:val>
                                        </p:tav>
                                        <p:tav tm="100000">
                                          <p:val>
                                            <p:strVal val="#ppt_h"/>
                                          </p:val>
                                        </p:tav>
                                      </p:tavLst>
                                    </p:anim>
                                    <p:anim calcmode="lin" valueType="num">
                                      <p:cBhvr>
                                        <p:cTn id="52" dur="2000" fill="hold"/>
                                        <p:tgtEl>
                                          <p:spTgt spid="8">
                                            <p:txEl>
                                              <p:pRg st="7" end="7"/>
                                            </p:txEl>
                                          </p:spTgt>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ontent Placeholder 3"/>
          <p:cNvGrpSpPr>
            <a:grpSpLocks noGrp="1"/>
          </p:cNvGrpSpPr>
          <p:nvPr/>
        </p:nvGrpSpPr>
        <p:grpSpPr>
          <a:xfrm>
            <a:off x="457200" y="914400"/>
            <a:ext cx="8229600" cy="5181600"/>
            <a:chOff x="1524000" y="2057400"/>
            <a:chExt cx="5105400" cy="2820988"/>
          </a:xfrm>
        </p:grpSpPr>
        <p:cxnSp>
          <p:nvCxnSpPr>
            <p:cNvPr id="5" name="Straight Arrow Connector 4"/>
            <p:cNvCxnSpPr/>
            <p:nvPr/>
          </p:nvCxnSpPr>
          <p:spPr>
            <a:xfrm rot="5400000" flipH="1" flipV="1">
              <a:off x="115094" y="3466306"/>
              <a:ext cx="2819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1524000" y="4876800"/>
              <a:ext cx="5105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flipH="1" flipV="1">
              <a:off x="1752600" y="3505200"/>
              <a:ext cx="1143000" cy="990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V="1">
              <a:off x="2781300" y="3467100"/>
              <a:ext cx="762000" cy="685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flipH="1" flipV="1">
              <a:off x="3429000" y="3048000"/>
              <a:ext cx="1219200" cy="1066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16200000" flipV="1">
              <a:off x="4267200" y="3276600"/>
              <a:ext cx="1295400" cy="685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flipH="1" flipV="1">
              <a:off x="5181600" y="3124200"/>
              <a:ext cx="1219200" cy="1066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1752600" y="3276600"/>
              <a:ext cx="1676400" cy="1066800"/>
            </a:xfrm>
            <a:prstGeom prst="line">
              <a:avLst/>
            </a:prstGeom>
            <a:ln>
              <a:solidFill>
                <a:srgbClr val="5A39E7"/>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0800000">
              <a:off x="3429000" y="3276600"/>
              <a:ext cx="1295400" cy="914400"/>
            </a:xfrm>
            <a:prstGeom prst="line">
              <a:avLst/>
            </a:prstGeom>
            <a:ln>
              <a:solidFill>
                <a:srgbClr val="5A39E7"/>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4724400" y="2971800"/>
              <a:ext cx="1371600" cy="1219200"/>
            </a:xfrm>
            <a:prstGeom prst="line">
              <a:avLst/>
            </a:prstGeom>
            <a:ln>
              <a:solidFill>
                <a:srgbClr val="5A39E7"/>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752600" y="3505200"/>
              <a:ext cx="1676400" cy="106680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0800000">
              <a:off x="3429000" y="3505200"/>
              <a:ext cx="1371600" cy="99060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5400000" flipH="1" flipV="1">
              <a:off x="4800600" y="3124200"/>
              <a:ext cx="1371600" cy="137160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20" name="TextBox 19"/>
          <p:cNvSpPr txBox="1"/>
          <p:nvPr/>
        </p:nvSpPr>
        <p:spPr>
          <a:xfrm>
            <a:off x="1066800" y="533400"/>
            <a:ext cx="6858000" cy="646331"/>
          </a:xfrm>
          <a:prstGeom prst="rect">
            <a:avLst/>
          </a:prstGeom>
          <a:noFill/>
        </p:spPr>
        <p:txBody>
          <a:bodyPr wrap="square" rtlCol="0">
            <a:spAutoFit/>
          </a:bodyPr>
          <a:lstStyle/>
          <a:p>
            <a:r>
              <a:rPr lang="en-US" sz="3600" dirty="0" smtClean="0"/>
              <a:t>1. Line Types</a:t>
            </a:r>
            <a:endParaRPr lang="en-US" sz="3600"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533400"/>
            <a:ext cx="8229600" cy="5791200"/>
          </a:xfrm>
        </p:spPr>
        <p:txBody>
          <a:bodyPr>
            <a:normAutofit lnSpcReduction="10000"/>
          </a:bodyPr>
          <a:lstStyle/>
          <a:p>
            <a:pPr marL="0" indent="236538" algn="just">
              <a:buClr>
                <a:schemeClr val="tx1"/>
              </a:buClr>
              <a:buSzPct val="100000"/>
              <a:buFont typeface="+mj-lt"/>
              <a:buAutoNum type="arabicPeriod" startAt="2"/>
              <a:defRPr/>
            </a:pPr>
            <a:r>
              <a:rPr lang="en-US" b="1" dirty="0" smtClean="0">
                <a:latin typeface="Calibri" pitchFamily="34" charset="0"/>
              </a:rPr>
              <a:t> Line Width : </a:t>
            </a:r>
          </a:p>
          <a:p>
            <a:pPr marL="0" indent="0" algn="just">
              <a:defRPr/>
            </a:pPr>
            <a:r>
              <a:rPr lang="en-US" dirty="0" smtClean="0">
                <a:latin typeface="Calibri" pitchFamily="34" charset="0"/>
              </a:rPr>
              <a:t> The implementation of line width option depends on the capabilities of the output devices.</a:t>
            </a:r>
            <a:endParaRPr lang="en-US" b="1" dirty="0" smtClean="0">
              <a:solidFill>
                <a:srgbClr val="FF0000"/>
              </a:solidFill>
              <a:latin typeface="Calibri" pitchFamily="34" charset="0"/>
            </a:endParaRPr>
          </a:p>
          <a:p>
            <a:pPr algn="just">
              <a:defRPr/>
            </a:pPr>
            <a:r>
              <a:rPr lang="en-US" dirty="0" smtClean="0">
                <a:latin typeface="Calibri" pitchFamily="34" charset="0"/>
              </a:rPr>
              <a:t> In Raster Scan, a standard width is generated with single pixel at each sample position.</a:t>
            </a:r>
          </a:p>
          <a:p>
            <a:pPr algn="just">
              <a:defRPr/>
            </a:pPr>
            <a:r>
              <a:rPr lang="en-US" dirty="0" smtClean="0">
                <a:latin typeface="Calibri" pitchFamily="34" charset="0"/>
              </a:rPr>
              <a:t>In raster scan, the lines of width&gt; 1 are drawn by plotting the additional pixel which are adjacent to the line. </a:t>
            </a:r>
          </a:p>
          <a:p>
            <a:pPr algn="just">
              <a:defRPr/>
            </a:pPr>
            <a:r>
              <a:rPr lang="en-US" dirty="0" smtClean="0">
                <a:latin typeface="Calibri" pitchFamily="34" charset="0"/>
              </a:rPr>
              <a:t>If the width is 2, the line with (</a:t>
            </a:r>
            <a:r>
              <a:rPr lang="en-US" dirty="0" err="1" smtClean="0">
                <a:latin typeface="Calibri" pitchFamily="34" charset="0"/>
              </a:rPr>
              <a:t>x,y</a:t>
            </a:r>
            <a:r>
              <a:rPr lang="en-US" dirty="0" smtClean="0">
                <a:latin typeface="Calibri" pitchFamily="34" charset="0"/>
              </a:rPr>
              <a:t>) values is drawn with one more line with (x,y+1) values. </a:t>
            </a:r>
          </a:p>
          <a:p>
            <a:pPr algn="just">
              <a:defRPr/>
            </a:pPr>
            <a:r>
              <a:rPr lang="en-US" dirty="0" smtClean="0">
                <a:latin typeface="Calibri" pitchFamily="34" charset="0"/>
              </a:rPr>
              <a:t>If </a:t>
            </a:r>
            <a:r>
              <a:rPr lang="en-US" dirty="0" err="1" smtClean="0">
                <a:latin typeface="Calibri" pitchFamily="34" charset="0"/>
              </a:rPr>
              <a:t>lw</a:t>
            </a:r>
            <a:r>
              <a:rPr lang="en-US" dirty="0" smtClean="0">
                <a:latin typeface="Calibri" pitchFamily="34" charset="0"/>
              </a:rPr>
              <a:t> is greater then 2, we select alternatively, the lines to right and left of the standard line.</a:t>
            </a:r>
          </a:p>
          <a:p>
            <a:pPr marL="0" indent="0" algn="just">
              <a:defRPr/>
            </a:pPr>
            <a:endParaRPr lang="en-US" dirty="0" smtClean="0">
              <a:latin typeface="Calibri" pitchFamily="34" charset="0"/>
            </a:endParaRPr>
          </a:p>
          <a:p>
            <a:pPr>
              <a:buNone/>
            </a:pPr>
            <a:endParaRPr 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533400"/>
            <a:ext cx="8229600" cy="5791200"/>
          </a:xfrm>
        </p:spPr>
        <p:txBody>
          <a:bodyPr>
            <a:normAutofit/>
          </a:bodyPr>
          <a:lstStyle/>
          <a:p>
            <a:pPr algn="just">
              <a:buNone/>
              <a:defRPr/>
            </a:pPr>
            <a:r>
              <a:rPr lang="en-US" b="1" dirty="0" smtClean="0">
                <a:latin typeface="Calibri" pitchFamily="34" charset="0"/>
              </a:rPr>
              <a:t>Problems:</a:t>
            </a:r>
          </a:p>
          <a:p>
            <a:pPr algn="just">
              <a:buNone/>
              <a:defRPr/>
            </a:pPr>
            <a:endParaRPr lang="en-US" dirty="0" smtClean="0">
              <a:latin typeface="Calibri" pitchFamily="34" charset="0"/>
            </a:endParaRPr>
          </a:p>
          <a:p>
            <a:pPr marL="582930" indent="-514350" algn="just">
              <a:buFont typeface="+mj-lt"/>
              <a:buAutoNum type="arabicPeriod"/>
              <a:defRPr/>
            </a:pPr>
            <a:r>
              <a:rPr lang="en-US" dirty="0" smtClean="0">
                <a:latin typeface="Calibri" pitchFamily="34" charset="0"/>
              </a:rPr>
              <a:t>The horizontal and vertical lines can be perfectly drawn, but the diagonal lines will be drawn thinner.</a:t>
            </a:r>
          </a:p>
          <a:p>
            <a:pPr marL="582930" indent="-514350" algn="just">
              <a:buFont typeface="+mj-lt"/>
              <a:buAutoNum type="arabicPeriod"/>
              <a:defRPr/>
            </a:pPr>
            <a:r>
              <a:rPr lang="en-US" dirty="0" smtClean="0">
                <a:latin typeface="Calibri" pitchFamily="34" charset="0"/>
              </a:rPr>
              <a:t>Another problem is that the shape of line at the ends is horizontal or vertical regardless of the slope of the line.</a:t>
            </a:r>
          </a:p>
          <a:p>
            <a:pPr algn="just">
              <a:buNone/>
              <a:defRPr/>
            </a:pPr>
            <a:r>
              <a:rPr lang="en-US" b="1" dirty="0" smtClean="0">
                <a:latin typeface="Calibri" pitchFamily="34" charset="0"/>
              </a:rPr>
              <a:t>Solution:</a:t>
            </a:r>
          </a:p>
          <a:p>
            <a:pPr algn="just">
              <a:buNone/>
              <a:defRPr/>
            </a:pPr>
            <a:r>
              <a:rPr lang="en-US" dirty="0" smtClean="0">
                <a:latin typeface="Calibri" pitchFamily="34" charset="0"/>
              </a:rPr>
              <a:t>We can adjust the shape of line ends by using the line caps.</a:t>
            </a:r>
          </a:p>
          <a:p>
            <a:pPr algn="just">
              <a:buNone/>
              <a:defRPr/>
            </a:pPr>
            <a:endParaRPr lang="en-US" dirty="0" smtClean="0">
              <a:latin typeface="Calibri" pitchFamily="34" charset="0"/>
            </a:endParaRPr>
          </a:p>
          <a:p>
            <a:pPr algn="just">
              <a:buNone/>
              <a:defRPr/>
            </a:pPr>
            <a:endParaRPr lang="en-US" dirty="0" smtClean="0">
              <a:latin typeface="Calibri" pitchFamily="34" charset="0"/>
            </a:endParaRPr>
          </a:p>
          <a:p>
            <a:pPr algn="just">
              <a:defRPr/>
            </a:pPr>
            <a:endParaRPr lang="en-US" dirty="0" smtClean="0">
              <a:latin typeface="Calibri" pitchFamily="34" charset="0"/>
            </a:endParaRPr>
          </a:p>
          <a:p>
            <a:endParaRPr lang="en-US"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533400"/>
            <a:ext cx="8229600" cy="6019800"/>
          </a:xfrm>
        </p:spPr>
        <p:txBody>
          <a:bodyPr>
            <a:normAutofit fontScale="92500" lnSpcReduction="20000"/>
          </a:bodyPr>
          <a:lstStyle/>
          <a:p>
            <a:pPr algn="just">
              <a:defRPr/>
            </a:pPr>
            <a:r>
              <a:rPr lang="en-US" b="1" dirty="0" smtClean="0">
                <a:latin typeface="Calibri" pitchFamily="34" charset="0"/>
              </a:rPr>
              <a:t>Line caps: </a:t>
            </a:r>
            <a:r>
              <a:rPr lang="en-US" dirty="0" smtClean="0">
                <a:latin typeface="Calibri" pitchFamily="34" charset="0"/>
              </a:rPr>
              <a:t>Three types of line caps.</a:t>
            </a:r>
          </a:p>
          <a:p>
            <a:pPr marL="514350" indent="341313" algn="just">
              <a:buClr>
                <a:schemeClr val="accent3"/>
              </a:buClr>
              <a:buFont typeface="+mj-lt"/>
              <a:buAutoNum type="arabicPeriod"/>
              <a:defRPr/>
            </a:pPr>
            <a:r>
              <a:rPr lang="en-US" b="1" dirty="0" smtClean="0">
                <a:latin typeface="Calibri" pitchFamily="34" charset="0"/>
              </a:rPr>
              <a:t>	Butt cap</a:t>
            </a:r>
          </a:p>
          <a:p>
            <a:pPr marL="514350" indent="341313" algn="just">
              <a:buClr>
                <a:schemeClr val="accent3"/>
              </a:buClr>
              <a:buFont typeface="+mj-lt"/>
              <a:buAutoNum type="arabicPeriod"/>
              <a:defRPr/>
            </a:pPr>
            <a:r>
              <a:rPr lang="en-US" b="1" dirty="0" smtClean="0">
                <a:latin typeface="Calibri" pitchFamily="34" charset="0"/>
              </a:rPr>
              <a:t>	Round cap</a:t>
            </a:r>
          </a:p>
          <a:p>
            <a:pPr marL="514350" indent="341313" algn="just">
              <a:buClr>
                <a:schemeClr val="accent3"/>
              </a:buClr>
              <a:buFont typeface="+mj-lt"/>
              <a:buAutoNum type="arabicPeriod"/>
              <a:defRPr/>
            </a:pPr>
            <a:r>
              <a:rPr lang="en-US" b="1" dirty="0" smtClean="0">
                <a:latin typeface="Calibri" pitchFamily="34" charset="0"/>
              </a:rPr>
              <a:t>	Projection square cap</a:t>
            </a:r>
          </a:p>
          <a:p>
            <a:pPr marL="514350" indent="-514350" algn="just">
              <a:buClr>
                <a:schemeClr val="accent3"/>
              </a:buClr>
              <a:buNone/>
              <a:defRPr/>
            </a:pPr>
            <a:r>
              <a:rPr lang="en-US" b="1" dirty="0" smtClean="0">
                <a:latin typeface="Calibri" pitchFamily="34" charset="0"/>
              </a:rPr>
              <a:t>Butt cap: </a:t>
            </a:r>
            <a:r>
              <a:rPr lang="en-US" dirty="0" smtClean="0">
                <a:latin typeface="Calibri" pitchFamily="34" charset="0"/>
              </a:rPr>
              <a:t>Butt cap is obtained by adjusting the end position of the component parallel lines, so that the thick line is displayed with square ends that are perpendicular to the line path.</a:t>
            </a:r>
          </a:p>
          <a:p>
            <a:pPr algn="just">
              <a:buNone/>
            </a:pPr>
            <a:r>
              <a:rPr lang="en-US" b="1" dirty="0" smtClean="0">
                <a:latin typeface="Calibri" pitchFamily="34" charset="0"/>
              </a:rPr>
              <a:t>Round cap : </a:t>
            </a:r>
            <a:r>
              <a:rPr lang="en-US" dirty="0" smtClean="0">
                <a:latin typeface="Calibri" pitchFamily="34" charset="0"/>
              </a:rPr>
              <a:t>Obtained by adding a filled semicircle to each butt cap.	The circular arcs are centered on the	line endpoints and have a diameter equal to the line thickness</a:t>
            </a:r>
            <a:r>
              <a:rPr lang="en-US" b="1" dirty="0" smtClean="0">
                <a:latin typeface="Calibri" pitchFamily="34" charset="0"/>
              </a:rPr>
              <a:t>.</a:t>
            </a:r>
          </a:p>
          <a:p>
            <a:pPr algn="just">
              <a:buNone/>
            </a:pPr>
            <a:r>
              <a:rPr lang="en-US" b="1" dirty="0" smtClean="0">
                <a:latin typeface="Calibri" pitchFamily="34" charset="0"/>
              </a:rPr>
              <a:t>Projecting square cap:</a:t>
            </a:r>
            <a:r>
              <a:rPr lang="en-US" dirty="0" smtClean="0">
                <a:latin typeface="Calibri" pitchFamily="34" charset="0"/>
              </a:rPr>
              <a:t> Obtained by extending the line, and adding butt cap That are positioned one-half of the line width beyond the  specified endpoints.</a:t>
            </a:r>
          </a:p>
          <a:p>
            <a:pPr marL="514350" indent="-514350" algn="just">
              <a:buClr>
                <a:schemeClr val="accent3"/>
              </a:buClr>
              <a:buNone/>
              <a:defRPr/>
            </a:pPr>
            <a:endParaRPr lang="en-US" dirty="0" smtClean="0">
              <a:latin typeface="Calibri" pitchFamily="34" charset="0"/>
            </a:endParaRPr>
          </a:p>
          <a:p>
            <a:pPr marL="514350" indent="-514350" algn="just">
              <a:buClr>
                <a:schemeClr val="accent3"/>
              </a:buClr>
              <a:buNone/>
              <a:defRPr/>
            </a:pPr>
            <a:endParaRPr lang="en-US" dirty="0" smtClean="0">
              <a:latin typeface="Calibri" pitchFamily="34" charset="0"/>
            </a:endParaRPr>
          </a:p>
          <a:p>
            <a:endParaRPr lang="en-US"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533400"/>
            <a:ext cx="8229600" cy="5562600"/>
          </a:xfrm>
        </p:spPr>
        <p:txBody>
          <a:bodyPr>
            <a:normAutofit fontScale="92500" lnSpcReduction="10000"/>
          </a:bodyPr>
          <a:lstStyle/>
          <a:p>
            <a:pPr algn="just"/>
            <a:r>
              <a:rPr lang="en-US" dirty="0" smtClean="0"/>
              <a:t>Displaying thick lines using horizontal and vertical pixel spans, leaves pixel gaps at the boundaries between lines of different slopes where there is a shift from horizontal spans to vertical spans.</a:t>
            </a:r>
          </a:p>
          <a:p>
            <a:pPr algn="just"/>
            <a:r>
              <a:rPr lang="en-US" dirty="0" smtClean="0">
                <a:latin typeface="Calibri" pitchFamily="34" charset="0"/>
              </a:rPr>
              <a:t>When two thick lines are intersecting, then also we may want to set the join into required shape. The </a:t>
            </a:r>
            <a:r>
              <a:rPr lang="en-US" b="1" dirty="0" smtClean="0">
                <a:latin typeface="Calibri" pitchFamily="34" charset="0"/>
              </a:rPr>
              <a:t>three types of joins</a:t>
            </a:r>
            <a:r>
              <a:rPr lang="en-US" dirty="0" smtClean="0">
                <a:latin typeface="Calibri" pitchFamily="34" charset="0"/>
              </a:rPr>
              <a:t> are as below:</a:t>
            </a:r>
          </a:p>
          <a:p>
            <a:pPr algn="just">
              <a:buNone/>
            </a:pPr>
            <a:r>
              <a:rPr lang="en-US" dirty="0" smtClean="0">
                <a:latin typeface="Calibri" pitchFamily="34" charset="0"/>
              </a:rPr>
              <a:t>	1. Miter join </a:t>
            </a:r>
          </a:p>
          <a:p>
            <a:pPr algn="just">
              <a:buNone/>
            </a:pPr>
            <a:r>
              <a:rPr lang="en-US" dirty="0" smtClean="0">
                <a:latin typeface="Calibri" pitchFamily="34" charset="0"/>
              </a:rPr>
              <a:t>	2. Round join</a:t>
            </a:r>
          </a:p>
          <a:p>
            <a:pPr algn="just">
              <a:buNone/>
            </a:pPr>
            <a:r>
              <a:rPr lang="en-US" dirty="0" smtClean="0">
                <a:latin typeface="Calibri" pitchFamily="34" charset="0"/>
              </a:rPr>
              <a:t>	3. Bevel join</a:t>
            </a:r>
          </a:p>
          <a:p>
            <a:pPr algn="just">
              <a:buNone/>
            </a:pPr>
            <a:r>
              <a:rPr lang="en-US" dirty="0" smtClean="0">
                <a:latin typeface="Calibri" pitchFamily="34" charset="0"/>
              </a:rPr>
              <a:t>1. Miter join: Accomplished by extending the outer boundary of each of the two line until they meet.</a:t>
            </a:r>
            <a:endParaRPr lang="en-US" dirty="0" smtClean="0"/>
          </a:p>
          <a:p>
            <a:endParaRPr lang="en-US" dirty="0"/>
          </a:p>
        </p:txBody>
      </p:sp>
      <p:pic>
        <p:nvPicPr>
          <p:cNvPr id="4" name="Picture 3" descr="mitter.bmp"/>
          <p:cNvPicPr>
            <a:picLocks noChangeAspect="1"/>
          </p:cNvPicPr>
          <p:nvPr/>
        </p:nvPicPr>
        <p:blipFill>
          <a:blip r:embed="rId2"/>
          <a:srcRect/>
          <a:stretch>
            <a:fillRect/>
          </a:stretch>
        </p:blipFill>
        <p:spPr bwMode="auto">
          <a:xfrm>
            <a:off x="5334000" y="3276600"/>
            <a:ext cx="3090863" cy="1471613"/>
          </a:xfrm>
          <a:prstGeom prst="rect">
            <a:avLst/>
          </a:prstGeom>
          <a:noFill/>
          <a:ln w="9525">
            <a:noFill/>
            <a:miter lim="800000"/>
            <a:headEnd/>
            <a:tailEnd/>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533400"/>
            <a:ext cx="8229600" cy="5562600"/>
          </a:xfrm>
        </p:spPr>
        <p:txBody>
          <a:bodyPr>
            <a:normAutofit lnSpcReduction="10000"/>
          </a:bodyPr>
          <a:lstStyle/>
          <a:p>
            <a:pPr algn="just">
              <a:buNone/>
            </a:pPr>
            <a:r>
              <a:rPr lang="en-US" dirty="0" smtClean="0">
                <a:latin typeface="Calibri" pitchFamily="34" charset="0"/>
              </a:rPr>
              <a:t>2. Round join: It is produced by capping the connection between the two segments with a circular boundary whose diameter is equal 	to the line-width.</a:t>
            </a:r>
          </a:p>
          <a:p>
            <a:pPr>
              <a:buNone/>
            </a:pPr>
            <a:endParaRPr lang="en-US" dirty="0" smtClean="0">
              <a:latin typeface="Calibri" pitchFamily="34" charset="0"/>
            </a:endParaRPr>
          </a:p>
          <a:p>
            <a:pPr>
              <a:buNone/>
            </a:pPr>
            <a:endParaRPr lang="en-US" dirty="0" smtClean="0">
              <a:latin typeface="Calibri" pitchFamily="34" charset="0"/>
            </a:endParaRPr>
          </a:p>
          <a:p>
            <a:pPr>
              <a:buNone/>
            </a:pPr>
            <a:endParaRPr lang="en-US" dirty="0" smtClean="0">
              <a:latin typeface="Calibri" pitchFamily="34" charset="0"/>
            </a:endParaRPr>
          </a:p>
          <a:p>
            <a:pPr>
              <a:buNone/>
            </a:pPr>
            <a:endParaRPr lang="en-US" dirty="0" smtClean="0">
              <a:latin typeface="Calibri" pitchFamily="34" charset="0"/>
            </a:endParaRPr>
          </a:p>
          <a:p>
            <a:pPr algn="just">
              <a:buNone/>
            </a:pPr>
            <a:r>
              <a:rPr lang="en-US" dirty="0" smtClean="0">
                <a:latin typeface="Calibri" pitchFamily="34" charset="0"/>
              </a:rPr>
              <a:t>3. Bevel join: It is generated by displaying the line segment with butt caps and filling the triangular gap where the segments meet.</a:t>
            </a:r>
          </a:p>
          <a:p>
            <a:endParaRPr lang="en-US" dirty="0"/>
          </a:p>
        </p:txBody>
      </p:sp>
      <p:pic>
        <p:nvPicPr>
          <p:cNvPr id="4" name="Picture 3" descr="Round.bmp"/>
          <p:cNvPicPr>
            <a:picLocks noChangeAspect="1"/>
          </p:cNvPicPr>
          <p:nvPr/>
        </p:nvPicPr>
        <p:blipFill>
          <a:blip r:embed="rId2"/>
          <a:srcRect/>
          <a:stretch>
            <a:fillRect/>
          </a:stretch>
        </p:blipFill>
        <p:spPr bwMode="auto">
          <a:xfrm>
            <a:off x="2490787" y="1804987"/>
            <a:ext cx="2995613" cy="1624013"/>
          </a:xfrm>
          <a:prstGeom prst="rect">
            <a:avLst/>
          </a:prstGeom>
          <a:noFill/>
          <a:ln w="9525">
            <a:noFill/>
            <a:miter lim="800000"/>
            <a:headEnd/>
            <a:tailEnd/>
          </a:ln>
        </p:spPr>
      </p:pic>
      <p:pic>
        <p:nvPicPr>
          <p:cNvPr id="5" name="Picture 4" descr="bevel.bmp"/>
          <p:cNvPicPr>
            <a:picLocks noChangeAspect="1"/>
          </p:cNvPicPr>
          <p:nvPr/>
        </p:nvPicPr>
        <p:blipFill>
          <a:blip r:embed="rId3"/>
          <a:srcRect/>
          <a:stretch>
            <a:fillRect/>
          </a:stretch>
        </p:blipFill>
        <p:spPr bwMode="auto">
          <a:xfrm>
            <a:off x="4267200" y="4724400"/>
            <a:ext cx="3048000" cy="1676400"/>
          </a:xfrm>
          <a:prstGeom prst="rect">
            <a:avLst/>
          </a:prstGeom>
          <a:noFill/>
          <a:ln w="9525">
            <a:noFill/>
            <a:miter lim="800000"/>
            <a:headEnd/>
            <a:tailEnd/>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609600"/>
            <a:ext cx="8229600" cy="5486400"/>
          </a:xfrm>
        </p:spPr>
        <p:txBody>
          <a:bodyPr/>
          <a:lstStyle/>
          <a:p>
            <a:pPr algn="just">
              <a:buNone/>
            </a:pPr>
            <a:r>
              <a:rPr lang="en-US" b="1" dirty="0" smtClean="0">
                <a:latin typeface="Calibri" pitchFamily="34" charset="0"/>
              </a:rPr>
              <a:t>3. Line color :</a:t>
            </a:r>
            <a:r>
              <a:rPr lang="en-US" dirty="0" smtClean="0">
                <a:latin typeface="Calibri" pitchFamily="34" charset="0"/>
              </a:rPr>
              <a:t> The number of color options depends on the number of bit per pixel in the frame buffer.</a:t>
            </a:r>
          </a:p>
          <a:p>
            <a:pPr algn="just">
              <a:buNone/>
            </a:pPr>
            <a:endParaRPr lang="en-US" dirty="0" smtClean="0">
              <a:latin typeface="Calibri" pitchFamily="34" charset="0"/>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066800"/>
            <a:ext cx="8229600" cy="5791200"/>
          </a:xfrm>
        </p:spPr>
        <p:txBody>
          <a:bodyPr>
            <a:normAutofit fontScale="77500" lnSpcReduction="20000"/>
          </a:bodyPr>
          <a:lstStyle/>
          <a:p>
            <a:pPr algn="just">
              <a:buNone/>
              <a:defRPr/>
            </a:pPr>
            <a:r>
              <a:rPr lang="en-US" sz="2800" b="1" dirty="0" smtClean="0">
                <a:solidFill>
                  <a:schemeClr val="accent3"/>
                </a:solidFill>
                <a:latin typeface="Calibri" pitchFamily="34" charset="0"/>
              </a:rPr>
              <a:t>Color Level Attribute:</a:t>
            </a:r>
          </a:p>
          <a:p>
            <a:pPr algn="just">
              <a:defRPr/>
            </a:pPr>
            <a:r>
              <a:rPr lang="en-US" sz="2800" dirty="0" smtClean="0">
                <a:latin typeface="Calibri" pitchFamily="34" charset="0"/>
              </a:rPr>
              <a:t>Different color and intensity levels can be provided to the user, depending on the design objectives and capability of a particular system. </a:t>
            </a:r>
          </a:p>
          <a:p>
            <a:pPr algn="just">
              <a:defRPr/>
            </a:pPr>
            <a:r>
              <a:rPr lang="en-US" sz="2800" dirty="0" smtClean="0">
                <a:latin typeface="Calibri" pitchFamily="34" charset="0"/>
              </a:rPr>
              <a:t>The color options are numerically coded with the value ranging from 0 to positive integer.</a:t>
            </a:r>
          </a:p>
          <a:p>
            <a:pPr algn="just">
              <a:defRPr/>
            </a:pPr>
            <a:r>
              <a:rPr lang="en-US" sz="2800" dirty="0" smtClean="0">
                <a:latin typeface="Calibri" pitchFamily="34" charset="0"/>
              </a:rPr>
              <a:t>In color raster scan, number of colors available depends on the storage capacity per pixel in the frame buffer.</a:t>
            </a:r>
          </a:p>
          <a:p>
            <a:pPr algn="just">
              <a:defRPr/>
            </a:pPr>
            <a:r>
              <a:rPr lang="en-US" sz="2800" dirty="0" smtClean="0">
                <a:latin typeface="Calibri" pitchFamily="34" charset="0"/>
              </a:rPr>
              <a:t>We can store color codes directly in the frame buffer, or we can put the color codes in a separate table and use pixel values as an index into this table. </a:t>
            </a:r>
          </a:p>
          <a:p>
            <a:pPr algn="just">
              <a:defRPr/>
            </a:pPr>
            <a:r>
              <a:rPr lang="en-US" sz="2800" dirty="0" smtClean="0">
                <a:latin typeface="Calibri" pitchFamily="34" charset="0"/>
              </a:rPr>
              <a:t>With the direct storage scheme, whenever a particular color code is specified in an application program, the corresponding binary value is placed in the frame buffer for each component pixel in the output primitives to be displayed in that color. </a:t>
            </a:r>
          </a:p>
          <a:p>
            <a:pPr algn="just">
              <a:defRPr/>
            </a:pPr>
            <a:r>
              <a:rPr lang="en-US" sz="2800" b="1" dirty="0" smtClean="0">
                <a:latin typeface="Calibri" pitchFamily="34" charset="0"/>
              </a:rPr>
              <a:t>Minimum number</a:t>
            </a:r>
            <a:r>
              <a:rPr lang="en-US" sz="2800" dirty="0" smtClean="0">
                <a:latin typeface="Calibri" pitchFamily="34" charset="0"/>
              </a:rPr>
              <a:t> of colors can be provided by using </a:t>
            </a:r>
            <a:r>
              <a:rPr lang="en-US" sz="2800" b="1" dirty="0" smtClean="0">
                <a:latin typeface="Calibri" pitchFamily="34" charset="0"/>
              </a:rPr>
              <a:t>3 bits per pixel</a:t>
            </a:r>
            <a:r>
              <a:rPr lang="en-US" sz="2800" dirty="0" smtClean="0">
                <a:latin typeface="Calibri" pitchFamily="34" charset="0"/>
              </a:rPr>
              <a:t>, each of which represents the presence of R, G and B, a frame buffer of which is as below.</a:t>
            </a:r>
          </a:p>
          <a:p>
            <a:endParaRPr lang="en-US" dirty="0"/>
          </a:p>
        </p:txBody>
      </p:sp>
      <p:sp>
        <p:nvSpPr>
          <p:cNvPr id="3" name="Title 2"/>
          <p:cNvSpPr>
            <a:spLocks noGrp="1"/>
          </p:cNvSpPr>
          <p:nvPr>
            <p:ph type="title"/>
          </p:nvPr>
        </p:nvSpPr>
        <p:spPr>
          <a:xfrm>
            <a:off x="457200" y="152400"/>
            <a:ext cx="8229600" cy="838200"/>
          </a:xfrm>
        </p:spPr>
        <p:txBody>
          <a:bodyPr>
            <a:normAutofit fontScale="90000"/>
          </a:bodyPr>
          <a:lstStyle/>
          <a:p>
            <a:r>
              <a:rPr b="1" smtClean="0">
                <a:effectLst>
                  <a:outerShdw blurRad="38100" dist="38100" dir="2700000" algn="tl">
                    <a:srgbClr val="000000">
                      <a:alpha val="43137"/>
                    </a:srgbClr>
                  </a:outerShdw>
                </a:effectLst>
              </a:rPr>
              <a:t>Color and Grayscale level Attribute</a:t>
            </a:r>
            <a:endParaRPr lang="en-US"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
          <p:cNvGraphicFramePr>
            <a:graphicFrameLocks/>
          </p:cNvGraphicFramePr>
          <p:nvPr/>
        </p:nvGraphicFramePr>
        <p:xfrm>
          <a:off x="381001" y="533400"/>
          <a:ext cx="8351839" cy="4937763"/>
        </p:xfrm>
        <a:graphic>
          <a:graphicData uri="http://schemas.openxmlformats.org/drawingml/2006/table">
            <a:tbl>
              <a:tblPr firstRow="1" bandRow="1">
                <a:tableStyleId>{7DF18680-E054-41AD-8BC1-D1AEF772440D}</a:tableStyleId>
              </a:tblPr>
              <a:tblGrid>
                <a:gridCol w="1047682"/>
                <a:gridCol w="1496689"/>
                <a:gridCol w="1646358"/>
                <a:gridCol w="1646358"/>
                <a:gridCol w="2514752"/>
              </a:tblGrid>
              <a:tr h="532323">
                <a:tc gridSpan="5">
                  <a:txBody>
                    <a:bodyPr/>
                    <a:lstStyle/>
                    <a:p>
                      <a:pPr lvl="2" algn="ctr"/>
                      <a:r>
                        <a:rPr lang="en-US" dirty="0" smtClean="0"/>
                        <a:t>The 8-color  codes for a 3-bit/pixel frame buffer</a:t>
                      </a:r>
                      <a:endParaRPr lang="en-US" b="1" dirty="0"/>
                    </a:p>
                  </a:txBody>
                  <a:tcPr/>
                </a:tc>
                <a:tc hMerge="1">
                  <a:txBody>
                    <a:bodyPr/>
                    <a:lstStyle/>
                    <a:p>
                      <a:pPr lvl="2"/>
                      <a:endParaRPr lang="en-US"/>
                    </a:p>
                  </a:txBody>
                  <a:tcPr/>
                </a:tc>
                <a:tc hMerge="1">
                  <a:txBody>
                    <a:bodyPr/>
                    <a:lstStyle/>
                    <a:p>
                      <a:pPr lvl="2"/>
                      <a:endParaRPr lang="en-US" dirty="0"/>
                    </a:p>
                  </a:txBody>
                  <a:tcPr/>
                </a:tc>
                <a:tc hMerge="1">
                  <a:txBody>
                    <a:bodyPr/>
                    <a:lstStyle/>
                    <a:p>
                      <a:pPr lvl="2"/>
                      <a:endParaRPr lang="en-US" dirty="0"/>
                    </a:p>
                  </a:txBody>
                  <a:tcPr/>
                </a:tc>
                <a:tc hMerge="1">
                  <a:txBody>
                    <a:bodyPr/>
                    <a:lstStyle/>
                    <a:p>
                      <a:pPr lvl="2"/>
                      <a:endParaRPr lang="en-US" dirty="0"/>
                    </a:p>
                  </a:txBody>
                  <a:tcPr/>
                </a:tc>
              </a:tr>
              <a:tr h="440544">
                <a:tc>
                  <a:txBody>
                    <a:bodyPr/>
                    <a:lstStyle/>
                    <a:p>
                      <a:pPr algn="ctr"/>
                      <a:r>
                        <a:rPr lang="en-US" dirty="0" smtClean="0"/>
                        <a:t>Color</a:t>
                      </a:r>
                      <a:endParaRPr lang="en-US" b="1" dirty="0"/>
                    </a:p>
                  </a:txBody>
                  <a:tcPr/>
                </a:tc>
                <a:tc gridSpan="3">
                  <a:txBody>
                    <a:bodyPr/>
                    <a:lstStyle/>
                    <a:p>
                      <a:pPr algn="ctr"/>
                      <a:r>
                        <a:rPr lang="en-US" dirty="0" smtClean="0"/>
                        <a:t>Stored color values in the frame buffer</a:t>
                      </a:r>
                      <a:endParaRPr lang="en-US" b="1" dirty="0"/>
                    </a:p>
                  </a:txBody>
                  <a:tcPr/>
                </a:tc>
                <a:tc hMerge="1">
                  <a:txBody>
                    <a:bodyPr/>
                    <a:lstStyle/>
                    <a:p>
                      <a:endParaRPr lang="en-US" dirty="0"/>
                    </a:p>
                  </a:txBody>
                  <a:tcPr/>
                </a:tc>
                <a:tc hMerge="1">
                  <a:txBody>
                    <a:bodyPr/>
                    <a:lstStyle/>
                    <a:p>
                      <a:endParaRPr lang="en-US" dirty="0"/>
                    </a:p>
                  </a:txBody>
                  <a:tcPr/>
                </a:tc>
                <a:tc>
                  <a:txBody>
                    <a:bodyPr/>
                    <a:lstStyle/>
                    <a:p>
                      <a:pPr algn="ctr"/>
                      <a:r>
                        <a:rPr lang="en-US" dirty="0" smtClean="0"/>
                        <a:t>Displayed Color</a:t>
                      </a:r>
                      <a:endParaRPr lang="en-US" b="1" dirty="0"/>
                    </a:p>
                  </a:txBody>
                  <a:tcPr/>
                </a:tc>
              </a:tr>
              <a:tr h="440544">
                <a:tc>
                  <a:txBody>
                    <a:bodyPr/>
                    <a:lstStyle/>
                    <a:p>
                      <a:endParaRPr lang="en-US" b="1"/>
                    </a:p>
                  </a:txBody>
                  <a:tcPr/>
                </a:tc>
                <a:tc>
                  <a:txBody>
                    <a:bodyPr/>
                    <a:lstStyle/>
                    <a:p>
                      <a:pPr algn="ctr"/>
                      <a:r>
                        <a:rPr lang="en-US" dirty="0" smtClean="0"/>
                        <a:t>Red</a:t>
                      </a:r>
                      <a:endParaRPr lang="en-US" b="1" dirty="0"/>
                    </a:p>
                  </a:txBody>
                  <a:tcPr/>
                </a:tc>
                <a:tc>
                  <a:txBody>
                    <a:bodyPr/>
                    <a:lstStyle/>
                    <a:p>
                      <a:pPr algn="ctr"/>
                      <a:r>
                        <a:rPr lang="en-US" dirty="0" smtClean="0"/>
                        <a:t>Green</a:t>
                      </a:r>
                      <a:endParaRPr lang="en-US" b="1" dirty="0"/>
                    </a:p>
                  </a:txBody>
                  <a:tcPr/>
                </a:tc>
                <a:tc>
                  <a:txBody>
                    <a:bodyPr/>
                    <a:lstStyle/>
                    <a:p>
                      <a:pPr algn="ctr"/>
                      <a:r>
                        <a:rPr lang="en-US" dirty="0" smtClean="0"/>
                        <a:t>Blue</a:t>
                      </a:r>
                      <a:endParaRPr lang="en-US" b="1" dirty="0"/>
                    </a:p>
                  </a:txBody>
                  <a:tcPr/>
                </a:tc>
                <a:tc>
                  <a:txBody>
                    <a:bodyPr/>
                    <a:lstStyle/>
                    <a:p>
                      <a:endParaRPr lang="en-US" b="1" dirty="0"/>
                    </a:p>
                  </a:txBody>
                  <a:tcPr/>
                </a:tc>
              </a:tr>
              <a:tr h="440544">
                <a:tc>
                  <a:txBody>
                    <a:bodyPr/>
                    <a:lstStyle/>
                    <a:p>
                      <a:pPr algn="ctr"/>
                      <a:r>
                        <a:rPr lang="en-US" dirty="0" smtClean="0"/>
                        <a:t>0</a:t>
                      </a:r>
                      <a:endParaRPr lang="en-US" b="1" dirty="0"/>
                    </a:p>
                  </a:txBody>
                  <a:tcPr/>
                </a:tc>
                <a:tc>
                  <a:txBody>
                    <a:bodyPr/>
                    <a:lstStyle/>
                    <a:p>
                      <a:pPr algn="ctr"/>
                      <a:r>
                        <a:rPr lang="en-US" dirty="0" smtClean="0"/>
                        <a:t>0</a:t>
                      </a:r>
                      <a:endParaRPr lang="en-US" b="1" dirty="0"/>
                    </a:p>
                  </a:txBody>
                  <a:tcPr/>
                </a:tc>
                <a:tc>
                  <a:txBody>
                    <a:bodyPr/>
                    <a:lstStyle/>
                    <a:p>
                      <a:pPr algn="ctr"/>
                      <a:r>
                        <a:rPr lang="en-US" dirty="0" smtClean="0"/>
                        <a:t>0</a:t>
                      </a:r>
                      <a:endParaRPr lang="en-US" b="1" dirty="0"/>
                    </a:p>
                  </a:txBody>
                  <a:tcPr/>
                </a:tc>
                <a:tc>
                  <a:txBody>
                    <a:bodyPr/>
                    <a:lstStyle/>
                    <a:p>
                      <a:pPr algn="ctr"/>
                      <a:r>
                        <a:rPr lang="en-US" dirty="0" smtClean="0"/>
                        <a:t>0</a:t>
                      </a:r>
                      <a:endParaRPr lang="en-US" b="1" dirty="0"/>
                    </a:p>
                  </a:txBody>
                  <a:tcPr/>
                </a:tc>
                <a:tc>
                  <a:txBody>
                    <a:bodyPr/>
                    <a:lstStyle/>
                    <a:p>
                      <a:pPr algn="ctr"/>
                      <a:r>
                        <a:rPr lang="en-US" dirty="0" smtClean="0"/>
                        <a:t>Black</a:t>
                      </a:r>
                      <a:endParaRPr lang="en-US" b="1" dirty="0"/>
                    </a:p>
                  </a:txBody>
                  <a:tcPr/>
                </a:tc>
              </a:tr>
              <a:tr h="440544">
                <a:tc>
                  <a:txBody>
                    <a:bodyPr/>
                    <a:lstStyle/>
                    <a:p>
                      <a:pPr algn="ctr"/>
                      <a:r>
                        <a:rPr lang="en-US" dirty="0" smtClean="0"/>
                        <a:t>1</a:t>
                      </a:r>
                      <a:endParaRPr lang="en-US" b="1" dirty="0"/>
                    </a:p>
                  </a:txBody>
                  <a:tcPr/>
                </a:tc>
                <a:tc>
                  <a:txBody>
                    <a:bodyPr/>
                    <a:lstStyle/>
                    <a:p>
                      <a:pPr algn="ctr"/>
                      <a:r>
                        <a:rPr lang="en-US" dirty="0" smtClean="0"/>
                        <a:t>0</a:t>
                      </a:r>
                      <a:endParaRPr lang="en-US" b="1" dirty="0"/>
                    </a:p>
                  </a:txBody>
                  <a:tcPr/>
                </a:tc>
                <a:tc>
                  <a:txBody>
                    <a:bodyPr/>
                    <a:lstStyle/>
                    <a:p>
                      <a:pPr algn="ctr"/>
                      <a:r>
                        <a:rPr lang="en-US" dirty="0" smtClean="0"/>
                        <a:t>0</a:t>
                      </a:r>
                      <a:endParaRPr lang="en-US" b="1" dirty="0"/>
                    </a:p>
                  </a:txBody>
                  <a:tcPr/>
                </a:tc>
                <a:tc>
                  <a:txBody>
                    <a:bodyPr/>
                    <a:lstStyle/>
                    <a:p>
                      <a:pPr algn="ctr"/>
                      <a:r>
                        <a:rPr lang="en-US" dirty="0" smtClean="0"/>
                        <a:t>1</a:t>
                      </a:r>
                      <a:endParaRPr lang="en-US" b="1" dirty="0"/>
                    </a:p>
                  </a:txBody>
                  <a:tcPr/>
                </a:tc>
                <a:tc>
                  <a:txBody>
                    <a:bodyPr/>
                    <a:lstStyle/>
                    <a:p>
                      <a:pPr algn="ctr"/>
                      <a:r>
                        <a:rPr lang="en-US" dirty="0" smtClean="0"/>
                        <a:t>Blue</a:t>
                      </a:r>
                      <a:endParaRPr lang="en-US" b="1" dirty="0"/>
                    </a:p>
                  </a:txBody>
                  <a:tcPr/>
                </a:tc>
              </a:tr>
              <a:tr h="440544">
                <a:tc>
                  <a:txBody>
                    <a:bodyPr/>
                    <a:lstStyle/>
                    <a:p>
                      <a:pPr algn="ctr"/>
                      <a:r>
                        <a:rPr lang="en-US" dirty="0" smtClean="0"/>
                        <a:t>2</a:t>
                      </a:r>
                      <a:endParaRPr lang="en-US" b="1" dirty="0"/>
                    </a:p>
                  </a:txBody>
                  <a:tcPr/>
                </a:tc>
                <a:tc>
                  <a:txBody>
                    <a:bodyPr/>
                    <a:lstStyle/>
                    <a:p>
                      <a:pPr algn="ctr"/>
                      <a:r>
                        <a:rPr lang="en-US" dirty="0" smtClean="0"/>
                        <a:t>0</a:t>
                      </a:r>
                      <a:endParaRPr lang="en-US" b="1" dirty="0"/>
                    </a:p>
                  </a:txBody>
                  <a:tcPr/>
                </a:tc>
                <a:tc>
                  <a:txBody>
                    <a:bodyPr/>
                    <a:lstStyle/>
                    <a:p>
                      <a:pPr algn="ctr"/>
                      <a:r>
                        <a:rPr lang="en-US" dirty="0" smtClean="0"/>
                        <a:t>1</a:t>
                      </a:r>
                      <a:endParaRPr lang="en-US" b="1" dirty="0"/>
                    </a:p>
                  </a:txBody>
                  <a:tcPr/>
                </a:tc>
                <a:tc>
                  <a:txBody>
                    <a:bodyPr/>
                    <a:lstStyle/>
                    <a:p>
                      <a:pPr algn="ctr"/>
                      <a:r>
                        <a:rPr lang="en-US" dirty="0" smtClean="0"/>
                        <a:t>0</a:t>
                      </a:r>
                      <a:endParaRPr lang="en-US" b="1" dirty="0"/>
                    </a:p>
                  </a:txBody>
                  <a:tcPr/>
                </a:tc>
                <a:tc>
                  <a:txBody>
                    <a:bodyPr/>
                    <a:lstStyle/>
                    <a:p>
                      <a:pPr algn="ctr"/>
                      <a:r>
                        <a:rPr lang="en-US" dirty="0" smtClean="0"/>
                        <a:t>Green</a:t>
                      </a:r>
                      <a:endParaRPr lang="en-US" b="1" dirty="0"/>
                    </a:p>
                  </a:txBody>
                  <a:tcPr/>
                </a:tc>
              </a:tr>
              <a:tr h="440544">
                <a:tc>
                  <a:txBody>
                    <a:bodyPr/>
                    <a:lstStyle/>
                    <a:p>
                      <a:pPr algn="ctr"/>
                      <a:r>
                        <a:rPr lang="en-US" dirty="0" smtClean="0"/>
                        <a:t>3</a:t>
                      </a:r>
                      <a:endParaRPr lang="en-US" b="1" dirty="0"/>
                    </a:p>
                  </a:txBody>
                  <a:tcPr/>
                </a:tc>
                <a:tc>
                  <a:txBody>
                    <a:bodyPr/>
                    <a:lstStyle/>
                    <a:p>
                      <a:pPr algn="ctr"/>
                      <a:r>
                        <a:rPr lang="en-US" dirty="0" smtClean="0"/>
                        <a:t>0</a:t>
                      </a:r>
                      <a:endParaRPr lang="en-US" b="1" dirty="0"/>
                    </a:p>
                  </a:txBody>
                  <a:tcPr/>
                </a:tc>
                <a:tc>
                  <a:txBody>
                    <a:bodyPr/>
                    <a:lstStyle/>
                    <a:p>
                      <a:pPr algn="ctr"/>
                      <a:r>
                        <a:rPr lang="en-US" dirty="0" smtClean="0"/>
                        <a:t>1</a:t>
                      </a:r>
                      <a:endParaRPr lang="en-US" b="1" dirty="0"/>
                    </a:p>
                  </a:txBody>
                  <a:tcPr/>
                </a:tc>
                <a:tc>
                  <a:txBody>
                    <a:bodyPr/>
                    <a:lstStyle/>
                    <a:p>
                      <a:pPr algn="ctr"/>
                      <a:r>
                        <a:rPr lang="en-US" dirty="0" smtClean="0"/>
                        <a:t>1</a:t>
                      </a:r>
                      <a:endParaRPr lang="en-US" b="1" dirty="0"/>
                    </a:p>
                  </a:txBody>
                  <a:tcPr/>
                </a:tc>
                <a:tc>
                  <a:txBody>
                    <a:bodyPr/>
                    <a:lstStyle/>
                    <a:p>
                      <a:pPr algn="ctr"/>
                      <a:r>
                        <a:rPr lang="en-US" dirty="0" smtClean="0"/>
                        <a:t>Cyan</a:t>
                      </a:r>
                      <a:endParaRPr lang="en-US" b="1" dirty="0"/>
                    </a:p>
                  </a:txBody>
                  <a:tcPr/>
                </a:tc>
              </a:tr>
              <a:tr h="440544">
                <a:tc>
                  <a:txBody>
                    <a:bodyPr/>
                    <a:lstStyle/>
                    <a:p>
                      <a:pPr algn="ctr"/>
                      <a:r>
                        <a:rPr lang="en-US" dirty="0" smtClean="0"/>
                        <a:t>4</a:t>
                      </a:r>
                      <a:endParaRPr lang="en-US" b="1" dirty="0"/>
                    </a:p>
                  </a:txBody>
                  <a:tcPr/>
                </a:tc>
                <a:tc>
                  <a:txBody>
                    <a:bodyPr/>
                    <a:lstStyle/>
                    <a:p>
                      <a:pPr algn="ctr"/>
                      <a:r>
                        <a:rPr lang="en-US" dirty="0" smtClean="0"/>
                        <a:t>1</a:t>
                      </a:r>
                      <a:endParaRPr lang="en-US" b="1" dirty="0"/>
                    </a:p>
                  </a:txBody>
                  <a:tcPr/>
                </a:tc>
                <a:tc>
                  <a:txBody>
                    <a:bodyPr/>
                    <a:lstStyle/>
                    <a:p>
                      <a:pPr algn="ctr"/>
                      <a:r>
                        <a:rPr lang="en-US" dirty="0" smtClean="0"/>
                        <a:t>0</a:t>
                      </a:r>
                      <a:endParaRPr lang="en-US" b="1" dirty="0"/>
                    </a:p>
                  </a:txBody>
                  <a:tcPr/>
                </a:tc>
                <a:tc>
                  <a:txBody>
                    <a:bodyPr/>
                    <a:lstStyle/>
                    <a:p>
                      <a:pPr algn="ctr"/>
                      <a:r>
                        <a:rPr lang="en-US" dirty="0" smtClean="0"/>
                        <a:t>0</a:t>
                      </a:r>
                      <a:endParaRPr lang="en-US" b="1" dirty="0"/>
                    </a:p>
                  </a:txBody>
                  <a:tcPr/>
                </a:tc>
                <a:tc>
                  <a:txBody>
                    <a:bodyPr/>
                    <a:lstStyle/>
                    <a:p>
                      <a:pPr algn="ctr"/>
                      <a:r>
                        <a:rPr lang="en-US" dirty="0" smtClean="0"/>
                        <a:t>Red</a:t>
                      </a:r>
                      <a:endParaRPr lang="en-US" b="1" dirty="0"/>
                    </a:p>
                  </a:txBody>
                  <a:tcPr/>
                </a:tc>
              </a:tr>
              <a:tr h="440544">
                <a:tc>
                  <a:txBody>
                    <a:bodyPr/>
                    <a:lstStyle/>
                    <a:p>
                      <a:pPr algn="ctr"/>
                      <a:r>
                        <a:rPr lang="en-US" dirty="0" smtClean="0"/>
                        <a:t>5</a:t>
                      </a:r>
                      <a:endParaRPr lang="en-US" b="1" dirty="0"/>
                    </a:p>
                  </a:txBody>
                  <a:tcPr/>
                </a:tc>
                <a:tc>
                  <a:txBody>
                    <a:bodyPr/>
                    <a:lstStyle/>
                    <a:p>
                      <a:pPr algn="ctr"/>
                      <a:r>
                        <a:rPr lang="en-US" dirty="0" smtClean="0"/>
                        <a:t>1</a:t>
                      </a:r>
                      <a:endParaRPr lang="en-US" b="1" dirty="0"/>
                    </a:p>
                  </a:txBody>
                  <a:tcPr/>
                </a:tc>
                <a:tc>
                  <a:txBody>
                    <a:bodyPr/>
                    <a:lstStyle/>
                    <a:p>
                      <a:pPr algn="ctr"/>
                      <a:r>
                        <a:rPr lang="en-US" dirty="0" smtClean="0"/>
                        <a:t>0</a:t>
                      </a:r>
                      <a:endParaRPr lang="en-US" b="1" dirty="0"/>
                    </a:p>
                  </a:txBody>
                  <a:tcPr/>
                </a:tc>
                <a:tc>
                  <a:txBody>
                    <a:bodyPr/>
                    <a:lstStyle/>
                    <a:p>
                      <a:pPr algn="ctr"/>
                      <a:r>
                        <a:rPr lang="en-US" dirty="0" smtClean="0"/>
                        <a:t>1</a:t>
                      </a:r>
                      <a:endParaRPr lang="en-US" b="1" dirty="0"/>
                    </a:p>
                  </a:txBody>
                  <a:tcPr/>
                </a:tc>
                <a:tc>
                  <a:txBody>
                    <a:bodyPr/>
                    <a:lstStyle/>
                    <a:p>
                      <a:pPr algn="ctr"/>
                      <a:r>
                        <a:rPr lang="en-US" dirty="0" smtClean="0"/>
                        <a:t>Magenta</a:t>
                      </a:r>
                      <a:endParaRPr lang="en-US" b="1" dirty="0"/>
                    </a:p>
                  </a:txBody>
                  <a:tcPr/>
                </a:tc>
              </a:tr>
              <a:tr h="440544">
                <a:tc>
                  <a:txBody>
                    <a:bodyPr/>
                    <a:lstStyle/>
                    <a:p>
                      <a:pPr algn="ctr"/>
                      <a:r>
                        <a:rPr lang="en-US" dirty="0" smtClean="0"/>
                        <a:t>6</a:t>
                      </a:r>
                      <a:endParaRPr lang="en-US" b="1" dirty="0"/>
                    </a:p>
                  </a:txBody>
                  <a:tcPr/>
                </a:tc>
                <a:tc>
                  <a:txBody>
                    <a:bodyPr/>
                    <a:lstStyle/>
                    <a:p>
                      <a:pPr algn="ctr"/>
                      <a:r>
                        <a:rPr lang="en-US" dirty="0" smtClean="0"/>
                        <a:t>1</a:t>
                      </a:r>
                      <a:endParaRPr lang="en-US" b="1" dirty="0"/>
                    </a:p>
                  </a:txBody>
                  <a:tcPr/>
                </a:tc>
                <a:tc>
                  <a:txBody>
                    <a:bodyPr/>
                    <a:lstStyle/>
                    <a:p>
                      <a:pPr algn="ctr"/>
                      <a:r>
                        <a:rPr lang="en-US" dirty="0" smtClean="0"/>
                        <a:t>1</a:t>
                      </a:r>
                      <a:endParaRPr lang="en-US" b="1" dirty="0"/>
                    </a:p>
                  </a:txBody>
                  <a:tcPr/>
                </a:tc>
                <a:tc>
                  <a:txBody>
                    <a:bodyPr/>
                    <a:lstStyle/>
                    <a:p>
                      <a:pPr algn="ctr"/>
                      <a:r>
                        <a:rPr lang="en-US" dirty="0" smtClean="0"/>
                        <a:t>0</a:t>
                      </a:r>
                      <a:endParaRPr lang="en-US" b="1" dirty="0"/>
                    </a:p>
                  </a:txBody>
                  <a:tcPr/>
                </a:tc>
                <a:tc>
                  <a:txBody>
                    <a:bodyPr/>
                    <a:lstStyle/>
                    <a:p>
                      <a:pPr algn="ctr"/>
                      <a:r>
                        <a:rPr lang="en-US" dirty="0" smtClean="0"/>
                        <a:t>Yellow</a:t>
                      </a:r>
                      <a:endParaRPr lang="en-US" b="1" dirty="0"/>
                    </a:p>
                  </a:txBody>
                  <a:tcPr/>
                </a:tc>
              </a:tr>
              <a:tr h="440544">
                <a:tc>
                  <a:txBody>
                    <a:bodyPr/>
                    <a:lstStyle/>
                    <a:p>
                      <a:pPr algn="ctr"/>
                      <a:r>
                        <a:rPr lang="en-US" dirty="0" smtClean="0"/>
                        <a:t>7</a:t>
                      </a:r>
                      <a:endParaRPr lang="en-US" b="1" dirty="0"/>
                    </a:p>
                  </a:txBody>
                  <a:tcPr/>
                </a:tc>
                <a:tc>
                  <a:txBody>
                    <a:bodyPr/>
                    <a:lstStyle/>
                    <a:p>
                      <a:pPr algn="ctr"/>
                      <a:r>
                        <a:rPr lang="en-US" dirty="0" smtClean="0"/>
                        <a:t>1</a:t>
                      </a:r>
                      <a:endParaRPr lang="en-US" b="1" dirty="0"/>
                    </a:p>
                  </a:txBody>
                  <a:tcPr/>
                </a:tc>
                <a:tc>
                  <a:txBody>
                    <a:bodyPr/>
                    <a:lstStyle/>
                    <a:p>
                      <a:pPr algn="ctr"/>
                      <a:r>
                        <a:rPr lang="en-US" dirty="0" smtClean="0"/>
                        <a:t>1</a:t>
                      </a:r>
                      <a:endParaRPr lang="en-US" b="1" dirty="0"/>
                    </a:p>
                  </a:txBody>
                  <a:tcPr/>
                </a:tc>
                <a:tc>
                  <a:txBody>
                    <a:bodyPr/>
                    <a:lstStyle/>
                    <a:p>
                      <a:pPr algn="ctr"/>
                      <a:r>
                        <a:rPr lang="en-US" dirty="0" smtClean="0"/>
                        <a:t>1</a:t>
                      </a:r>
                      <a:endParaRPr lang="en-US" b="1" dirty="0"/>
                    </a:p>
                  </a:txBody>
                  <a:tcPr/>
                </a:tc>
                <a:tc>
                  <a:txBody>
                    <a:bodyPr/>
                    <a:lstStyle/>
                    <a:p>
                      <a:pPr algn="ctr"/>
                      <a:r>
                        <a:rPr lang="en-US" dirty="0" smtClean="0"/>
                        <a:t>White</a:t>
                      </a:r>
                      <a:endParaRPr lang="en-US" b="1" dirty="0"/>
                    </a:p>
                  </a:txBody>
                  <a:tcPr/>
                </a:tc>
              </a:tr>
            </a:tbl>
          </a:graphicData>
        </a:graphic>
      </p:graphicFrame>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533400"/>
            <a:ext cx="8229600" cy="5562600"/>
          </a:xfrm>
        </p:spPr>
        <p:txBody>
          <a:bodyPr>
            <a:normAutofit fontScale="92500" lnSpcReduction="10000"/>
          </a:bodyPr>
          <a:lstStyle/>
          <a:p>
            <a:pPr algn="just">
              <a:buNone/>
              <a:defRPr/>
            </a:pPr>
            <a:r>
              <a:rPr lang="en-US" b="1" dirty="0" smtClean="0">
                <a:solidFill>
                  <a:schemeClr val="accent3"/>
                </a:solidFill>
                <a:latin typeface="Calibri" pitchFamily="34" charset="0"/>
              </a:rPr>
              <a:t>Grayscale Level Attribute:</a:t>
            </a:r>
          </a:p>
          <a:p>
            <a:pPr algn="just">
              <a:defRPr/>
            </a:pPr>
            <a:r>
              <a:rPr lang="en-US" dirty="0" smtClean="0">
                <a:latin typeface="Calibri" pitchFamily="34" charset="0"/>
              </a:rPr>
              <a:t>The monitors which do not have capability of producing colors, uses the different shades of </a:t>
            </a:r>
            <a:r>
              <a:rPr lang="en-US" b="1" dirty="0" smtClean="0">
                <a:latin typeface="Calibri" pitchFamily="34" charset="0"/>
              </a:rPr>
              <a:t>gray, or </a:t>
            </a:r>
            <a:r>
              <a:rPr lang="en-US" b="1" i="1" dirty="0" smtClean="0">
                <a:latin typeface="Calibri" pitchFamily="34" charset="0"/>
              </a:rPr>
              <a:t>grayscale</a:t>
            </a:r>
            <a:r>
              <a:rPr lang="en-US" i="1" dirty="0" smtClean="0">
                <a:latin typeface="Calibri" pitchFamily="34" charset="0"/>
              </a:rPr>
              <a:t> </a:t>
            </a:r>
            <a:r>
              <a:rPr lang="en-US" dirty="0" smtClean="0">
                <a:latin typeface="Calibri" pitchFamily="34" charset="0"/>
              </a:rPr>
              <a:t>for displayed output primitive.</a:t>
            </a:r>
          </a:p>
          <a:p>
            <a:pPr algn="just">
              <a:defRPr/>
            </a:pPr>
            <a:r>
              <a:rPr lang="en-US" dirty="0" smtClean="0">
                <a:latin typeface="Calibri" pitchFamily="34" charset="0"/>
              </a:rPr>
              <a:t>Color functions can be used in an application program to set the shades of gray or grayscale for display primitives.</a:t>
            </a:r>
          </a:p>
          <a:p>
            <a:pPr algn="just">
              <a:defRPr/>
            </a:pPr>
            <a:r>
              <a:rPr lang="en-US" dirty="0" smtClean="0">
                <a:latin typeface="Calibri" pitchFamily="34" charset="0"/>
              </a:rPr>
              <a:t>Numeric values over the range from 0 – 1 can be used to specify gray scale level, which are then converted into appropriate binary code for storage in the raster.</a:t>
            </a:r>
          </a:p>
          <a:p>
            <a:pPr algn="just">
              <a:defRPr/>
            </a:pPr>
            <a:r>
              <a:rPr lang="en-US" dirty="0" smtClean="0">
                <a:latin typeface="Calibri" pitchFamily="34" charset="0"/>
              </a:rPr>
              <a:t>If we use 2 bits per pixel, there are four possible colors as shown in the table.</a:t>
            </a:r>
          </a:p>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an0007.jpg"/>
          <p:cNvPicPr>
            <a:picLocks noGrp="1" noChangeAspect="1"/>
          </p:cNvPicPr>
          <p:nvPr>
            <p:ph idx="1"/>
          </p:nvPr>
        </p:nvPicPr>
        <p:blipFill>
          <a:blip r:embed="rId2"/>
          <a:stretch>
            <a:fillRect/>
          </a:stretch>
        </p:blipFill>
        <p:spPr>
          <a:xfrm>
            <a:off x="918234" y="533400"/>
            <a:ext cx="7784012" cy="5486400"/>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
          <p:cNvGraphicFramePr>
            <a:graphicFrameLocks/>
          </p:cNvGraphicFramePr>
          <p:nvPr/>
        </p:nvGraphicFramePr>
        <p:xfrm>
          <a:off x="609600" y="838200"/>
          <a:ext cx="7924800" cy="1981200"/>
        </p:xfrm>
        <a:graphic>
          <a:graphicData uri="http://schemas.openxmlformats.org/drawingml/2006/table">
            <a:tbl>
              <a:tblPr firstRow="1" bandRow="1">
                <a:tableStyleId>{7DF18680-E054-41AD-8BC1-D1AEF772440D}</a:tableStyleId>
              </a:tblPr>
              <a:tblGrid>
                <a:gridCol w="1981200"/>
                <a:gridCol w="1981200"/>
                <a:gridCol w="1981200"/>
                <a:gridCol w="1981200"/>
              </a:tblGrid>
              <a:tr h="396240">
                <a:tc>
                  <a:txBody>
                    <a:bodyPr/>
                    <a:lstStyle/>
                    <a:p>
                      <a:pPr algn="ctr"/>
                      <a:r>
                        <a:rPr lang="en-US" dirty="0" smtClean="0"/>
                        <a:t>Intensity</a:t>
                      </a:r>
                      <a:endParaRPr lang="en-US" dirty="0"/>
                    </a:p>
                  </a:txBody>
                  <a:tcPr/>
                </a:tc>
                <a:tc>
                  <a:txBody>
                    <a:bodyPr/>
                    <a:lstStyle/>
                    <a:p>
                      <a:pPr algn="ctr"/>
                      <a:r>
                        <a:rPr lang="en-US" dirty="0" smtClean="0"/>
                        <a:t>Binary Code</a:t>
                      </a:r>
                      <a:endParaRPr lang="en-US" dirty="0"/>
                    </a:p>
                  </a:txBody>
                  <a:tcPr/>
                </a:tc>
                <a:tc>
                  <a:txBody>
                    <a:bodyPr/>
                    <a:lstStyle/>
                    <a:p>
                      <a:pPr algn="ctr"/>
                      <a:r>
                        <a:rPr lang="en-US" dirty="0" smtClean="0"/>
                        <a:t>Color Value</a:t>
                      </a:r>
                      <a:endParaRPr lang="en-US" dirty="0"/>
                    </a:p>
                  </a:txBody>
                  <a:tcPr/>
                </a:tc>
                <a:tc>
                  <a:txBody>
                    <a:bodyPr/>
                    <a:lstStyle/>
                    <a:p>
                      <a:pPr algn="ctr"/>
                      <a:r>
                        <a:rPr lang="en-US" dirty="0" smtClean="0"/>
                        <a:t>Display</a:t>
                      </a:r>
                      <a:r>
                        <a:rPr lang="en-US" baseline="0" dirty="0" smtClean="0"/>
                        <a:t> Color</a:t>
                      </a:r>
                      <a:endParaRPr lang="en-US" dirty="0"/>
                    </a:p>
                  </a:txBody>
                  <a:tcPr/>
                </a:tc>
              </a:tr>
              <a:tr h="396240">
                <a:tc>
                  <a:txBody>
                    <a:bodyPr/>
                    <a:lstStyle/>
                    <a:p>
                      <a:pPr algn="ctr"/>
                      <a:r>
                        <a:rPr lang="en-US" b="1" dirty="0" smtClean="0"/>
                        <a:t>0.0</a:t>
                      </a:r>
                      <a:endParaRPr lang="en-US" b="1" dirty="0"/>
                    </a:p>
                  </a:txBody>
                  <a:tcPr/>
                </a:tc>
                <a:tc>
                  <a:txBody>
                    <a:bodyPr/>
                    <a:lstStyle/>
                    <a:p>
                      <a:pPr algn="ctr"/>
                      <a:r>
                        <a:rPr lang="en-US" b="1" dirty="0" smtClean="0"/>
                        <a:t>00</a:t>
                      </a:r>
                      <a:endParaRPr lang="en-US" b="1" dirty="0"/>
                    </a:p>
                  </a:txBody>
                  <a:tcPr/>
                </a:tc>
                <a:tc>
                  <a:txBody>
                    <a:bodyPr/>
                    <a:lstStyle/>
                    <a:p>
                      <a:pPr algn="ctr"/>
                      <a:r>
                        <a:rPr lang="en-US" b="1" dirty="0" smtClean="0"/>
                        <a:t>0</a:t>
                      </a:r>
                      <a:endParaRPr lang="en-US" b="1" dirty="0"/>
                    </a:p>
                  </a:txBody>
                  <a:tcPr/>
                </a:tc>
                <a:tc>
                  <a:txBody>
                    <a:bodyPr/>
                    <a:lstStyle/>
                    <a:p>
                      <a:pPr algn="ctr"/>
                      <a:r>
                        <a:rPr lang="en-US" b="1" dirty="0" smtClean="0"/>
                        <a:t>Black</a:t>
                      </a:r>
                      <a:endParaRPr lang="en-US" b="1" dirty="0"/>
                    </a:p>
                  </a:txBody>
                  <a:tcPr/>
                </a:tc>
              </a:tr>
              <a:tr h="396240">
                <a:tc>
                  <a:txBody>
                    <a:bodyPr/>
                    <a:lstStyle/>
                    <a:p>
                      <a:pPr algn="ctr"/>
                      <a:r>
                        <a:rPr lang="en-US" b="1" dirty="0" smtClean="0"/>
                        <a:t>0.33</a:t>
                      </a:r>
                      <a:endParaRPr lang="en-US" b="1" dirty="0"/>
                    </a:p>
                  </a:txBody>
                  <a:tcPr/>
                </a:tc>
                <a:tc>
                  <a:txBody>
                    <a:bodyPr/>
                    <a:lstStyle/>
                    <a:p>
                      <a:pPr algn="ctr"/>
                      <a:r>
                        <a:rPr lang="en-US" b="1" dirty="0" smtClean="0"/>
                        <a:t>01</a:t>
                      </a:r>
                      <a:endParaRPr lang="en-US" b="1" dirty="0"/>
                    </a:p>
                  </a:txBody>
                  <a:tcPr/>
                </a:tc>
                <a:tc>
                  <a:txBody>
                    <a:bodyPr/>
                    <a:lstStyle/>
                    <a:p>
                      <a:pPr algn="ctr"/>
                      <a:r>
                        <a:rPr lang="en-US" b="1" dirty="0" smtClean="0"/>
                        <a:t>1</a:t>
                      </a:r>
                      <a:endParaRPr lang="en-US" b="1" dirty="0"/>
                    </a:p>
                  </a:txBody>
                  <a:tcPr/>
                </a:tc>
                <a:tc>
                  <a:txBody>
                    <a:bodyPr/>
                    <a:lstStyle/>
                    <a:p>
                      <a:pPr algn="ctr"/>
                      <a:r>
                        <a:rPr lang="en-US" b="1" dirty="0" smtClean="0"/>
                        <a:t>Dark Gray</a:t>
                      </a:r>
                      <a:endParaRPr lang="en-US" b="1" dirty="0"/>
                    </a:p>
                  </a:txBody>
                  <a:tcPr/>
                </a:tc>
              </a:tr>
              <a:tr h="396240">
                <a:tc>
                  <a:txBody>
                    <a:bodyPr/>
                    <a:lstStyle/>
                    <a:p>
                      <a:pPr algn="ctr"/>
                      <a:r>
                        <a:rPr lang="en-US" b="1" dirty="0" smtClean="0"/>
                        <a:t>0.67</a:t>
                      </a:r>
                      <a:endParaRPr lang="en-US" b="1" dirty="0"/>
                    </a:p>
                  </a:txBody>
                  <a:tcPr/>
                </a:tc>
                <a:tc>
                  <a:txBody>
                    <a:bodyPr/>
                    <a:lstStyle/>
                    <a:p>
                      <a:pPr algn="ctr"/>
                      <a:r>
                        <a:rPr lang="en-US" b="1" dirty="0" smtClean="0"/>
                        <a:t>10</a:t>
                      </a:r>
                      <a:endParaRPr lang="en-US" b="1" dirty="0"/>
                    </a:p>
                  </a:txBody>
                  <a:tcPr/>
                </a:tc>
                <a:tc>
                  <a:txBody>
                    <a:bodyPr/>
                    <a:lstStyle/>
                    <a:p>
                      <a:pPr algn="ctr"/>
                      <a:r>
                        <a:rPr lang="en-US" b="1" dirty="0" smtClean="0"/>
                        <a:t>2</a:t>
                      </a:r>
                      <a:endParaRPr lang="en-US" b="1" dirty="0"/>
                    </a:p>
                  </a:txBody>
                  <a:tcPr/>
                </a:tc>
                <a:tc>
                  <a:txBody>
                    <a:bodyPr/>
                    <a:lstStyle/>
                    <a:p>
                      <a:pPr algn="ctr"/>
                      <a:r>
                        <a:rPr lang="en-US" b="1" dirty="0" smtClean="0"/>
                        <a:t>Light Gray</a:t>
                      </a:r>
                      <a:endParaRPr lang="en-US" b="1" dirty="0"/>
                    </a:p>
                  </a:txBody>
                  <a:tcPr/>
                </a:tc>
              </a:tr>
              <a:tr h="396240">
                <a:tc>
                  <a:txBody>
                    <a:bodyPr/>
                    <a:lstStyle/>
                    <a:p>
                      <a:pPr algn="ctr"/>
                      <a:r>
                        <a:rPr lang="en-US" b="1" dirty="0" smtClean="0"/>
                        <a:t>1.0</a:t>
                      </a:r>
                      <a:endParaRPr lang="en-US" b="1" dirty="0"/>
                    </a:p>
                  </a:txBody>
                  <a:tcPr/>
                </a:tc>
                <a:tc>
                  <a:txBody>
                    <a:bodyPr/>
                    <a:lstStyle/>
                    <a:p>
                      <a:pPr algn="ctr"/>
                      <a:r>
                        <a:rPr lang="en-US" b="1" dirty="0" smtClean="0"/>
                        <a:t>11</a:t>
                      </a:r>
                      <a:endParaRPr lang="en-US" b="1" dirty="0"/>
                    </a:p>
                  </a:txBody>
                  <a:tcPr/>
                </a:tc>
                <a:tc>
                  <a:txBody>
                    <a:bodyPr/>
                    <a:lstStyle/>
                    <a:p>
                      <a:pPr algn="ctr"/>
                      <a:r>
                        <a:rPr lang="en-US" b="1" dirty="0" smtClean="0"/>
                        <a:t>3</a:t>
                      </a:r>
                      <a:endParaRPr lang="en-US" b="1" dirty="0"/>
                    </a:p>
                  </a:txBody>
                  <a:tcPr/>
                </a:tc>
                <a:tc>
                  <a:txBody>
                    <a:bodyPr/>
                    <a:lstStyle/>
                    <a:p>
                      <a:pPr algn="ctr"/>
                      <a:r>
                        <a:rPr lang="en-US" b="1" dirty="0" smtClean="0"/>
                        <a:t>White</a:t>
                      </a:r>
                      <a:endParaRPr lang="en-US" b="1" dirty="0"/>
                    </a:p>
                  </a:txBody>
                  <a:tcPr/>
                </a:tc>
              </a:tr>
            </a:tbl>
          </a:graphicData>
        </a:graphic>
      </p:graphicFrame>
      <p:sp>
        <p:nvSpPr>
          <p:cNvPr id="6" name="Content Placeholder 5"/>
          <p:cNvSpPr>
            <a:spLocks noGrp="1"/>
          </p:cNvSpPr>
          <p:nvPr>
            <p:ph idx="1"/>
          </p:nvPr>
        </p:nvSpPr>
        <p:spPr>
          <a:xfrm>
            <a:off x="457200" y="762000"/>
            <a:ext cx="8229600" cy="5334000"/>
          </a:xfrm>
        </p:spPr>
        <p:txBody>
          <a:bodyPr/>
          <a:lstStyle/>
          <a:p>
            <a:endParaRPr lang="en-US" dirty="0" smtClean="0"/>
          </a:p>
          <a:p>
            <a:endParaRPr lang="en-US" dirty="0" smtClean="0"/>
          </a:p>
          <a:p>
            <a:endParaRPr lang="en-US" dirty="0" smtClean="0"/>
          </a:p>
          <a:p>
            <a:endParaRPr lang="en-US" dirty="0" smtClean="0"/>
          </a:p>
          <a:p>
            <a:endParaRPr lang="en-US" dirty="0" smtClean="0"/>
          </a:p>
          <a:p>
            <a:pPr>
              <a:buNone/>
            </a:pPr>
            <a:endParaRPr lang="en-US"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066800"/>
            <a:ext cx="8229600" cy="5029200"/>
          </a:xfrm>
        </p:spPr>
        <p:txBody>
          <a:bodyPr>
            <a:normAutofit fontScale="77500" lnSpcReduction="20000"/>
          </a:bodyPr>
          <a:lstStyle/>
          <a:p>
            <a:pPr algn="just">
              <a:defRPr/>
            </a:pPr>
            <a:r>
              <a:rPr lang="en-US" dirty="0" smtClean="0"/>
              <a:t>Used for filling a defined region include an option for choice between an solid color or a patterned fill.</a:t>
            </a:r>
          </a:p>
          <a:p>
            <a:pPr algn="just">
              <a:defRPr/>
            </a:pPr>
            <a:r>
              <a:rPr lang="en-US" dirty="0" smtClean="0"/>
              <a:t>It also include choice between a particular colors and patterns.</a:t>
            </a:r>
          </a:p>
          <a:p>
            <a:pPr algn="just">
              <a:defRPr/>
            </a:pPr>
            <a:r>
              <a:rPr lang="en-US" dirty="0" smtClean="0"/>
              <a:t>These fill options can be applied to polygon regions or to areas defined with curved boundaries, depending on the capabilities of the available package.</a:t>
            </a:r>
          </a:p>
          <a:p>
            <a:pPr algn="just">
              <a:defRPr/>
            </a:pPr>
            <a:r>
              <a:rPr lang="en-US" dirty="0" smtClean="0"/>
              <a:t>Areas can be painted using various brush styles, colors, and transparency parameters.</a:t>
            </a:r>
          </a:p>
          <a:p>
            <a:pPr>
              <a:buNone/>
              <a:defRPr/>
            </a:pPr>
            <a:r>
              <a:rPr lang="en-US" b="1" u="sng" dirty="0" smtClean="0"/>
              <a:t>Three types of attributes:</a:t>
            </a:r>
          </a:p>
          <a:p>
            <a:pPr>
              <a:buNone/>
              <a:defRPr/>
            </a:pPr>
            <a:endParaRPr lang="en-US" b="1" u="sng" dirty="0" smtClean="0"/>
          </a:p>
          <a:p>
            <a:pPr marL="514350" indent="-514350">
              <a:buClr>
                <a:schemeClr val="accent3"/>
              </a:buClr>
              <a:buSzPct val="120000"/>
              <a:buFont typeface="+mj-lt"/>
              <a:buAutoNum type="arabicPeriod"/>
              <a:defRPr/>
            </a:pPr>
            <a:r>
              <a:rPr lang="en-US" b="1" dirty="0" smtClean="0">
                <a:solidFill>
                  <a:schemeClr val="accent3"/>
                </a:solidFill>
              </a:rPr>
              <a:t>Fill Style</a:t>
            </a:r>
          </a:p>
          <a:p>
            <a:pPr marL="514350" indent="-514350">
              <a:buClr>
                <a:schemeClr val="accent3"/>
              </a:buClr>
              <a:buSzPct val="120000"/>
              <a:buFont typeface="+mj-lt"/>
              <a:buAutoNum type="arabicPeriod"/>
              <a:defRPr/>
            </a:pPr>
            <a:r>
              <a:rPr lang="en-US" b="1" dirty="0" smtClean="0">
                <a:solidFill>
                  <a:schemeClr val="accent3"/>
                </a:solidFill>
              </a:rPr>
              <a:t>Pattern Fill</a:t>
            </a:r>
          </a:p>
          <a:p>
            <a:pPr marL="514350" indent="-514350">
              <a:buClr>
                <a:schemeClr val="accent3"/>
              </a:buClr>
              <a:buSzPct val="120000"/>
              <a:buFont typeface="+mj-lt"/>
              <a:buAutoNum type="arabicPeriod"/>
              <a:defRPr/>
            </a:pPr>
            <a:r>
              <a:rPr lang="en-US" b="1" dirty="0" smtClean="0">
                <a:solidFill>
                  <a:schemeClr val="accent3"/>
                </a:solidFill>
              </a:rPr>
              <a:t>Soft Fill</a:t>
            </a:r>
            <a:endParaRPr lang="en-US" dirty="0" smtClean="0"/>
          </a:p>
          <a:p>
            <a:endParaRPr lang="en-US" dirty="0"/>
          </a:p>
        </p:txBody>
      </p:sp>
      <p:sp>
        <p:nvSpPr>
          <p:cNvPr id="3" name="Title 2"/>
          <p:cNvSpPr>
            <a:spLocks noGrp="1"/>
          </p:cNvSpPr>
          <p:nvPr>
            <p:ph type="title"/>
          </p:nvPr>
        </p:nvSpPr>
        <p:spPr>
          <a:xfrm>
            <a:off x="457200" y="152400"/>
            <a:ext cx="8229600" cy="838200"/>
          </a:xfrm>
        </p:spPr>
        <p:txBody>
          <a:bodyPr/>
          <a:lstStyle/>
          <a:p>
            <a:r>
              <a:rPr smtClean="0"/>
              <a:t>Area-Fill Attributes</a:t>
            </a:r>
            <a:endParaRPr 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381000"/>
            <a:ext cx="8229600" cy="5715000"/>
          </a:xfrm>
        </p:spPr>
        <p:txBody>
          <a:bodyPr>
            <a:normAutofit/>
          </a:bodyPr>
          <a:lstStyle/>
          <a:p>
            <a:pPr marL="514350" indent="-514350">
              <a:buClr>
                <a:schemeClr val="tx1"/>
              </a:buClr>
              <a:buSzPct val="100000"/>
              <a:buFont typeface="+mj-lt"/>
              <a:buAutoNum type="arabicPeriod"/>
              <a:defRPr/>
            </a:pPr>
            <a:r>
              <a:rPr lang="en-US" sz="3600" b="1" dirty="0" smtClean="0"/>
              <a:t>Fill Style :</a:t>
            </a:r>
          </a:p>
          <a:p>
            <a:pPr marL="514350" indent="-514350">
              <a:buClr>
                <a:srgbClr val="FF0000"/>
              </a:buClr>
              <a:buSzPct val="120000"/>
              <a:buNone/>
              <a:defRPr/>
            </a:pPr>
            <a:r>
              <a:rPr lang="en-US" u="sng" dirty="0" smtClean="0"/>
              <a:t>Areas are displayed with three basic fill styles:</a:t>
            </a:r>
          </a:p>
          <a:p>
            <a:pPr marL="571500" indent="-571500">
              <a:buClr>
                <a:schemeClr val="tx1"/>
              </a:buClr>
              <a:buSzPct val="100000"/>
              <a:buFont typeface="+mj-lt"/>
              <a:buAutoNum type="romanLcPeriod"/>
              <a:defRPr/>
            </a:pPr>
            <a:r>
              <a:rPr lang="en-US" dirty="0" smtClean="0"/>
              <a:t>Hollow with a color border</a:t>
            </a:r>
          </a:p>
          <a:p>
            <a:pPr marL="571500" indent="-571500">
              <a:buClr>
                <a:schemeClr val="tx1"/>
              </a:buClr>
              <a:buSzPct val="100000"/>
              <a:buFont typeface="+mj-lt"/>
              <a:buAutoNum type="romanLcPeriod"/>
              <a:defRPr/>
            </a:pPr>
            <a:r>
              <a:rPr lang="en-US" dirty="0" smtClean="0"/>
              <a:t>Filled with a solid color</a:t>
            </a:r>
          </a:p>
          <a:p>
            <a:pPr marL="571500" indent="-571500">
              <a:buClr>
                <a:schemeClr val="tx1"/>
              </a:buClr>
              <a:buSzPct val="100000"/>
              <a:buFont typeface="+mj-lt"/>
              <a:buAutoNum type="romanLcPeriod"/>
              <a:defRPr/>
            </a:pPr>
            <a:r>
              <a:rPr lang="en-US" dirty="0" smtClean="0"/>
              <a:t>Filled with a specified pattern or design.</a:t>
            </a:r>
          </a:p>
          <a:p>
            <a:pPr marL="571500" indent="-571500">
              <a:buClr>
                <a:schemeClr val="tx1"/>
              </a:buClr>
              <a:buSzPct val="100000"/>
              <a:buNone/>
              <a:defRPr/>
            </a:pPr>
            <a:endParaRPr lang="en-US" dirty="0" smtClean="0"/>
          </a:p>
          <a:p>
            <a:endParaRPr lang="en-US"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304800"/>
            <a:ext cx="8229600" cy="6248400"/>
          </a:xfrm>
        </p:spPr>
        <p:txBody>
          <a:bodyPr>
            <a:normAutofit/>
          </a:bodyPr>
          <a:lstStyle/>
          <a:p>
            <a:pPr algn="just">
              <a:buNone/>
              <a:defRPr/>
            </a:pPr>
            <a:endParaRPr lang="en-US" b="1" dirty="0" smtClean="0"/>
          </a:p>
          <a:p>
            <a:pPr marL="742950" indent="-742950" algn="just">
              <a:buClr>
                <a:schemeClr val="tx1"/>
              </a:buClr>
              <a:buSzPct val="100000"/>
              <a:buFont typeface="+mj-lt"/>
              <a:buAutoNum type="arabicPeriod" startAt="2"/>
            </a:pPr>
            <a:r>
              <a:rPr lang="en-US" sz="3600" b="1" dirty="0" smtClean="0"/>
              <a:t>Pattern Fill :</a:t>
            </a:r>
          </a:p>
          <a:p>
            <a:pPr marL="515938" indent="-515938" algn="just">
              <a:buNone/>
            </a:pPr>
            <a:r>
              <a:rPr lang="en-US" dirty="0" smtClean="0"/>
              <a:t>In filling the area with a pattern, we may want to start pattern with some specific point, the pattern is then replicated in the x and y direction until the defined area is covered by non-overlapping copies of the pattern array. This procedure is k</a:t>
            </a:r>
            <a:r>
              <a:rPr lang="en-US" b="1" dirty="0" smtClean="0"/>
              <a:t>nown as </a:t>
            </a:r>
            <a:r>
              <a:rPr lang="en-US" b="1" i="1" dirty="0" smtClean="0"/>
              <a:t>tiling</a:t>
            </a:r>
            <a:r>
              <a:rPr lang="en-US" i="1" dirty="0" smtClean="0"/>
              <a:t> </a:t>
            </a:r>
            <a:r>
              <a:rPr lang="en-US" dirty="0" smtClean="0"/>
              <a:t>(like putting tiles from left top corner of room, or from centre). </a:t>
            </a:r>
          </a:p>
          <a:p>
            <a:pPr marL="515938" indent="-515938" algn="just">
              <a:buNone/>
            </a:pPr>
            <a:endParaRPr lang="en-US" dirty="0" smtClean="0"/>
          </a:p>
          <a:p>
            <a:pPr marL="515938" indent="-515938" algn="just">
              <a:buClr>
                <a:srgbClr val="FF0000"/>
              </a:buClr>
              <a:buSzPct val="100000"/>
              <a:buNone/>
            </a:pPr>
            <a:r>
              <a:rPr lang="en-US" dirty="0" smtClean="0"/>
              <a:t>	</a:t>
            </a:r>
            <a:endParaRPr lang="en-US"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457200"/>
            <a:ext cx="8229600" cy="5638800"/>
          </a:xfrm>
        </p:spPr>
        <p:txBody>
          <a:bodyPr/>
          <a:lstStyle/>
          <a:p>
            <a:pPr marL="515938" indent="-515938">
              <a:buClr>
                <a:schemeClr val="tx1"/>
              </a:buClr>
              <a:buSzPct val="100000"/>
              <a:buFont typeface="+mj-lt"/>
              <a:buAutoNum type="arabicPeriod" startAt="3"/>
              <a:defRPr/>
            </a:pPr>
            <a:r>
              <a:rPr lang="en-US" sz="3200" b="1" dirty="0" smtClean="0"/>
              <a:t>Soft Fill :</a:t>
            </a:r>
          </a:p>
          <a:p>
            <a:pPr marL="515938" indent="-515938">
              <a:buClr>
                <a:schemeClr val="tx1"/>
              </a:buClr>
              <a:buSzPct val="100000"/>
              <a:buNone/>
              <a:defRPr/>
            </a:pPr>
            <a:endParaRPr lang="en-US" sz="3200" b="1" dirty="0" smtClean="0"/>
          </a:p>
          <a:p>
            <a:pPr marL="515938" indent="-515938" algn="just">
              <a:buClr>
                <a:schemeClr val="tx1"/>
              </a:buClr>
              <a:buSzPct val="100000"/>
              <a:defRPr/>
            </a:pPr>
            <a:r>
              <a:rPr lang="en-US" sz="2400" dirty="0" smtClean="0"/>
              <a:t>Modified boundary-fill and flood-fill procedures that are applied to repaint areas so that the fill color is combined with the background colors are referred to as soft-fill or tint-fill algorithms.</a:t>
            </a:r>
          </a:p>
          <a:p>
            <a:pPr marL="515938" indent="-515938" algn="just">
              <a:buClr>
                <a:schemeClr val="tx1"/>
              </a:buClr>
              <a:buSzPct val="100000"/>
              <a:defRPr/>
            </a:pPr>
            <a:r>
              <a:rPr lang="en-US" sz="2400" dirty="0" smtClean="0"/>
              <a:t>One use for these fill methods is to soften the fill colors at object borders that have been blurred to </a:t>
            </a:r>
            <a:r>
              <a:rPr lang="en-US" sz="2400" dirty="0" err="1" smtClean="0"/>
              <a:t>antialias</a:t>
            </a:r>
            <a:r>
              <a:rPr lang="en-US" sz="2400" dirty="0" smtClean="0"/>
              <a:t> the edges.</a:t>
            </a:r>
          </a:p>
          <a:p>
            <a:pPr marL="515938" indent="-515938" algn="just">
              <a:buClr>
                <a:schemeClr val="tx1"/>
              </a:buClr>
              <a:buSzPct val="100000"/>
              <a:defRPr/>
            </a:pPr>
            <a:r>
              <a:rPr lang="en-US" sz="2400" dirty="0" smtClean="0"/>
              <a:t>Another is to allow repainting of a color area that was originally filled with a semitransparent brush, where the current color is then a mixture of the brush color and the background colors “behind” the area.</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609600"/>
            <a:ext cx="8229600" cy="5486400"/>
          </a:xfrm>
        </p:spPr>
        <p:txBody>
          <a:bodyPr>
            <a:normAutofit fontScale="77500" lnSpcReduction="20000"/>
          </a:bodyPr>
          <a:lstStyle/>
          <a:p>
            <a:pPr algn="just"/>
            <a:r>
              <a:rPr lang="en-US" dirty="0" smtClean="0"/>
              <a:t>The linear soft-fill algorithm repaints an area that was originally painted by merging a foreground color F with a single background color B, where F ≠ B.</a:t>
            </a:r>
          </a:p>
          <a:p>
            <a:pPr algn="just"/>
            <a:r>
              <a:rPr lang="en-US" dirty="0" smtClean="0"/>
              <a:t>Assuming we know the values for F and B, we can determine how these colors were originally combined by checking the current color contents of the frame buffer.</a:t>
            </a:r>
          </a:p>
          <a:p>
            <a:pPr algn="just"/>
            <a:r>
              <a:rPr lang="en-US" dirty="0" smtClean="0"/>
              <a:t>The current RGB color P of each pixel within the area to be refilled is some linear combination of F and B.</a:t>
            </a:r>
          </a:p>
          <a:p>
            <a:pPr algn="just">
              <a:buNone/>
            </a:pPr>
            <a:r>
              <a:rPr lang="en-US" b="1" dirty="0" smtClean="0">
                <a:solidFill>
                  <a:srgbClr val="FF0000"/>
                </a:solidFill>
              </a:rPr>
              <a:t>                              P</a:t>
            </a:r>
            <a:r>
              <a:rPr lang="en-US" dirty="0" smtClean="0">
                <a:solidFill>
                  <a:srgbClr val="FF0000"/>
                </a:solidFill>
              </a:rPr>
              <a:t> </a:t>
            </a:r>
            <a:r>
              <a:rPr lang="en-US" dirty="0" smtClean="0"/>
              <a:t>= </a:t>
            </a:r>
            <a:r>
              <a:rPr lang="en-US" dirty="0" err="1" smtClean="0"/>
              <a:t>t</a:t>
            </a:r>
            <a:r>
              <a:rPr lang="en-US" b="1" dirty="0" err="1" smtClean="0">
                <a:solidFill>
                  <a:srgbClr val="FF0000"/>
                </a:solidFill>
              </a:rPr>
              <a:t>F</a:t>
            </a:r>
            <a:r>
              <a:rPr lang="en-US" dirty="0" smtClean="0"/>
              <a:t> + (1 – t)</a:t>
            </a:r>
            <a:r>
              <a:rPr lang="en-US" b="1" dirty="0" smtClean="0">
                <a:solidFill>
                  <a:srgbClr val="FF0000"/>
                </a:solidFill>
              </a:rPr>
              <a:t>B	</a:t>
            </a:r>
          </a:p>
          <a:p>
            <a:pPr algn="just">
              <a:buNone/>
            </a:pPr>
            <a:r>
              <a:rPr lang="en-US" dirty="0" smtClean="0"/>
              <a:t>where the “transparency” factor t has a value between 0 and 1 for each pixel.</a:t>
            </a:r>
          </a:p>
          <a:p>
            <a:pPr algn="just">
              <a:buNone/>
            </a:pPr>
            <a:r>
              <a:rPr lang="en-US" dirty="0" smtClean="0"/>
              <a:t>	e.g. for t=0.2 , the new color is combination of 20% of F + 80% of B</a:t>
            </a:r>
          </a:p>
          <a:p>
            <a:pPr algn="just"/>
            <a:r>
              <a:rPr lang="en-US" dirty="0" smtClean="0"/>
              <a:t>For values of t less than 0.5, the background color contributes more to the interior color of the region than does the fill color. </a:t>
            </a:r>
          </a:p>
          <a:p>
            <a:pPr>
              <a:buNone/>
            </a:pPr>
            <a:endParaRPr lang="en-US"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457200"/>
            <a:ext cx="8229600" cy="5638800"/>
          </a:xfrm>
        </p:spPr>
        <p:txBody>
          <a:bodyPr>
            <a:normAutofit/>
          </a:bodyPr>
          <a:lstStyle/>
          <a:p>
            <a:pPr algn="just"/>
            <a:r>
              <a:rPr lang="en-US" sz="2400" dirty="0" smtClean="0"/>
              <a:t>Above Vector equation holds for each RGB component of the colors, with</a:t>
            </a:r>
          </a:p>
          <a:p>
            <a:pPr algn="just">
              <a:buNone/>
            </a:pPr>
            <a:r>
              <a:rPr lang="en-US" sz="2400" b="1" dirty="0" smtClean="0"/>
              <a:t>P = (Pr, Pg, </a:t>
            </a:r>
            <a:r>
              <a:rPr lang="en-US" sz="2400" b="1" dirty="0" err="1" smtClean="0"/>
              <a:t>Pb</a:t>
            </a:r>
            <a:r>
              <a:rPr lang="en-US" sz="2400" b="1" dirty="0" smtClean="0"/>
              <a:t>) ,  F = (Fr, </a:t>
            </a:r>
            <a:r>
              <a:rPr lang="en-US" sz="2400" b="1" dirty="0" err="1" smtClean="0"/>
              <a:t>Fg</a:t>
            </a:r>
            <a:r>
              <a:rPr lang="en-US" sz="2400" b="1" dirty="0" smtClean="0"/>
              <a:t>, </a:t>
            </a:r>
            <a:r>
              <a:rPr lang="en-US" sz="2400" b="1" dirty="0" err="1" smtClean="0"/>
              <a:t>Fb</a:t>
            </a:r>
            <a:r>
              <a:rPr lang="en-US" sz="2400" b="1" dirty="0" smtClean="0"/>
              <a:t>) ,  B = (Br, </a:t>
            </a:r>
            <a:r>
              <a:rPr lang="en-US" sz="2400" b="1" dirty="0" err="1" smtClean="0"/>
              <a:t>Bg</a:t>
            </a:r>
            <a:r>
              <a:rPr lang="en-US" sz="2400" b="1" dirty="0" smtClean="0"/>
              <a:t>, Bb) ,</a:t>
            </a:r>
            <a:endParaRPr lang="en-US" sz="2400" dirty="0" smtClean="0"/>
          </a:p>
          <a:p>
            <a:pPr algn="just">
              <a:buNone/>
            </a:pPr>
            <a:r>
              <a:rPr lang="en-US" sz="2400" dirty="0" smtClean="0"/>
              <a:t>We can thus calculate the value of parameter t using one of the RGB color components as …</a:t>
            </a:r>
          </a:p>
          <a:p>
            <a:pPr algn="just">
              <a:buNone/>
            </a:pPr>
            <a:r>
              <a:rPr lang="en-US" sz="2400" dirty="0" smtClean="0"/>
              <a:t>	</a:t>
            </a:r>
            <a:r>
              <a:rPr lang="en-US" sz="2400" b="1" dirty="0" smtClean="0"/>
              <a:t>	  </a:t>
            </a:r>
            <a:r>
              <a:rPr lang="en-US" sz="2400" b="1" dirty="0" err="1" smtClean="0"/>
              <a:t>P</a:t>
            </a:r>
            <a:r>
              <a:rPr lang="en-US" sz="2400" b="1" baseline="-25000" dirty="0" err="1" smtClean="0"/>
              <a:t>k</a:t>
            </a:r>
            <a:r>
              <a:rPr lang="en-US" sz="2400" b="1" baseline="-25000" dirty="0" smtClean="0"/>
              <a:t> </a:t>
            </a:r>
            <a:r>
              <a:rPr lang="en-US" sz="2400" b="1" dirty="0" smtClean="0"/>
              <a:t>-</a:t>
            </a:r>
            <a:r>
              <a:rPr lang="en-US" sz="2400" b="1" baseline="-25000" dirty="0" smtClean="0"/>
              <a:t> </a:t>
            </a:r>
            <a:r>
              <a:rPr lang="en-US" sz="2400" b="1" dirty="0" err="1" smtClean="0"/>
              <a:t>B</a:t>
            </a:r>
            <a:r>
              <a:rPr lang="en-US" sz="2400" b="1" baseline="-25000" dirty="0" err="1" smtClean="0"/>
              <a:t>k</a:t>
            </a:r>
            <a:endParaRPr lang="en-US" sz="2400" b="1" dirty="0" smtClean="0"/>
          </a:p>
          <a:p>
            <a:pPr algn="just">
              <a:buNone/>
            </a:pPr>
            <a:r>
              <a:rPr lang="en-US" sz="2400" b="1" dirty="0" smtClean="0"/>
              <a:t>	t   =   --------</a:t>
            </a:r>
          </a:p>
          <a:p>
            <a:pPr algn="just">
              <a:buNone/>
            </a:pPr>
            <a:r>
              <a:rPr lang="en-US" sz="2400" b="1" dirty="0" smtClean="0"/>
              <a:t>		  </a:t>
            </a:r>
            <a:r>
              <a:rPr lang="en-US" sz="2400" b="1" dirty="0" err="1" smtClean="0"/>
              <a:t>F</a:t>
            </a:r>
            <a:r>
              <a:rPr lang="en-US" sz="2400" b="1" baseline="-25000" dirty="0" err="1" smtClean="0"/>
              <a:t>k</a:t>
            </a:r>
            <a:r>
              <a:rPr lang="en-US" sz="2400" b="1" baseline="-25000" dirty="0" smtClean="0"/>
              <a:t> - </a:t>
            </a:r>
            <a:r>
              <a:rPr lang="en-US" sz="2400" b="1" dirty="0" err="1" smtClean="0"/>
              <a:t>B</a:t>
            </a:r>
            <a:r>
              <a:rPr lang="en-US" sz="2400" b="1" baseline="-25000" dirty="0" err="1" smtClean="0"/>
              <a:t>k</a:t>
            </a:r>
            <a:endParaRPr lang="en-US" sz="2400" b="1" dirty="0" smtClean="0"/>
          </a:p>
          <a:p>
            <a:pPr algn="just">
              <a:buNone/>
            </a:pPr>
            <a:r>
              <a:rPr lang="en-US" sz="2400" dirty="0" smtClean="0"/>
              <a:t>Where, k = R, G, or B, intensity of any one color. i.e. take highest intensity value ; and </a:t>
            </a:r>
            <a:r>
              <a:rPr lang="en-US" sz="2400" dirty="0" err="1" smtClean="0"/>
              <a:t>F</a:t>
            </a:r>
            <a:r>
              <a:rPr lang="en-US" sz="2400" baseline="-25000" dirty="0" err="1" smtClean="0"/>
              <a:t>k</a:t>
            </a:r>
            <a:r>
              <a:rPr lang="en-US" sz="2400" baseline="-25000" dirty="0" smtClean="0"/>
              <a:t>  </a:t>
            </a:r>
            <a:r>
              <a:rPr lang="en-US" sz="2400" dirty="0" smtClean="0"/>
              <a:t>is not equal to</a:t>
            </a:r>
            <a:r>
              <a:rPr lang="en-US" sz="2400" baseline="-25000" dirty="0" smtClean="0"/>
              <a:t> </a:t>
            </a:r>
            <a:r>
              <a:rPr lang="en-US" sz="2400" dirty="0" smtClean="0"/>
              <a:t>B</a:t>
            </a:r>
            <a:r>
              <a:rPr lang="en-US" sz="2400" baseline="-25000" dirty="0" smtClean="0"/>
              <a:t>k.</a:t>
            </a:r>
          </a:p>
          <a:p>
            <a:pPr algn="just"/>
            <a:r>
              <a:rPr lang="en-US" sz="2400" baseline="-25000" dirty="0" smtClean="0"/>
              <a:t> </a:t>
            </a:r>
            <a:r>
              <a:rPr lang="en-US" sz="2400" dirty="0" smtClean="0"/>
              <a:t>       similar soft-fill procedures can be applied to an area whose foreground color is to be merged with multiple background color areas, such as checker board pattern.</a:t>
            </a:r>
          </a:p>
          <a:p>
            <a:pPr algn="just"/>
            <a:endParaRPr lang="en-US" sz="2800" dirty="0" smtClean="0"/>
          </a:p>
          <a:p>
            <a:endParaRPr lang="en-US"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457200"/>
            <a:ext cx="8229600" cy="5638800"/>
          </a:xfrm>
        </p:spPr>
        <p:txBody>
          <a:bodyPr/>
          <a:lstStyle/>
          <a:p>
            <a:pPr algn="just">
              <a:buNone/>
            </a:pPr>
            <a:r>
              <a:rPr lang="en-US" dirty="0" smtClean="0"/>
              <a:t>Two Background colors B</a:t>
            </a:r>
            <a:r>
              <a:rPr lang="en-US" baseline="-25000" dirty="0" smtClean="0"/>
              <a:t>1</a:t>
            </a:r>
            <a:r>
              <a:rPr lang="en-US" dirty="0" smtClean="0"/>
              <a:t> and B</a:t>
            </a:r>
            <a:r>
              <a:rPr lang="en-US" baseline="-25000" dirty="0" smtClean="0"/>
              <a:t>2</a:t>
            </a:r>
            <a:r>
              <a:rPr lang="en-US" dirty="0" smtClean="0"/>
              <a:t> are mixed with Foreground color F, the resulting pixel color P is</a:t>
            </a:r>
          </a:p>
          <a:p>
            <a:pPr algn="just">
              <a:buNone/>
            </a:pPr>
            <a:r>
              <a:rPr lang="en-US" b="1" dirty="0" smtClean="0"/>
              <a:t>	P</a:t>
            </a:r>
            <a:r>
              <a:rPr lang="en-US" dirty="0" smtClean="0"/>
              <a:t> = </a:t>
            </a:r>
            <a:r>
              <a:rPr lang="en-US" dirty="0" err="1" smtClean="0"/>
              <a:t>t</a:t>
            </a:r>
            <a:r>
              <a:rPr lang="en-US" sz="2000" dirty="0" err="1" smtClean="0"/>
              <a:t>o</a:t>
            </a:r>
            <a:r>
              <a:rPr lang="en-US" b="1" dirty="0" err="1" smtClean="0"/>
              <a:t>F</a:t>
            </a:r>
            <a:r>
              <a:rPr lang="en-US" dirty="0" smtClean="0"/>
              <a:t> + t</a:t>
            </a:r>
            <a:r>
              <a:rPr lang="en-US" baseline="-25000" dirty="0" smtClean="0"/>
              <a:t>1</a:t>
            </a:r>
            <a:r>
              <a:rPr lang="en-US" b="1" dirty="0" smtClean="0"/>
              <a:t>B</a:t>
            </a:r>
            <a:r>
              <a:rPr lang="en-US" b="1" baseline="-25000" dirty="0" smtClean="0"/>
              <a:t>1</a:t>
            </a:r>
            <a:r>
              <a:rPr lang="en-US" dirty="0" smtClean="0"/>
              <a:t> + (1 – t</a:t>
            </a:r>
            <a:r>
              <a:rPr lang="en-US" sz="2000" dirty="0" smtClean="0"/>
              <a:t>o</a:t>
            </a:r>
            <a:r>
              <a:rPr lang="en-US" dirty="0" smtClean="0"/>
              <a:t> - t</a:t>
            </a:r>
            <a:r>
              <a:rPr lang="en-US" baseline="-25000" dirty="0" smtClean="0"/>
              <a:t>1</a:t>
            </a:r>
            <a:r>
              <a:rPr lang="en-US" dirty="0" smtClean="0"/>
              <a:t>)</a:t>
            </a:r>
            <a:r>
              <a:rPr lang="en-US" b="1" dirty="0" smtClean="0"/>
              <a:t>B2</a:t>
            </a:r>
            <a:r>
              <a:rPr lang="en-US" dirty="0" smtClean="0"/>
              <a:t>.</a:t>
            </a:r>
          </a:p>
          <a:p>
            <a:pPr algn="just">
              <a:buNone/>
            </a:pPr>
            <a:r>
              <a:rPr lang="en-US" dirty="0" smtClean="0"/>
              <a:t>Where the sum of the coefficients t</a:t>
            </a:r>
            <a:r>
              <a:rPr lang="en-US" baseline="-25000" dirty="0" smtClean="0"/>
              <a:t>0</a:t>
            </a:r>
            <a:r>
              <a:rPr lang="en-US" dirty="0" smtClean="0"/>
              <a:t>,  t</a:t>
            </a:r>
            <a:r>
              <a:rPr lang="en-US" baseline="-25000" dirty="0" smtClean="0"/>
              <a:t>1  and </a:t>
            </a:r>
            <a:r>
              <a:rPr lang="en-US" b="1" dirty="0" smtClean="0"/>
              <a:t> </a:t>
            </a:r>
            <a:r>
              <a:rPr lang="en-US" dirty="0" smtClean="0"/>
              <a:t> (1-t</a:t>
            </a:r>
            <a:r>
              <a:rPr lang="en-US" sz="1800" dirty="0" smtClean="0"/>
              <a:t>o</a:t>
            </a:r>
            <a:r>
              <a:rPr lang="en-US" dirty="0" smtClean="0"/>
              <a:t>-t</a:t>
            </a:r>
            <a:r>
              <a:rPr lang="en-US" baseline="-25000" dirty="0" smtClean="0"/>
              <a:t>1</a:t>
            </a:r>
            <a:r>
              <a:rPr lang="en-US" dirty="0" smtClean="0"/>
              <a:t>) on the color terms must equal 1 .</a:t>
            </a:r>
          </a:p>
          <a:p>
            <a:pPr algn="just">
              <a:buNone/>
            </a:pPr>
            <a:endParaRPr lang="en-US" dirty="0" smtClean="0"/>
          </a:p>
          <a:p>
            <a:pPr algn="just">
              <a:buNone/>
            </a:pPr>
            <a:r>
              <a:rPr lang="en-US" b="1" dirty="0" smtClean="0"/>
              <a:t>	</a:t>
            </a:r>
          </a:p>
          <a:p>
            <a:pPr algn="just">
              <a:buNone/>
            </a:pPr>
            <a:endParaRPr lang="en-US" dirty="0" smtClean="0"/>
          </a:p>
          <a:p>
            <a:pPr algn="just">
              <a:buNone/>
            </a:pPr>
            <a:endParaRPr lang="en-US" dirty="0" smtClean="0"/>
          </a:p>
          <a:p>
            <a:pPr>
              <a:buNone/>
            </a:pPr>
            <a:endParaRPr lang="en-US" dirty="0"/>
          </a:p>
        </p:txBody>
      </p:sp>
      <p:graphicFrame>
        <p:nvGraphicFramePr>
          <p:cNvPr id="4" name="Table 3"/>
          <p:cNvGraphicFramePr>
            <a:graphicFrameLocks noGrp="1"/>
          </p:cNvGraphicFramePr>
          <p:nvPr/>
        </p:nvGraphicFramePr>
        <p:xfrm>
          <a:off x="1447800" y="2895600"/>
          <a:ext cx="6096000" cy="1188720"/>
        </p:xfrm>
        <a:graphic>
          <a:graphicData uri="http://schemas.openxmlformats.org/drawingml/2006/table">
            <a:tbl>
              <a:tblPr firstRow="1" bandRow="1">
                <a:tableStyleId>{5C22544A-7EE6-4342-B048-85BDC9FD1C3A}</a:tableStyleId>
              </a:tblPr>
              <a:tblGrid>
                <a:gridCol w="3048000"/>
                <a:gridCol w="3048000"/>
              </a:tblGrid>
              <a:tr h="370840">
                <a:tc>
                  <a:txBody>
                    <a:bodyPr/>
                    <a:lstStyle/>
                    <a:p>
                      <a:pPr>
                        <a:buNone/>
                      </a:pPr>
                      <a:r>
                        <a:rPr lang="en-US" sz="2400" b="1" dirty="0" smtClean="0">
                          <a:solidFill>
                            <a:schemeClr val="tx1"/>
                          </a:solidFill>
                          <a:latin typeface="Calibri" pitchFamily="34" charset="0"/>
                        </a:rPr>
                        <a:t>	 </a:t>
                      </a:r>
                      <a:r>
                        <a:rPr lang="en-US" sz="2400" b="1" dirty="0" err="1" smtClean="0">
                          <a:solidFill>
                            <a:schemeClr val="tx1"/>
                          </a:solidFill>
                          <a:latin typeface="Calibri" pitchFamily="34" charset="0"/>
                        </a:rPr>
                        <a:t>P</a:t>
                      </a:r>
                      <a:r>
                        <a:rPr lang="en-US" sz="2400" b="1" baseline="-25000" dirty="0" err="1" smtClean="0">
                          <a:solidFill>
                            <a:schemeClr val="tx1"/>
                          </a:solidFill>
                          <a:latin typeface="Calibri" pitchFamily="34" charset="0"/>
                        </a:rPr>
                        <a:t>k</a:t>
                      </a:r>
                      <a:r>
                        <a:rPr lang="en-US" sz="2400" b="1" baseline="-25000" dirty="0" smtClean="0">
                          <a:solidFill>
                            <a:schemeClr val="tx1"/>
                          </a:solidFill>
                          <a:latin typeface="Calibri" pitchFamily="34" charset="0"/>
                        </a:rPr>
                        <a:t>  </a:t>
                      </a:r>
                      <a:r>
                        <a:rPr lang="en-US" sz="2400" b="1" baseline="0" dirty="0" smtClean="0">
                          <a:solidFill>
                            <a:schemeClr val="tx1"/>
                          </a:solidFill>
                          <a:latin typeface="Calibri" pitchFamily="34" charset="0"/>
                        </a:rPr>
                        <a:t>- </a:t>
                      </a:r>
                      <a:r>
                        <a:rPr lang="en-US" sz="2400" b="1" dirty="0" smtClean="0">
                          <a:solidFill>
                            <a:schemeClr val="tx1"/>
                          </a:solidFill>
                          <a:latin typeface="Calibri" pitchFamily="34" charset="0"/>
                        </a:rPr>
                        <a:t>B</a:t>
                      </a:r>
                      <a:r>
                        <a:rPr lang="en-US" sz="2400" b="1" baseline="-25000" dirty="0" smtClean="0">
                          <a:solidFill>
                            <a:schemeClr val="tx1"/>
                          </a:solidFill>
                          <a:latin typeface="Calibri" pitchFamily="34" charset="0"/>
                        </a:rPr>
                        <a:t>1k</a:t>
                      </a:r>
                      <a:endParaRPr lang="en-US" sz="2400" b="1" dirty="0" smtClean="0">
                        <a:solidFill>
                          <a:schemeClr val="tx1"/>
                        </a:solidFill>
                        <a:latin typeface="Calibri" pitchFamily="34" charset="0"/>
                      </a:endParaRPr>
                    </a:p>
                    <a:p>
                      <a:pPr>
                        <a:buNone/>
                      </a:pPr>
                      <a:r>
                        <a:rPr lang="en-US" sz="2400" b="1" dirty="0" smtClean="0">
                          <a:solidFill>
                            <a:schemeClr val="tx1"/>
                          </a:solidFill>
                          <a:latin typeface="Calibri" pitchFamily="34" charset="0"/>
                        </a:rPr>
                        <a:t>t </a:t>
                      </a:r>
                      <a:r>
                        <a:rPr lang="en-US" sz="2400" b="1" baseline="-25000" dirty="0" smtClean="0">
                          <a:solidFill>
                            <a:schemeClr val="tx1"/>
                          </a:solidFill>
                          <a:latin typeface="Calibri" pitchFamily="34" charset="0"/>
                        </a:rPr>
                        <a:t>0</a:t>
                      </a:r>
                      <a:r>
                        <a:rPr lang="en-US" sz="2400" b="1" dirty="0" smtClean="0">
                          <a:solidFill>
                            <a:schemeClr val="tx1"/>
                          </a:solidFill>
                          <a:latin typeface="Calibri" pitchFamily="34" charset="0"/>
                        </a:rPr>
                        <a:t>  =   -----------      </a:t>
                      </a:r>
                    </a:p>
                    <a:p>
                      <a:pPr>
                        <a:buNone/>
                      </a:pPr>
                      <a:r>
                        <a:rPr lang="en-US" sz="2400" b="1" dirty="0" smtClean="0">
                          <a:solidFill>
                            <a:schemeClr val="tx1"/>
                          </a:solidFill>
                          <a:latin typeface="Calibri" pitchFamily="34" charset="0"/>
                        </a:rPr>
                        <a:t>	 </a:t>
                      </a:r>
                      <a:r>
                        <a:rPr lang="en-US" sz="2400" b="1" dirty="0" err="1" smtClean="0">
                          <a:solidFill>
                            <a:schemeClr val="tx1"/>
                          </a:solidFill>
                          <a:latin typeface="Calibri" pitchFamily="34" charset="0"/>
                        </a:rPr>
                        <a:t>F</a:t>
                      </a:r>
                      <a:r>
                        <a:rPr lang="en-US" sz="1400" b="1" dirty="0" err="1" smtClean="0">
                          <a:solidFill>
                            <a:schemeClr val="tx1"/>
                          </a:solidFill>
                          <a:latin typeface="Calibri" pitchFamily="34" charset="0"/>
                        </a:rPr>
                        <a:t>k</a:t>
                      </a:r>
                      <a:r>
                        <a:rPr lang="en-US" sz="2400" b="1" dirty="0" smtClean="0">
                          <a:solidFill>
                            <a:schemeClr val="tx1"/>
                          </a:solidFill>
                          <a:latin typeface="Calibri" pitchFamily="34" charset="0"/>
                        </a:rPr>
                        <a:t> -</a:t>
                      </a:r>
                      <a:r>
                        <a:rPr lang="en-US" sz="2400" b="1" baseline="-25000" dirty="0" smtClean="0">
                          <a:solidFill>
                            <a:schemeClr val="tx1"/>
                          </a:solidFill>
                          <a:latin typeface="Calibri" pitchFamily="34" charset="0"/>
                        </a:rPr>
                        <a:t> </a:t>
                      </a:r>
                      <a:r>
                        <a:rPr lang="en-US" sz="2400" b="1" dirty="0" smtClean="0">
                          <a:solidFill>
                            <a:schemeClr val="tx1"/>
                          </a:solidFill>
                          <a:latin typeface="Calibri" pitchFamily="34" charset="0"/>
                        </a:rPr>
                        <a:t>B</a:t>
                      </a:r>
                      <a:r>
                        <a:rPr lang="en-US" sz="2400" b="1" baseline="-25000" dirty="0" smtClean="0">
                          <a:solidFill>
                            <a:schemeClr val="tx1"/>
                          </a:solidFill>
                          <a:latin typeface="Calibri" pitchFamily="34" charset="0"/>
                        </a:rPr>
                        <a:t>1k</a:t>
                      </a:r>
                      <a:endParaRPr lang="en-US" sz="2400" b="1" dirty="0">
                        <a:solidFill>
                          <a:schemeClr val="tx1"/>
                        </a:solidFill>
                      </a:endParaRPr>
                    </a:p>
                  </a:txBody>
                  <a:tcPr/>
                </a:tc>
                <a:tc>
                  <a:txBody>
                    <a:bodyPr/>
                    <a:lstStyle/>
                    <a:p>
                      <a:pPr>
                        <a:buNone/>
                      </a:pPr>
                      <a:r>
                        <a:rPr lang="en-US" sz="2400" b="1" dirty="0" smtClean="0">
                          <a:solidFill>
                            <a:schemeClr val="tx1"/>
                          </a:solidFill>
                          <a:latin typeface="Calibri" pitchFamily="34" charset="0"/>
                        </a:rPr>
                        <a:t>	</a:t>
                      </a:r>
                      <a:r>
                        <a:rPr lang="en-US" sz="2400" b="1" dirty="0" err="1" smtClean="0">
                          <a:solidFill>
                            <a:schemeClr val="tx1"/>
                          </a:solidFill>
                          <a:latin typeface="Calibri" pitchFamily="34" charset="0"/>
                        </a:rPr>
                        <a:t>P</a:t>
                      </a:r>
                      <a:r>
                        <a:rPr lang="en-US" sz="1600" b="1" dirty="0" err="1" smtClean="0">
                          <a:solidFill>
                            <a:schemeClr val="tx1"/>
                          </a:solidFill>
                          <a:latin typeface="Calibri" pitchFamily="34" charset="0"/>
                        </a:rPr>
                        <a:t>k</a:t>
                      </a:r>
                      <a:r>
                        <a:rPr lang="en-US" sz="1600" b="1" dirty="0" smtClean="0">
                          <a:solidFill>
                            <a:schemeClr val="tx1"/>
                          </a:solidFill>
                          <a:latin typeface="Calibri" pitchFamily="34" charset="0"/>
                        </a:rPr>
                        <a:t>   </a:t>
                      </a:r>
                      <a:r>
                        <a:rPr lang="en-US" sz="2400" b="1" dirty="0" smtClean="0">
                          <a:solidFill>
                            <a:schemeClr val="tx1"/>
                          </a:solidFill>
                          <a:latin typeface="Calibri" pitchFamily="34" charset="0"/>
                        </a:rPr>
                        <a:t>-</a:t>
                      </a:r>
                      <a:r>
                        <a:rPr lang="en-US" sz="2400" b="1" baseline="-25000" dirty="0" smtClean="0">
                          <a:solidFill>
                            <a:schemeClr val="tx1"/>
                          </a:solidFill>
                          <a:latin typeface="Calibri" pitchFamily="34" charset="0"/>
                        </a:rPr>
                        <a:t> </a:t>
                      </a:r>
                      <a:r>
                        <a:rPr lang="en-US" sz="2400" b="1" dirty="0" smtClean="0">
                          <a:solidFill>
                            <a:schemeClr val="tx1"/>
                          </a:solidFill>
                          <a:latin typeface="Calibri" pitchFamily="34" charset="0"/>
                        </a:rPr>
                        <a:t>B</a:t>
                      </a:r>
                      <a:r>
                        <a:rPr lang="en-US" sz="2400" b="1" baseline="-25000" dirty="0" smtClean="0">
                          <a:solidFill>
                            <a:schemeClr val="tx1"/>
                          </a:solidFill>
                          <a:latin typeface="Calibri" pitchFamily="34" charset="0"/>
                        </a:rPr>
                        <a:t>2k</a:t>
                      </a:r>
                      <a:endParaRPr lang="en-US" sz="2400" b="1" dirty="0" smtClean="0">
                        <a:solidFill>
                          <a:schemeClr val="tx1"/>
                        </a:solidFill>
                        <a:latin typeface="Calibri" pitchFamily="34" charset="0"/>
                      </a:endParaRPr>
                    </a:p>
                    <a:p>
                      <a:pPr>
                        <a:buNone/>
                      </a:pPr>
                      <a:r>
                        <a:rPr lang="en-US" sz="2400" b="1" dirty="0" smtClean="0">
                          <a:solidFill>
                            <a:schemeClr val="tx1"/>
                          </a:solidFill>
                          <a:latin typeface="Calibri" pitchFamily="34" charset="0"/>
                        </a:rPr>
                        <a:t>t </a:t>
                      </a:r>
                      <a:r>
                        <a:rPr lang="en-US" sz="2400" b="1" baseline="-25000" dirty="0" smtClean="0">
                          <a:solidFill>
                            <a:schemeClr val="tx1"/>
                          </a:solidFill>
                          <a:latin typeface="Calibri" pitchFamily="34" charset="0"/>
                        </a:rPr>
                        <a:t>1</a:t>
                      </a:r>
                      <a:r>
                        <a:rPr lang="en-US" sz="2400" b="1" dirty="0" smtClean="0">
                          <a:solidFill>
                            <a:schemeClr val="tx1"/>
                          </a:solidFill>
                          <a:latin typeface="Calibri" pitchFamily="34" charset="0"/>
                        </a:rPr>
                        <a:t>  =   -----------                </a:t>
                      </a:r>
                    </a:p>
                    <a:p>
                      <a:pPr>
                        <a:buNone/>
                      </a:pPr>
                      <a:r>
                        <a:rPr lang="en-US" sz="2400" b="1" dirty="0" smtClean="0">
                          <a:solidFill>
                            <a:schemeClr val="tx1"/>
                          </a:solidFill>
                          <a:latin typeface="Calibri" pitchFamily="34" charset="0"/>
                        </a:rPr>
                        <a:t>	 </a:t>
                      </a:r>
                      <a:r>
                        <a:rPr lang="en-US" sz="2400" b="1" dirty="0" err="1" smtClean="0">
                          <a:solidFill>
                            <a:schemeClr val="tx1"/>
                          </a:solidFill>
                          <a:latin typeface="Calibri" pitchFamily="34" charset="0"/>
                        </a:rPr>
                        <a:t>F</a:t>
                      </a:r>
                      <a:r>
                        <a:rPr lang="en-US" sz="1600" b="1" dirty="0" err="1" smtClean="0">
                          <a:solidFill>
                            <a:schemeClr val="tx1"/>
                          </a:solidFill>
                          <a:latin typeface="Calibri" pitchFamily="34" charset="0"/>
                        </a:rPr>
                        <a:t>k</a:t>
                      </a:r>
                      <a:r>
                        <a:rPr lang="en-US" sz="1600" b="1" dirty="0" smtClean="0">
                          <a:solidFill>
                            <a:schemeClr val="tx1"/>
                          </a:solidFill>
                          <a:latin typeface="Calibri" pitchFamily="34" charset="0"/>
                        </a:rPr>
                        <a:t>  </a:t>
                      </a:r>
                      <a:r>
                        <a:rPr lang="en-US" sz="2400" b="1" dirty="0" smtClean="0">
                          <a:solidFill>
                            <a:schemeClr val="tx1"/>
                          </a:solidFill>
                          <a:latin typeface="Calibri" pitchFamily="34" charset="0"/>
                        </a:rPr>
                        <a:t>-</a:t>
                      </a:r>
                      <a:r>
                        <a:rPr lang="en-US" sz="2400" b="1" baseline="-25000" dirty="0" smtClean="0">
                          <a:solidFill>
                            <a:schemeClr val="tx1"/>
                          </a:solidFill>
                          <a:latin typeface="Calibri" pitchFamily="34" charset="0"/>
                        </a:rPr>
                        <a:t> </a:t>
                      </a:r>
                      <a:r>
                        <a:rPr lang="en-US" sz="2400" b="1" dirty="0" smtClean="0">
                          <a:solidFill>
                            <a:schemeClr val="tx1"/>
                          </a:solidFill>
                          <a:latin typeface="Calibri" pitchFamily="34" charset="0"/>
                        </a:rPr>
                        <a:t>B</a:t>
                      </a:r>
                      <a:r>
                        <a:rPr lang="en-US" sz="2400" b="1" baseline="-25000" dirty="0" smtClean="0">
                          <a:solidFill>
                            <a:schemeClr val="tx1"/>
                          </a:solidFill>
                          <a:latin typeface="Calibri" pitchFamily="34" charset="0"/>
                        </a:rPr>
                        <a:t>2k</a:t>
                      </a:r>
                      <a:endParaRPr lang="en-US" sz="2400" b="1" dirty="0" smtClean="0">
                        <a:solidFill>
                          <a:schemeClr val="tx1"/>
                        </a:solidFill>
                      </a:endParaRPr>
                    </a:p>
                  </a:txBody>
                  <a:tcPr/>
                </a:tc>
              </a:tr>
            </a:tbl>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dirty="0" smtClean="0"/>
              <a:t>Changes in orientation, size, and shape are accomplished with geometric transformations that alter the coordinate descriptions of objects.</a:t>
            </a:r>
          </a:p>
          <a:p>
            <a:pPr algn="just"/>
            <a:r>
              <a:rPr lang="en-US" dirty="0" smtClean="0"/>
              <a:t>The basic geometric transformations are translation, rotation, and scaling.</a:t>
            </a:r>
          </a:p>
          <a:p>
            <a:pPr algn="just"/>
            <a:r>
              <a:rPr lang="en-US" dirty="0" smtClean="0"/>
              <a:t>Other transformations that are often applied to objects include reflection and shear.</a:t>
            </a:r>
            <a:endParaRPr lang="en-US" dirty="0"/>
          </a:p>
        </p:txBody>
      </p:sp>
      <p:sp>
        <p:nvSpPr>
          <p:cNvPr id="3" name="Title 2"/>
          <p:cNvSpPr>
            <a:spLocks noGrp="1"/>
          </p:cNvSpPr>
          <p:nvPr>
            <p:ph type="title"/>
          </p:nvPr>
        </p:nvSpPr>
        <p:spPr/>
        <p:txBody>
          <a:bodyPr>
            <a:normAutofit fontScale="90000"/>
          </a:bodyPr>
          <a:lstStyle/>
          <a:p>
            <a:r>
              <a:rPr lang="en-US" dirty="0" smtClean="0"/>
              <a:t>T</a:t>
            </a:r>
            <a:r>
              <a:rPr smtClean="0"/>
              <a:t>wo dimensional Geometric Transformations</a:t>
            </a:r>
            <a:endParaRPr lang="en-US"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609600"/>
            <a:ext cx="8229600" cy="5486400"/>
          </a:xfrm>
        </p:spPr>
        <p:txBody>
          <a:bodyPr>
            <a:normAutofit fontScale="92500" lnSpcReduction="20000"/>
          </a:bodyPr>
          <a:lstStyle/>
          <a:p>
            <a:pPr marL="514350" indent="-514350" algn="just">
              <a:spcBef>
                <a:spcPts val="0"/>
              </a:spcBef>
              <a:buFont typeface="+mj-lt"/>
              <a:buAutoNum type="arabicPeriod"/>
              <a:defRPr/>
            </a:pPr>
            <a:r>
              <a:rPr lang="en-US" sz="4400" b="1" dirty="0" smtClean="0">
                <a:solidFill>
                  <a:schemeClr val="accent1"/>
                </a:solidFill>
                <a:latin typeface="Calibri" pitchFamily="34" charset="0"/>
              </a:rPr>
              <a:t>Translation:</a:t>
            </a:r>
          </a:p>
          <a:p>
            <a:pPr marL="420624" indent="-384048" algn="just">
              <a:spcBef>
                <a:spcPts val="0"/>
              </a:spcBef>
              <a:buFont typeface="Wingdings 2"/>
              <a:buChar char=""/>
              <a:defRPr/>
            </a:pPr>
            <a:endParaRPr lang="en-US" dirty="0" smtClean="0">
              <a:latin typeface="Calibri" pitchFamily="34" charset="0"/>
            </a:endParaRPr>
          </a:p>
          <a:p>
            <a:pPr marL="420624" indent="-384048" algn="just">
              <a:spcBef>
                <a:spcPts val="0"/>
              </a:spcBef>
              <a:buNone/>
              <a:defRPr/>
            </a:pPr>
            <a:r>
              <a:rPr lang="en-US" dirty="0" smtClean="0">
                <a:latin typeface="Calibri" pitchFamily="34" charset="0"/>
              </a:rPr>
              <a:t>"A translation is applied to the object by repositioning it along a straight line path, from one co-ordinate location to another." </a:t>
            </a:r>
          </a:p>
          <a:p>
            <a:pPr marL="420624" indent="-384048" algn="just">
              <a:spcBef>
                <a:spcPts val="0"/>
              </a:spcBef>
              <a:buNone/>
              <a:defRPr/>
            </a:pPr>
            <a:r>
              <a:rPr lang="en-US" dirty="0" smtClean="0">
                <a:latin typeface="Calibri" pitchFamily="34" charset="0"/>
              </a:rPr>
              <a:t> </a:t>
            </a:r>
          </a:p>
          <a:p>
            <a:pPr marL="514350" indent="-514350" algn="just">
              <a:spcBef>
                <a:spcPts val="0"/>
              </a:spcBef>
              <a:buFont typeface="Wingdings 2"/>
              <a:buChar char=""/>
              <a:defRPr/>
            </a:pPr>
            <a:r>
              <a:rPr lang="en-US" dirty="0" smtClean="0">
                <a:latin typeface="Calibri" pitchFamily="34" charset="0"/>
              </a:rPr>
              <a:t>We translate a 2D point by adding translation distances, </a:t>
            </a:r>
            <a:r>
              <a:rPr lang="en-US" dirty="0" err="1" smtClean="0">
                <a:latin typeface="Calibri" pitchFamily="34" charset="0"/>
              </a:rPr>
              <a:t>t</a:t>
            </a:r>
            <a:r>
              <a:rPr lang="en-US" baseline="-25000" dirty="0" err="1" smtClean="0">
                <a:latin typeface="Calibri" pitchFamily="34" charset="0"/>
              </a:rPr>
              <a:t>x</a:t>
            </a:r>
            <a:r>
              <a:rPr lang="en-US" dirty="0" smtClean="0">
                <a:latin typeface="Calibri" pitchFamily="34" charset="0"/>
              </a:rPr>
              <a:t> and </a:t>
            </a:r>
            <a:r>
              <a:rPr lang="en-US" dirty="0" err="1" smtClean="0">
                <a:latin typeface="Calibri" pitchFamily="34" charset="0"/>
              </a:rPr>
              <a:t>t</a:t>
            </a:r>
            <a:r>
              <a:rPr lang="en-US" baseline="-25000" dirty="0" err="1" smtClean="0">
                <a:latin typeface="Calibri" pitchFamily="34" charset="0"/>
              </a:rPr>
              <a:t>y</a:t>
            </a:r>
            <a:r>
              <a:rPr lang="en-US" baseline="-25000" dirty="0" smtClean="0">
                <a:latin typeface="Calibri" pitchFamily="34" charset="0"/>
              </a:rPr>
              <a:t>,</a:t>
            </a:r>
            <a:r>
              <a:rPr lang="en-US" dirty="0" smtClean="0">
                <a:latin typeface="Calibri" pitchFamily="34" charset="0"/>
              </a:rPr>
              <a:t> to the original co-ordinate position (</a:t>
            </a:r>
            <a:r>
              <a:rPr lang="en-US" dirty="0" err="1" smtClean="0">
                <a:latin typeface="Calibri" pitchFamily="34" charset="0"/>
              </a:rPr>
              <a:t>x,y</a:t>
            </a:r>
            <a:r>
              <a:rPr lang="en-US" dirty="0" smtClean="0">
                <a:latin typeface="Calibri" pitchFamily="34" charset="0"/>
              </a:rPr>
              <a:t>) to make the point to a new position (</a:t>
            </a:r>
            <a:r>
              <a:rPr lang="en-US" dirty="0" err="1" smtClean="0">
                <a:latin typeface="Calibri" pitchFamily="34" charset="0"/>
              </a:rPr>
              <a:t>x</a:t>
            </a:r>
            <a:r>
              <a:rPr lang="en-US" dirty="0" err="1" smtClean="0">
                <a:cs typeface="Arial"/>
              </a:rPr>
              <a:t>′</a:t>
            </a:r>
            <a:r>
              <a:rPr lang="en-US" dirty="0" err="1" smtClean="0">
                <a:latin typeface="Calibri" pitchFamily="34" charset="0"/>
              </a:rPr>
              <a:t>,y</a:t>
            </a:r>
            <a:r>
              <a:rPr lang="en-US" dirty="0" smtClean="0">
                <a:cs typeface="Arial"/>
              </a:rPr>
              <a:t>′</a:t>
            </a:r>
            <a:r>
              <a:rPr lang="en-US" dirty="0" smtClean="0">
                <a:latin typeface="Calibri" pitchFamily="34" charset="0"/>
              </a:rPr>
              <a:t>).</a:t>
            </a:r>
          </a:p>
          <a:p>
            <a:pPr marL="514350" indent="-514350" algn="just">
              <a:spcBef>
                <a:spcPts val="0"/>
              </a:spcBef>
              <a:buFont typeface="Wingdings 2"/>
              <a:buChar char=""/>
              <a:defRPr/>
            </a:pPr>
            <a:r>
              <a:rPr lang="en-US" dirty="0" smtClean="0">
                <a:latin typeface="Calibri" pitchFamily="34" charset="0"/>
              </a:rPr>
              <a:t>Thus new co-ordinates are</a:t>
            </a:r>
          </a:p>
          <a:p>
            <a:pPr marL="514350" indent="-514350" algn="just">
              <a:spcBef>
                <a:spcPts val="0"/>
              </a:spcBef>
              <a:buNone/>
              <a:defRPr/>
            </a:pPr>
            <a:r>
              <a:rPr lang="en-US" sz="2800" dirty="0" smtClean="0"/>
              <a:t>		</a:t>
            </a:r>
            <a:r>
              <a:rPr lang="en-US" dirty="0" smtClean="0">
                <a:latin typeface="Calibri" pitchFamily="34" charset="0"/>
              </a:rPr>
              <a:t>X</a:t>
            </a:r>
            <a:r>
              <a:rPr lang="en-US" dirty="0" smtClean="0">
                <a:cs typeface="Arial"/>
              </a:rPr>
              <a:t>′</a:t>
            </a:r>
            <a:r>
              <a:rPr lang="en-US" dirty="0" smtClean="0">
                <a:latin typeface="Calibri" pitchFamily="34" charset="0"/>
              </a:rPr>
              <a:t> = X + </a:t>
            </a:r>
            <a:r>
              <a:rPr lang="en-US" dirty="0" err="1" smtClean="0">
                <a:latin typeface="Calibri" pitchFamily="34" charset="0"/>
              </a:rPr>
              <a:t>t</a:t>
            </a:r>
            <a:r>
              <a:rPr lang="en-US" baseline="-25000" dirty="0" err="1" smtClean="0">
                <a:latin typeface="Calibri" pitchFamily="34" charset="0"/>
              </a:rPr>
              <a:t>x</a:t>
            </a:r>
            <a:r>
              <a:rPr lang="en-US" dirty="0" smtClean="0">
                <a:latin typeface="Calibri" pitchFamily="34" charset="0"/>
              </a:rPr>
              <a:t>		y</a:t>
            </a:r>
            <a:r>
              <a:rPr lang="en-US" dirty="0" smtClean="0">
                <a:cs typeface="Arial"/>
              </a:rPr>
              <a:t>′</a:t>
            </a:r>
            <a:r>
              <a:rPr lang="en-US" dirty="0" smtClean="0">
                <a:latin typeface="Calibri" pitchFamily="34" charset="0"/>
              </a:rPr>
              <a:t> = y + </a:t>
            </a:r>
            <a:r>
              <a:rPr lang="en-US" dirty="0" err="1" smtClean="0">
                <a:latin typeface="Calibri" pitchFamily="34" charset="0"/>
              </a:rPr>
              <a:t>t</a:t>
            </a:r>
            <a:r>
              <a:rPr lang="en-US" baseline="-25000" dirty="0" err="1" smtClean="0">
                <a:latin typeface="Calibri" pitchFamily="34" charset="0"/>
              </a:rPr>
              <a:t>y</a:t>
            </a:r>
            <a:r>
              <a:rPr lang="en-US" baseline="-25000" dirty="0" smtClean="0">
                <a:latin typeface="Calibri" pitchFamily="34" charset="0"/>
              </a:rPr>
              <a:t> </a:t>
            </a:r>
            <a:r>
              <a:rPr lang="en-US" dirty="0" smtClean="0">
                <a:latin typeface="Calibri" pitchFamily="34" charset="0"/>
              </a:rPr>
              <a:t> 		 …(1)</a:t>
            </a:r>
            <a:endParaRPr lang="en-US" baseline="-25000" dirty="0" smtClean="0">
              <a:latin typeface="Calibri" pitchFamily="34" charset="0"/>
            </a:endParaRPr>
          </a:p>
          <a:p>
            <a:pPr marL="514350" indent="-514350" algn="just">
              <a:spcBef>
                <a:spcPts val="0"/>
              </a:spcBef>
              <a:buNone/>
              <a:defRPr/>
            </a:pPr>
            <a:endParaRPr lang="en-US" dirty="0" smtClean="0">
              <a:latin typeface="Calibri" pitchFamily="34" charset="0"/>
            </a:endParaRPr>
          </a:p>
          <a:p>
            <a:pPr marL="514350" indent="-514350" algn="just">
              <a:spcBef>
                <a:spcPts val="0"/>
              </a:spcBef>
              <a:buNone/>
              <a:defRPr/>
            </a:pPr>
            <a:r>
              <a:rPr lang="en-US" dirty="0" smtClean="0">
                <a:latin typeface="Calibri" pitchFamily="34" charset="0"/>
              </a:rPr>
              <a:t>The pair ( </a:t>
            </a:r>
            <a:r>
              <a:rPr lang="en-US" dirty="0" err="1" smtClean="0">
                <a:latin typeface="Calibri" pitchFamily="34" charset="0"/>
              </a:rPr>
              <a:t>t</a:t>
            </a:r>
            <a:r>
              <a:rPr lang="en-US" baseline="-25000" dirty="0" err="1" smtClean="0">
                <a:latin typeface="Calibri" pitchFamily="34" charset="0"/>
              </a:rPr>
              <a:t>x</a:t>
            </a:r>
            <a:r>
              <a:rPr lang="en-US" dirty="0" smtClean="0">
                <a:latin typeface="Calibri" pitchFamily="34" charset="0"/>
              </a:rPr>
              <a:t>, </a:t>
            </a:r>
            <a:r>
              <a:rPr lang="en-US" dirty="0" err="1" smtClean="0">
                <a:latin typeface="Calibri" pitchFamily="34" charset="0"/>
              </a:rPr>
              <a:t>t</a:t>
            </a:r>
            <a:r>
              <a:rPr lang="en-US" baseline="-25000" dirty="0" err="1" smtClean="0">
                <a:latin typeface="Calibri" pitchFamily="34" charset="0"/>
              </a:rPr>
              <a:t>y</a:t>
            </a:r>
            <a:r>
              <a:rPr lang="en-US" baseline="-25000" dirty="0" smtClean="0">
                <a:latin typeface="Calibri" pitchFamily="34" charset="0"/>
              </a:rPr>
              <a:t> </a:t>
            </a:r>
            <a:r>
              <a:rPr lang="en-US" dirty="0" smtClean="0">
                <a:latin typeface="Calibri" pitchFamily="34" charset="0"/>
              </a:rPr>
              <a:t>) is called </a:t>
            </a:r>
            <a:r>
              <a:rPr lang="en-US" b="1" u="sng" dirty="0" smtClean="0">
                <a:latin typeface="Calibri" pitchFamily="34" charset="0"/>
              </a:rPr>
              <a:t>translation vector </a:t>
            </a:r>
            <a:r>
              <a:rPr lang="en-US" dirty="0" smtClean="0">
                <a:latin typeface="Calibri" pitchFamily="34" charset="0"/>
              </a:rPr>
              <a:t>or</a:t>
            </a:r>
            <a:r>
              <a:rPr lang="en-US" b="1" dirty="0" smtClean="0">
                <a:latin typeface="Calibri" pitchFamily="34" charset="0"/>
              </a:rPr>
              <a:t> </a:t>
            </a:r>
            <a:r>
              <a:rPr lang="en-US" b="1" u="sng" dirty="0" smtClean="0">
                <a:latin typeface="Calibri" pitchFamily="34" charset="0"/>
              </a:rPr>
              <a:t>shift vector</a:t>
            </a:r>
            <a:r>
              <a:rPr lang="en-US" dirty="0" smtClean="0">
                <a:latin typeface="Calibri" pitchFamily="34" charset="0"/>
              </a:rPr>
              <a:t>.</a:t>
            </a:r>
          </a:p>
          <a:p>
            <a:pPr>
              <a:buNone/>
            </a:pP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Education and Training</a:t>
            </a:r>
            <a:endParaRPr lang="en-US" dirty="0"/>
          </a:p>
        </p:txBody>
      </p:sp>
      <p:sp>
        <p:nvSpPr>
          <p:cNvPr id="3" name="Content Placeholder 2"/>
          <p:cNvSpPr>
            <a:spLocks noGrp="1"/>
          </p:cNvSpPr>
          <p:nvPr>
            <p:ph idx="1"/>
          </p:nvPr>
        </p:nvSpPr>
        <p:spPr/>
        <p:txBody>
          <a:bodyPr>
            <a:normAutofit fontScale="92500" lnSpcReduction="20000"/>
          </a:bodyPr>
          <a:lstStyle/>
          <a:p>
            <a:pPr algn="just"/>
            <a:r>
              <a:rPr lang="en-US" dirty="0" smtClean="0"/>
              <a:t>Computer-generated models of physical, financial, and economic systems are often used as educational aids.</a:t>
            </a:r>
          </a:p>
          <a:p>
            <a:pPr algn="just"/>
            <a:r>
              <a:rPr lang="en-US" dirty="0" smtClean="0"/>
              <a:t>Models can help trainees to understand the operation of the system.</a:t>
            </a:r>
          </a:p>
          <a:p>
            <a:pPr algn="just"/>
            <a:r>
              <a:rPr lang="en-US" dirty="0" smtClean="0"/>
              <a:t>For some training applications, special systems are designed. For example, the simulators for practice session or training of ship captains, aircraft pilots, heavy-equipment operators, and air traffic control personnel.</a:t>
            </a:r>
          </a:p>
          <a:p>
            <a:pPr algn="just"/>
            <a:r>
              <a:rPr lang="en-US" dirty="0" smtClean="0"/>
              <a:t>Most simulators provide graphics screens for visual operation.</a:t>
            </a:r>
            <a:endParaRPr lang="en-US" dirty="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533400"/>
            <a:ext cx="8229600" cy="5562600"/>
          </a:xfrm>
        </p:spPr>
        <p:txBody>
          <a:bodyPr>
            <a:normAutofit fontScale="70000" lnSpcReduction="20000"/>
          </a:bodyPr>
          <a:lstStyle/>
          <a:p>
            <a:pPr marL="420624" indent="-384048" algn="just">
              <a:buFont typeface="Wingdings 2"/>
              <a:buChar char=""/>
              <a:defRPr/>
            </a:pPr>
            <a:r>
              <a:rPr lang="en-US" dirty="0" smtClean="0">
                <a:latin typeface="Calibri" pitchFamily="34" charset="0"/>
              </a:rPr>
              <a:t>We can express the above translation equations as a single matrix equation by using column vectors to represent coordinate positions and the translation vector: </a:t>
            </a:r>
          </a:p>
          <a:p>
            <a:pPr marL="420624" indent="-384048" algn="just">
              <a:buFont typeface="Wingdings 2"/>
              <a:buChar char=""/>
              <a:defRPr/>
            </a:pPr>
            <a:endParaRPr lang="en-US" dirty="0" smtClean="0">
              <a:latin typeface="Calibri" pitchFamily="34" charset="0"/>
            </a:endParaRPr>
          </a:p>
          <a:p>
            <a:pPr marL="420624" indent="-384048" algn="just">
              <a:buNone/>
              <a:defRPr/>
            </a:pPr>
            <a:r>
              <a:rPr lang="en-US" dirty="0" smtClean="0">
                <a:latin typeface="Calibri" pitchFamily="34" charset="0"/>
              </a:rPr>
              <a:t> 		 x		      x</a:t>
            </a:r>
            <a:r>
              <a:rPr lang="en-US" dirty="0" smtClean="0">
                <a:cs typeface="Arial"/>
              </a:rPr>
              <a:t>′</a:t>
            </a:r>
            <a:r>
              <a:rPr lang="en-US" dirty="0" smtClean="0">
                <a:latin typeface="Calibri" pitchFamily="34" charset="0"/>
              </a:rPr>
              <a:t>			 </a:t>
            </a:r>
            <a:r>
              <a:rPr lang="en-US" dirty="0" err="1" smtClean="0">
                <a:latin typeface="Calibri" pitchFamily="34" charset="0"/>
              </a:rPr>
              <a:t>t</a:t>
            </a:r>
            <a:r>
              <a:rPr lang="en-US" baseline="-25000" dirty="0" err="1" smtClean="0">
                <a:latin typeface="Calibri" pitchFamily="34" charset="0"/>
              </a:rPr>
              <a:t>x</a:t>
            </a:r>
            <a:r>
              <a:rPr lang="en-US" baseline="-25000" dirty="0" smtClean="0">
                <a:latin typeface="Calibri" pitchFamily="34" charset="0"/>
              </a:rPr>
              <a:t>	</a:t>
            </a:r>
            <a:endParaRPr lang="en-US" dirty="0" smtClean="0">
              <a:latin typeface="Calibri" pitchFamily="34" charset="0"/>
            </a:endParaRPr>
          </a:p>
          <a:p>
            <a:pPr marL="420624" indent="-384048" algn="just">
              <a:buNone/>
              <a:defRPr/>
            </a:pPr>
            <a:r>
              <a:rPr lang="en-US" dirty="0" smtClean="0">
                <a:latin typeface="Calibri" pitchFamily="34" charset="0"/>
              </a:rPr>
              <a:t>P  = 		,   P</a:t>
            </a:r>
            <a:r>
              <a:rPr lang="en-US" dirty="0" smtClean="0">
                <a:cs typeface="Arial"/>
              </a:rPr>
              <a:t>′</a:t>
            </a:r>
            <a:r>
              <a:rPr lang="en-US" dirty="0" smtClean="0">
                <a:latin typeface="Calibri" pitchFamily="34" charset="0"/>
              </a:rPr>
              <a:t> = 		     ,	T = 		   		 y		      </a:t>
            </a:r>
            <a:r>
              <a:rPr lang="en-US" dirty="0" err="1" smtClean="0">
                <a:latin typeface="Calibri" pitchFamily="34" charset="0"/>
              </a:rPr>
              <a:t>y</a:t>
            </a:r>
            <a:r>
              <a:rPr lang="en-US" dirty="0" smtClean="0">
                <a:latin typeface="Calibri" pitchFamily="34" charset="0"/>
              </a:rPr>
              <a:t>’			 </a:t>
            </a:r>
            <a:r>
              <a:rPr lang="en-US" dirty="0" err="1" smtClean="0">
                <a:latin typeface="Calibri" pitchFamily="34" charset="0"/>
              </a:rPr>
              <a:t>t</a:t>
            </a:r>
            <a:r>
              <a:rPr lang="en-US" baseline="-25000" dirty="0" err="1" smtClean="0">
                <a:latin typeface="Calibri" pitchFamily="34" charset="0"/>
              </a:rPr>
              <a:t>y</a:t>
            </a:r>
            <a:endParaRPr lang="en-US" dirty="0" smtClean="0">
              <a:latin typeface="Calibri" pitchFamily="34" charset="0"/>
            </a:endParaRPr>
          </a:p>
          <a:p>
            <a:pPr marL="420624" indent="-384048" algn="just">
              <a:buNone/>
              <a:defRPr/>
            </a:pPr>
            <a:endParaRPr lang="en-US" dirty="0" smtClean="0">
              <a:latin typeface="Calibri" pitchFamily="34" charset="0"/>
            </a:endParaRPr>
          </a:p>
          <a:p>
            <a:pPr marL="420624" indent="-384048" algn="just">
              <a:buFont typeface="Wingdings 2"/>
              <a:buChar char=""/>
              <a:defRPr/>
            </a:pPr>
            <a:r>
              <a:rPr lang="en-US" dirty="0" smtClean="0">
                <a:latin typeface="Calibri" pitchFamily="34" charset="0"/>
              </a:rPr>
              <a:t>The general eqn. can now be written as </a:t>
            </a:r>
          </a:p>
          <a:p>
            <a:pPr marL="420624" indent="-384048" algn="just">
              <a:buNone/>
              <a:defRPr/>
            </a:pPr>
            <a:r>
              <a:rPr lang="en-US" dirty="0" smtClean="0">
                <a:latin typeface="Calibri" pitchFamily="34" charset="0"/>
              </a:rPr>
              <a:t>		 </a:t>
            </a:r>
          </a:p>
          <a:p>
            <a:pPr marL="420624" indent="-384048" algn="just">
              <a:buNone/>
              <a:defRPr/>
            </a:pPr>
            <a:r>
              <a:rPr lang="en-US" b="1" dirty="0" smtClean="0">
                <a:latin typeface="Calibri" pitchFamily="34" charset="0"/>
              </a:rPr>
              <a:t>			P</a:t>
            </a:r>
            <a:r>
              <a:rPr lang="en-US" b="1" dirty="0" smtClean="0">
                <a:cs typeface="Arial"/>
              </a:rPr>
              <a:t>′</a:t>
            </a:r>
            <a:r>
              <a:rPr lang="en-US" b="1" dirty="0" smtClean="0">
                <a:latin typeface="Calibri" pitchFamily="34" charset="0"/>
              </a:rPr>
              <a:t> = P + T				</a:t>
            </a:r>
            <a:r>
              <a:rPr lang="en-US" dirty="0" smtClean="0">
                <a:latin typeface="Calibri" pitchFamily="34" charset="0"/>
              </a:rPr>
              <a:t> </a:t>
            </a:r>
            <a:r>
              <a:rPr lang="en-US" dirty="0" err="1" smtClean="0">
                <a:latin typeface="Calibri" pitchFamily="34" charset="0"/>
              </a:rPr>
              <a:t>e.q</a:t>
            </a:r>
            <a:r>
              <a:rPr lang="en-US" dirty="0" smtClean="0">
                <a:latin typeface="Calibri" pitchFamily="34" charset="0"/>
              </a:rPr>
              <a:t> …(2)</a:t>
            </a:r>
            <a:endParaRPr lang="en-US" b="1" dirty="0" smtClean="0">
              <a:latin typeface="Calibri" pitchFamily="34" charset="0"/>
            </a:endParaRPr>
          </a:p>
          <a:p>
            <a:pPr marL="420624" indent="-384048" algn="just">
              <a:buNone/>
              <a:defRPr/>
            </a:pPr>
            <a:r>
              <a:rPr lang="en-US" dirty="0" smtClean="0">
                <a:latin typeface="Calibri" pitchFamily="34" charset="0"/>
              </a:rPr>
              <a:t> </a:t>
            </a:r>
          </a:p>
          <a:p>
            <a:pPr marL="420624" indent="-384048" algn="just">
              <a:buFont typeface="Wingdings 2"/>
              <a:buChar char=""/>
              <a:defRPr/>
            </a:pPr>
            <a:r>
              <a:rPr lang="en-US" dirty="0" smtClean="0">
                <a:latin typeface="Calibri" pitchFamily="34" charset="0"/>
              </a:rPr>
              <a:t>Sometimes matrix-transformation equations are expressed in terms of coordinate row vectors instead of column vectors. In this case, we would write the matrix representations  as: </a:t>
            </a:r>
          </a:p>
          <a:p>
            <a:pPr marL="420624" indent="-384048" algn="just">
              <a:buNone/>
              <a:defRPr/>
            </a:pPr>
            <a:endParaRPr lang="en-US" dirty="0" smtClean="0">
              <a:latin typeface="Calibri" pitchFamily="34" charset="0"/>
            </a:endParaRPr>
          </a:p>
          <a:p>
            <a:pPr marL="420624" indent="-384048" algn="just">
              <a:buNone/>
              <a:defRPr/>
            </a:pPr>
            <a:r>
              <a:rPr lang="en-US" dirty="0" smtClean="0">
                <a:latin typeface="Calibri" pitchFamily="34" charset="0"/>
              </a:rPr>
              <a:t>		 P = [ X  Y ]    P</a:t>
            </a:r>
            <a:r>
              <a:rPr lang="en-US" dirty="0" smtClean="0">
                <a:cs typeface="Arial"/>
              </a:rPr>
              <a:t>′</a:t>
            </a:r>
            <a:r>
              <a:rPr lang="en-US" dirty="0" smtClean="0">
                <a:latin typeface="Calibri" pitchFamily="34" charset="0"/>
              </a:rPr>
              <a:t> = [ X</a:t>
            </a:r>
            <a:r>
              <a:rPr lang="en-US" dirty="0" smtClean="0">
                <a:cs typeface="Arial"/>
              </a:rPr>
              <a:t>′</a:t>
            </a:r>
            <a:r>
              <a:rPr lang="en-US" dirty="0" smtClean="0">
                <a:latin typeface="Calibri" pitchFamily="34" charset="0"/>
              </a:rPr>
              <a:t> Y</a:t>
            </a:r>
            <a:r>
              <a:rPr lang="en-US" dirty="0" smtClean="0">
                <a:latin typeface="Calibri" pitchFamily="34" charset="0"/>
                <a:cs typeface="Arial"/>
              </a:rPr>
              <a:t>′ </a:t>
            </a:r>
            <a:r>
              <a:rPr lang="en-US" dirty="0" smtClean="0">
                <a:latin typeface="Calibri" pitchFamily="34" charset="0"/>
              </a:rPr>
              <a:t>] and T = [ </a:t>
            </a:r>
            <a:r>
              <a:rPr lang="en-US" dirty="0" err="1" smtClean="0">
                <a:latin typeface="Calibri" pitchFamily="34" charset="0"/>
              </a:rPr>
              <a:t>t</a:t>
            </a:r>
            <a:r>
              <a:rPr lang="en-US" baseline="-25000" dirty="0" err="1" smtClean="0">
                <a:latin typeface="Calibri" pitchFamily="34" charset="0"/>
              </a:rPr>
              <a:t>x</a:t>
            </a:r>
            <a:r>
              <a:rPr lang="en-US" dirty="0" smtClean="0">
                <a:latin typeface="Calibri" pitchFamily="34" charset="0"/>
              </a:rPr>
              <a:t> </a:t>
            </a:r>
            <a:r>
              <a:rPr lang="en-US" dirty="0" err="1" smtClean="0">
                <a:latin typeface="Calibri" pitchFamily="34" charset="0"/>
              </a:rPr>
              <a:t>t</a:t>
            </a:r>
            <a:r>
              <a:rPr lang="en-US" baseline="-25000" dirty="0" err="1" smtClean="0">
                <a:latin typeface="Calibri" pitchFamily="34" charset="0"/>
              </a:rPr>
              <a:t>y</a:t>
            </a:r>
            <a:r>
              <a:rPr lang="en-US" dirty="0" smtClean="0">
                <a:latin typeface="Calibri" pitchFamily="34" charset="0"/>
              </a:rPr>
              <a:t> ]</a:t>
            </a:r>
          </a:p>
          <a:p>
            <a:endParaRPr lang="en-US" dirty="0"/>
          </a:p>
        </p:txBody>
      </p:sp>
      <p:sp>
        <p:nvSpPr>
          <p:cNvPr id="13" name="Left Bracket 12"/>
          <p:cNvSpPr/>
          <p:nvPr/>
        </p:nvSpPr>
        <p:spPr>
          <a:xfrm>
            <a:off x="1219200" y="1752600"/>
            <a:ext cx="76200" cy="990600"/>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14" name="Right Bracket 13"/>
          <p:cNvSpPr/>
          <p:nvPr/>
        </p:nvSpPr>
        <p:spPr>
          <a:xfrm>
            <a:off x="1905000" y="1752600"/>
            <a:ext cx="76200" cy="990600"/>
          </a:xfrm>
          <a:prstGeom prst="righ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15" name="Left Bracket 14"/>
          <p:cNvSpPr/>
          <p:nvPr/>
        </p:nvSpPr>
        <p:spPr>
          <a:xfrm>
            <a:off x="3352800" y="1752600"/>
            <a:ext cx="76200" cy="990600"/>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16" name="Right Bracket 15"/>
          <p:cNvSpPr/>
          <p:nvPr/>
        </p:nvSpPr>
        <p:spPr>
          <a:xfrm>
            <a:off x="4114800" y="1752600"/>
            <a:ext cx="76200" cy="990600"/>
          </a:xfrm>
          <a:prstGeom prst="righ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17" name="Left Bracket 16"/>
          <p:cNvSpPr/>
          <p:nvPr/>
        </p:nvSpPr>
        <p:spPr>
          <a:xfrm>
            <a:off x="5791200" y="1752600"/>
            <a:ext cx="76200" cy="990600"/>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18" name="Right Bracket 17"/>
          <p:cNvSpPr/>
          <p:nvPr/>
        </p:nvSpPr>
        <p:spPr>
          <a:xfrm>
            <a:off x="6477000" y="1752600"/>
            <a:ext cx="76200" cy="990600"/>
          </a:xfrm>
          <a:prstGeom prst="righ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304800"/>
            <a:ext cx="8229600" cy="5791200"/>
          </a:xfrm>
        </p:spPr>
        <p:txBody>
          <a:bodyPr>
            <a:normAutofit/>
          </a:bodyPr>
          <a:lstStyle/>
          <a:p>
            <a:pPr marL="420624" indent="-384048" algn="just">
              <a:buFont typeface="Wingdings 2"/>
              <a:buChar char=""/>
              <a:defRPr/>
            </a:pPr>
            <a:r>
              <a:rPr lang="en-US" dirty="0" smtClean="0">
                <a:latin typeface="Calibri" pitchFamily="34" charset="0"/>
              </a:rPr>
              <a:t>Many graphics packages like PHIGS and GKS </a:t>
            </a:r>
            <a:r>
              <a:rPr lang="en-US" smtClean="0">
                <a:latin typeface="Calibri" pitchFamily="34" charset="0"/>
              </a:rPr>
              <a:t>also use </a:t>
            </a:r>
            <a:r>
              <a:rPr lang="en-US" dirty="0" smtClean="0">
                <a:latin typeface="Calibri" pitchFamily="34" charset="0"/>
              </a:rPr>
              <a:t>the column-vector representation.</a:t>
            </a:r>
          </a:p>
          <a:p>
            <a:pPr marL="420624" indent="-384048" algn="just">
              <a:buFont typeface="Wingdings 2"/>
              <a:buChar char=""/>
              <a:defRPr/>
            </a:pPr>
            <a:r>
              <a:rPr lang="en-US" dirty="0" smtClean="0">
                <a:latin typeface="Calibri" pitchFamily="34" charset="0"/>
              </a:rPr>
              <a:t>Translation is a rigid-body transformation that moves objects without change it.</a:t>
            </a:r>
          </a:p>
          <a:p>
            <a:pPr marL="420624" indent="-384048" algn="just">
              <a:buNone/>
              <a:defRPr/>
            </a:pPr>
            <a:r>
              <a:rPr lang="en-US" dirty="0" smtClean="0">
                <a:latin typeface="Calibri" pitchFamily="34" charset="0"/>
              </a:rPr>
              <a:t>	i.e. Every point on the object is translated by the same amount.</a:t>
            </a:r>
          </a:p>
          <a:p>
            <a:pPr marL="420624" indent="-384048" algn="just">
              <a:buFont typeface="Wingdings 2"/>
              <a:buChar char=""/>
              <a:defRPr/>
            </a:pPr>
            <a:r>
              <a:rPr lang="en-US" dirty="0" smtClean="0">
                <a:latin typeface="Calibri" pitchFamily="34" charset="0"/>
              </a:rPr>
              <a:t>A straight line segment is translated by applying the transformation </a:t>
            </a:r>
            <a:r>
              <a:rPr lang="en-US" dirty="0" err="1" smtClean="0">
                <a:latin typeface="Calibri" pitchFamily="34" charset="0"/>
              </a:rPr>
              <a:t>e.q</a:t>
            </a:r>
            <a:r>
              <a:rPr lang="en-US" dirty="0" smtClean="0">
                <a:latin typeface="Calibri" pitchFamily="34" charset="0"/>
              </a:rPr>
              <a:t> …(2) to each of the line endpoints and redrawing the line between the new endpoint position.</a:t>
            </a:r>
          </a:p>
          <a:p>
            <a:endParaRPr lang="en-US"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untitled.bmp"/>
          <p:cNvPicPr>
            <a:picLocks noGrp="1" noChangeAspect="1"/>
          </p:cNvPicPr>
          <p:nvPr>
            <p:ph idx="1"/>
          </p:nvPr>
        </p:nvPicPr>
        <p:blipFill>
          <a:blip r:embed="rId2"/>
          <a:stretch>
            <a:fillRect/>
          </a:stretch>
        </p:blipFill>
        <p:spPr>
          <a:xfrm>
            <a:off x="762000" y="609600"/>
            <a:ext cx="7772400" cy="548640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pPr algn="just"/>
            <a:r>
              <a:rPr lang="en-US" dirty="0" smtClean="0"/>
              <a:t>A two dimensional rotation is applied to an object by repositioning it along a circular path in the </a:t>
            </a:r>
            <a:r>
              <a:rPr lang="en-US" dirty="0" err="1" smtClean="0"/>
              <a:t>xy</a:t>
            </a:r>
            <a:r>
              <a:rPr lang="en-US" dirty="0" smtClean="0"/>
              <a:t> plane.</a:t>
            </a:r>
          </a:p>
          <a:p>
            <a:pPr algn="just"/>
            <a:r>
              <a:rPr lang="en-US" dirty="0" smtClean="0"/>
              <a:t>To generate a rotation, we specify a rotation angle </a:t>
            </a:r>
            <a:r>
              <a:rPr lang="el-GR" sz="2800" b="1" dirty="0" smtClean="0">
                <a:cs typeface="Arial" charset="0"/>
              </a:rPr>
              <a:t>θ</a:t>
            </a:r>
            <a:r>
              <a:rPr lang="en-US" sz="2800" b="1" dirty="0" smtClean="0">
                <a:cs typeface="Arial" charset="0"/>
              </a:rPr>
              <a:t> </a:t>
            </a:r>
            <a:r>
              <a:rPr lang="en-US" sz="2800" dirty="0" smtClean="0">
                <a:cs typeface="Arial" charset="0"/>
              </a:rPr>
              <a:t>and the position (</a:t>
            </a:r>
            <a:r>
              <a:rPr lang="en-US" sz="3200" dirty="0" err="1" smtClean="0">
                <a:cs typeface="Arial" charset="0"/>
              </a:rPr>
              <a:t>x</a:t>
            </a:r>
            <a:r>
              <a:rPr lang="en-US" sz="2000" dirty="0" err="1" smtClean="0">
                <a:cs typeface="Arial" charset="0"/>
              </a:rPr>
              <a:t>r</a:t>
            </a:r>
            <a:r>
              <a:rPr lang="en-US" sz="2800" dirty="0" err="1" smtClean="0">
                <a:cs typeface="Arial" charset="0"/>
              </a:rPr>
              <a:t>,</a:t>
            </a:r>
            <a:r>
              <a:rPr lang="en-US" sz="3200" dirty="0" err="1" smtClean="0">
                <a:cs typeface="Arial" charset="0"/>
              </a:rPr>
              <a:t>y</a:t>
            </a:r>
            <a:r>
              <a:rPr lang="en-US" sz="2000" dirty="0" err="1" smtClean="0">
                <a:cs typeface="Arial" charset="0"/>
              </a:rPr>
              <a:t>r</a:t>
            </a:r>
            <a:r>
              <a:rPr lang="en-US" sz="2800" dirty="0" smtClean="0">
                <a:cs typeface="Arial" charset="0"/>
              </a:rPr>
              <a:t>) of the rotation point (pivot point) about which the object is to be rotated.</a:t>
            </a:r>
          </a:p>
          <a:p>
            <a:pPr algn="just"/>
            <a:r>
              <a:rPr lang="en-US" sz="2800" dirty="0" smtClean="0">
                <a:cs typeface="Arial" charset="0"/>
              </a:rPr>
              <a:t>Positive values for the rotation angle define counterclockwise rotations about the pivot point, and negative values rotate objects in the clockwise direction.</a:t>
            </a:r>
          </a:p>
          <a:p>
            <a:pPr algn="just"/>
            <a:r>
              <a:rPr lang="en-US" sz="2800" dirty="0" smtClean="0">
                <a:cs typeface="Arial" charset="0"/>
              </a:rPr>
              <a:t>This transformation can also be described as a rotation about a rotation axis that is perpendicular to the </a:t>
            </a:r>
            <a:r>
              <a:rPr lang="en-US" sz="2800" dirty="0" err="1" smtClean="0">
                <a:cs typeface="Arial" charset="0"/>
              </a:rPr>
              <a:t>xy</a:t>
            </a:r>
            <a:r>
              <a:rPr lang="en-US" sz="2800" dirty="0" smtClean="0">
                <a:cs typeface="Arial" charset="0"/>
              </a:rPr>
              <a:t> plane and passes through the pivot point.</a:t>
            </a:r>
            <a:endParaRPr lang="en-US" sz="2800" dirty="0" smtClean="0"/>
          </a:p>
          <a:p>
            <a:pPr>
              <a:buNone/>
            </a:pPr>
            <a:endParaRPr lang="en-US" dirty="0"/>
          </a:p>
        </p:txBody>
      </p:sp>
      <p:sp>
        <p:nvSpPr>
          <p:cNvPr id="3" name="Title 2"/>
          <p:cNvSpPr>
            <a:spLocks noGrp="1"/>
          </p:cNvSpPr>
          <p:nvPr>
            <p:ph type="title"/>
          </p:nvPr>
        </p:nvSpPr>
        <p:spPr/>
        <p:txBody>
          <a:bodyPr/>
          <a:lstStyle/>
          <a:p>
            <a:r>
              <a:rPr smtClean="0"/>
              <a:t>Rotation</a:t>
            </a:r>
            <a:endParaRPr lang="en-US"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609600"/>
            <a:ext cx="8229600" cy="5486400"/>
          </a:xfrm>
        </p:spPr>
        <p:txBody>
          <a:bodyPr/>
          <a:lstStyle/>
          <a:p>
            <a:r>
              <a:rPr lang="en-US" dirty="0" smtClean="0"/>
              <a:t>Equations for rotation of a point position P when the pivot point is at the coordinate origin:</a:t>
            </a:r>
          </a:p>
          <a:p>
            <a:endParaRPr lang="en-US" dirty="0" smtClean="0"/>
          </a:p>
          <a:p>
            <a:endParaRPr lang="en-US" dirty="0"/>
          </a:p>
        </p:txBody>
      </p:sp>
      <p:grpSp>
        <p:nvGrpSpPr>
          <p:cNvPr id="3" name="Group 3"/>
          <p:cNvGrpSpPr/>
          <p:nvPr/>
        </p:nvGrpSpPr>
        <p:grpSpPr>
          <a:xfrm>
            <a:off x="1143001" y="1658938"/>
            <a:ext cx="6705600" cy="4360862"/>
            <a:chOff x="1827213" y="611188"/>
            <a:chExt cx="4573587" cy="3903662"/>
          </a:xfrm>
        </p:grpSpPr>
        <p:cxnSp>
          <p:nvCxnSpPr>
            <p:cNvPr id="5" name="Straight Arrow Connector 4"/>
            <p:cNvCxnSpPr/>
            <p:nvPr/>
          </p:nvCxnSpPr>
          <p:spPr>
            <a:xfrm flipV="1">
              <a:off x="1828800" y="4419600"/>
              <a:ext cx="4572000" cy="76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rot="5400000" flipH="1" flipV="1">
              <a:off x="-114299" y="2552700"/>
              <a:ext cx="3886200" cy="317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1828800" y="3429000"/>
              <a:ext cx="3124200" cy="1066800"/>
            </a:xfrm>
            <a:prstGeom prst="line">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1828800" y="2895600"/>
              <a:ext cx="1981200" cy="1600200"/>
            </a:xfrm>
            <a:prstGeom prst="line">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a:off x="3048001" y="3657600"/>
              <a:ext cx="1524000" cy="3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4458494" y="3923506"/>
              <a:ext cx="9906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27"/>
            <p:cNvSpPr txBox="1">
              <a:spLocks noChangeArrowheads="1"/>
            </p:cNvSpPr>
            <p:nvPr/>
          </p:nvSpPr>
          <p:spPr bwMode="auto">
            <a:xfrm>
              <a:off x="2590800" y="4114800"/>
              <a:ext cx="685800" cy="400050"/>
            </a:xfrm>
            <a:prstGeom prst="rect">
              <a:avLst/>
            </a:prstGeom>
            <a:noFill/>
            <a:ln w="9525">
              <a:noFill/>
              <a:miter lim="800000"/>
              <a:headEnd/>
              <a:tailEnd/>
            </a:ln>
          </p:spPr>
          <p:txBody>
            <a:bodyPr>
              <a:spAutoFit/>
            </a:bodyPr>
            <a:lstStyle/>
            <a:p>
              <a:r>
                <a:rPr lang="en-US" sz="2000" b="1"/>
                <a:t>Ø</a:t>
              </a:r>
            </a:p>
          </p:txBody>
        </p:sp>
        <p:sp>
          <p:nvSpPr>
            <p:cNvPr id="12" name="TextBox 28"/>
            <p:cNvSpPr txBox="1">
              <a:spLocks noChangeArrowheads="1"/>
            </p:cNvSpPr>
            <p:nvPr/>
          </p:nvSpPr>
          <p:spPr bwMode="auto">
            <a:xfrm>
              <a:off x="4419600" y="3505200"/>
              <a:ext cx="457200" cy="457200"/>
            </a:xfrm>
            <a:prstGeom prst="rect">
              <a:avLst/>
            </a:prstGeom>
            <a:noFill/>
            <a:ln w="9525">
              <a:noFill/>
              <a:miter lim="800000"/>
              <a:headEnd/>
              <a:tailEnd/>
            </a:ln>
          </p:spPr>
          <p:txBody>
            <a:bodyPr>
              <a:spAutoFit/>
            </a:bodyPr>
            <a:lstStyle/>
            <a:p>
              <a:r>
                <a:rPr lang="en-US" sz="2400" b="1"/>
                <a:t>r</a:t>
              </a:r>
            </a:p>
          </p:txBody>
        </p:sp>
        <p:sp>
          <p:nvSpPr>
            <p:cNvPr id="13" name="TextBox 29"/>
            <p:cNvSpPr txBox="1">
              <a:spLocks noChangeArrowheads="1"/>
            </p:cNvSpPr>
            <p:nvPr/>
          </p:nvSpPr>
          <p:spPr bwMode="auto">
            <a:xfrm>
              <a:off x="3124200" y="2895600"/>
              <a:ext cx="457200" cy="457200"/>
            </a:xfrm>
            <a:prstGeom prst="rect">
              <a:avLst/>
            </a:prstGeom>
            <a:noFill/>
            <a:ln w="9525">
              <a:noFill/>
              <a:miter lim="800000"/>
              <a:headEnd/>
              <a:tailEnd/>
            </a:ln>
          </p:spPr>
          <p:txBody>
            <a:bodyPr>
              <a:spAutoFit/>
            </a:bodyPr>
            <a:lstStyle/>
            <a:p>
              <a:r>
                <a:rPr lang="en-US" sz="2400" b="1"/>
                <a:t>r</a:t>
              </a:r>
            </a:p>
          </p:txBody>
        </p:sp>
        <p:sp>
          <p:nvSpPr>
            <p:cNvPr id="14" name="Arc 13"/>
            <p:cNvSpPr/>
            <p:nvPr/>
          </p:nvSpPr>
          <p:spPr>
            <a:xfrm rot="719968">
              <a:off x="2133600" y="4038600"/>
              <a:ext cx="457200" cy="457200"/>
            </a:xfrm>
            <a:prstGeom prst="arc">
              <a:avLst>
                <a:gd name="adj1" fmla="val 16200000"/>
                <a:gd name="adj2" fmla="val 21069489"/>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15" name="TextBox 32"/>
            <p:cNvSpPr txBox="1">
              <a:spLocks noChangeArrowheads="1"/>
            </p:cNvSpPr>
            <p:nvPr/>
          </p:nvSpPr>
          <p:spPr bwMode="auto">
            <a:xfrm>
              <a:off x="2514600" y="3810000"/>
              <a:ext cx="457200" cy="461963"/>
            </a:xfrm>
            <a:prstGeom prst="rect">
              <a:avLst/>
            </a:prstGeom>
            <a:noFill/>
            <a:ln w="9525">
              <a:noFill/>
              <a:miter lim="800000"/>
              <a:headEnd/>
              <a:tailEnd/>
            </a:ln>
          </p:spPr>
          <p:txBody>
            <a:bodyPr>
              <a:spAutoFit/>
            </a:bodyPr>
            <a:lstStyle/>
            <a:p>
              <a:r>
                <a:rPr lang="el-GR" sz="2400" b="1" dirty="0" smtClean="0">
                  <a:cs typeface="Arial" charset="0"/>
                </a:rPr>
                <a:t>θ</a:t>
              </a:r>
              <a:endParaRPr lang="en-US" sz="2400" b="1" dirty="0"/>
            </a:p>
          </p:txBody>
        </p:sp>
        <p:sp>
          <p:nvSpPr>
            <p:cNvPr id="16" name="TextBox 33"/>
            <p:cNvSpPr txBox="1">
              <a:spLocks noChangeArrowheads="1"/>
            </p:cNvSpPr>
            <p:nvPr/>
          </p:nvSpPr>
          <p:spPr bwMode="auto">
            <a:xfrm>
              <a:off x="5029200" y="3276600"/>
              <a:ext cx="1066800" cy="400050"/>
            </a:xfrm>
            <a:prstGeom prst="rect">
              <a:avLst/>
            </a:prstGeom>
            <a:noFill/>
            <a:ln w="9525">
              <a:noFill/>
              <a:miter lim="800000"/>
              <a:headEnd/>
              <a:tailEnd/>
            </a:ln>
          </p:spPr>
          <p:txBody>
            <a:bodyPr>
              <a:spAutoFit/>
            </a:bodyPr>
            <a:lstStyle/>
            <a:p>
              <a:r>
                <a:rPr lang="en-US" sz="2000" b="1"/>
                <a:t>(x , y)</a:t>
              </a:r>
            </a:p>
          </p:txBody>
        </p:sp>
        <p:sp>
          <p:nvSpPr>
            <p:cNvPr id="17" name="TextBox 34"/>
            <p:cNvSpPr txBox="1">
              <a:spLocks noChangeArrowheads="1"/>
            </p:cNvSpPr>
            <p:nvPr/>
          </p:nvSpPr>
          <p:spPr bwMode="auto">
            <a:xfrm>
              <a:off x="3429000" y="2419350"/>
              <a:ext cx="1066800" cy="400050"/>
            </a:xfrm>
            <a:prstGeom prst="rect">
              <a:avLst/>
            </a:prstGeom>
            <a:noFill/>
            <a:ln w="9525">
              <a:noFill/>
              <a:miter lim="800000"/>
              <a:headEnd/>
              <a:tailEnd/>
            </a:ln>
          </p:spPr>
          <p:txBody>
            <a:bodyPr>
              <a:spAutoFit/>
            </a:bodyPr>
            <a:lstStyle/>
            <a:p>
              <a:r>
                <a:rPr lang="en-US" sz="2000" b="1"/>
                <a:t>(x </a:t>
              </a:r>
              <a:r>
                <a:rPr lang="en-US" sz="2000" b="1">
                  <a:cs typeface="Arial" charset="0"/>
                </a:rPr>
                <a:t>′</a:t>
              </a:r>
              <a:r>
                <a:rPr lang="en-US" sz="2000" b="1"/>
                <a:t>, y</a:t>
              </a:r>
              <a:r>
                <a:rPr lang="en-US" sz="2000" b="1">
                  <a:cs typeface="Arial" charset="0"/>
                </a:rPr>
                <a:t>′</a:t>
              </a:r>
              <a:r>
                <a:rPr lang="en-US" sz="2000" b="1"/>
                <a:t>)</a:t>
              </a:r>
            </a:p>
          </p:txBody>
        </p:sp>
      </p:grpSp>
      <p:sp>
        <p:nvSpPr>
          <p:cNvPr id="18" name="Arc 17"/>
          <p:cNvSpPr/>
          <p:nvPr/>
        </p:nvSpPr>
        <p:spPr>
          <a:xfrm>
            <a:off x="2057400" y="5791200"/>
            <a:ext cx="76200" cy="3810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381000"/>
            <a:ext cx="8229600" cy="5715000"/>
          </a:xfrm>
        </p:spPr>
        <p:txBody>
          <a:bodyPr/>
          <a:lstStyle/>
          <a:p>
            <a:r>
              <a:rPr lang="en-US" dirty="0" smtClean="0"/>
              <a:t>In this figure, r is the constant distance of the point from the origin. Angle </a:t>
            </a:r>
            <a:r>
              <a:rPr lang="en-US" dirty="0" smtClean="0">
                <a:latin typeface="Calibri" pitchFamily="34" charset="0"/>
              </a:rPr>
              <a:t>Ø is the original angular position of the point from the horizontal, and </a:t>
            </a:r>
            <a:r>
              <a:rPr lang="el-GR" dirty="0" smtClean="0">
                <a:cs typeface="Arial" charset="0"/>
              </a:rPr>
              <a:t>θ</a:t>
            </a:r>
            <a:r>
              <a:rPr lang="en-US" dirty="0" smtClean="0">
                <a:cs typeface="Arial" charset="0"/>
              </a:rPr>
              <a:t> is the rotation angle.</a:t>
            </a:r>
          </a:p>
          <a:p>
            <a:r>
              <a:rPr lang="en-US" dirty="0" smtClean="0">
                <a:cs typeface="Arial" charset="0"/>
              </a:rPr>
              <a:t>Using standard trigonometric identities, we can express the transformed coordinates in terms of angles </a:t>
            </a:r>
            <a:r>
              <a:rPr lang="el-GR" dirty="0" smtClean="0">
                <a:cs typeface="Arial" charset="0"/>
              </a:rPr>
              <a:t>θ</a:t>
            </a:r>
            <a:r>
              <a:rPr lang="en-US" dirty="0" smtClean="0">
                <a:cs typeface="Arial" charset="0"/>
              </a:rPr>
              <a:t> and </a:t>
            </a:r>
            <a:r>
              <a:rPr lang="en-US" dirty="0" smtClean="0">
                <a:latin typeface="Calibri" pitchFamily="34" charset="0"/>
              </a:rPr>
              <a:t>Ø.</a:t>
            </a:r>
          </a:p>
          <a:p>
            <a:r>
              <a:rPr lang="en-US" dirty="0" smtClean="0">
                <a:latin typeface="Calibri" pitchFamily="34" charset="0"/>
              </a:rPr>
              <a:t>x' = r </a:t>
            </a:r>
            <a:r>
              <a:rPr lang="en-US" dirty="0" err="1" smtClean="0">
                <a:latin typeface="Calibri" pitchFamily="34" charset="0"/>
              </a:rPr>
              <a:t>cos</a:t>
            </a:r>
            <a:r>
              <a:rPr lang="en-US" dirty="0" smtClean="0">
                <a:latin typeface="Calibri" pitchFamily="34" charset="0"/>
              </a:rPr>
              <a:t> (Ø  + </a:t>
            </a:r>
            <a:r>
              <a:rPr lang="el-GR" dirty="0" smtClean="0">
                <a:cs typeface="Arial"/>
              </a:rPr>
              <a:t>θ</a:t>
            </a:r>
            <a:r>
              <a:rPr lang="en-US" dirty="0" smtClean="0">
                <a:latin typeface="Calibri" pitchFamily="34" charset="0"/>
              </a:rPr>
              <a:t> ) and y' = r sin (Ø  +</a:t>
            </a:r>
            <a:r>
              <a:rPr lang="el-GR" dirty="0" smtClean="0">
                <a:cs typeface="Arial"/>
              </a:rPr>
              <a:t>θ</a:t>
            </a:r>
            <a:r>
              <a:rPr lang="en-US" dirty="0" smtClean="0">
                <a:latin typeface="Calibri" pitchFamily="34" charset="0"/>
              </a:rPr>
              <a:t>)</a:t>
            </a:r>
          </a:p>
          <a:p>
            <a:pPr marL="420624" indent="-384048" algn="just">
              <a:buFont typeface="Wingdings 2"/>
              <a:buChar char=""/>
              <a:defRPr/>
            </a:pPr>
            <a:r>
              <a:rPr lang="en-US" dirty="0" smtClean="0">
                <a:latin typeface="Calibri" pitchFamily="34" charset="0"/>
              </a:rPr>
              <a:t>By expanding the above eqn.,</a:t>
            </a:r>
          </a:p>
          <a:p>
            <a:pPr marL="420624" indent="-384048">
              <a:buNone/>
              <a:defRPr/>
            </a:pPr>
            <a:r>
              <a:rPr lang="en-US" dirty="0" smtClean="0">
                <a:latin typeface="Calibri" pitchFamily="34" charset="0"/>
              </a:rPr>
              <a:t>		x</a:t>
            </a:r>
            <a:r>
              <a:rPr lang="en-US" dirty="0" smtClean="0">
                <a:cs typeface="Arial"/>
              </a:rPr>
              <a:t>′</a:t>
            </a:r>
            <a:r>
              <a:rPr lang="en-US" dirty="0" smtClean="0">
                <a:latin typeface="Calibri" pitchFamily="34" charset="0"/>
              </a:rPr>
              <a:t> = </a:t>
            </a:r>
            <a:r>
              <a:rPr lang="en-US" dirty="0" err="1" smtClean="0">
                <a:latin typeface="Calibri" pitchFamily="34" charset="0"/>
              </a:rPr>
              <a:t>rcos</a:t>
            </a:r>
            <a:r>
              <a:rPr lang="en-US" dirty="0" smtClean="0">
                <a:latin typeface="Calibri" pitchFamily="34" charset="0"/>
              </a:rPr>
              <a:t> Ø</a:t>
            </a:r>
            <a:r>
              <a:rPr lang="en-US" b="1" dirty="0" smtClean="0">
                <a:latin typeface="Calibri" pitchFamily="34" charset="0"/>
              </a:rPr>
              <a:t> </a:t>
            </a:r>
            <a:r>
              <a:rPr lang="en-US" dirty="0" err="1" smtClean="0">
                <a:latin typeface="Calibri" pitchFamily="34" charset="0"/>
              </a:rPr>
              <a:t>cos</a:t>
            </a:r>
            <a:r>
              <a:rPr lang="en-US" dirty="0" smtClean="0">
                <a:latin typeface="Calibri" pitchFamily="34" charset="0"/>
              </a:rPr>
              <a:t> </a:t>
            </a:r>
            <a:r>
              <a:rPr lang="el-GR" dirty="0" smtClean="0">
                <a:cs typeface="Arial"/>
              </a:rPr>
              <a:t>θ</a:t>
            </a:r>
            <a:r>
              <a:rPr lang="en-US" dirty="0" smtClean="0">
                <a:latin typeface="Calibri" pitchFamily="34" charset="0"/>
              </a:rPr>
              <a:t> – </a:t>
            </a:r>
            <a:r>
              <a:rPr lang="en-US" dirty="0" err="1" smtClean="0">
                <a:latin typeface="Calibri" pitchFamily="34" charset="0"/>
              </a:rPr>
              <a:t>rsin</a:t>
            </a:r>
            <a:r>
              <a:rPr lang="en-US" b="1" dirty="0" smtClean="0">
                <a:latin typeface="Calibri" pitchFamily="34" charset="0"/>
              </a:rPr>
              <a:t> </a:t>
            </a:r>
            <a:r>
              <a:rPr lang="en-US" dirty="0" smtClean="0">
                <a:latin typeface="Calibri" pitchFamily="34" charset="0"/>
              </a:rPr>
              <a:t>Ø sin </a:t>
            </a:r>
            <a:r>
              <a:rPr lang="el-GR" dirty="0" smtClean="0">
                <a:cs typeface="Arial"/>
              </a:rPr>
              <a:t>θ</a:t>
            </a:r>
            <a:endParaRPr lang="en-US" dirty="0" smtClean="0">
              <a:latin typeface="Calibri" pitchFamily="34" charset="0"/>
            </a:endParaRPr>
          </a:p>
          <a:p>
            <a:pPr marL="420624" indent="-384048">
              <a:buNone/>
              <a:defRPr/>
            </a:pPr>
            <a:r>
              <a:rPr lang="en-US" dirty="0" smtClean="0">
                <a:latin typeface="Calibri" pitchFamily="34" charset="0"/>
              </a:rPr>
              <a:t>		y’ = </a:t>
            </a:r>
            <a:r>
              <a:rPr lang="en-US" dirty="0" err="1" smtClean="0">
                <a:latin typeface="Calibri" pitchFamily="34" charset="0"/>
              </a:rPr>
              <a:t>rcos</a:t>
            </a:r>
            <a:r>
              <a:rPr lang="en-US" b="1" dirty="0" smtClean="0">
                <a:latin typeface="Calibri" pitchFamily="34" charset="0"/>
              </a:rPr>
              <a:t> </a:t>
            </a:r>
            <a:r>
              <a:rPr lang="en-US" dirty="0" smtClean="0">
                <a:latin typeface="Calibri" pitchFamily="34" charset="0"/>
              </a:rPr>
              <a:t>Ø sin </a:t>
            </a:r>
            <a:r>
              <a:rPr lang="el-GR" dirty="0" smtClean="0">
                <a:cs typeface="Arial"/>
              </a:rPr>
              <a:t>θ</a:t>
            </a:r>
            <a:r>
              <a:rPr lang="en-US" dirty="0" smtClean="0">
                <a:latin typeface="Calibri" pitchFamily="34" charset="0"/>
              </a:rPr>
              <a:t> + </a:t>
            </a:r>
            <a:r>
              <a:rPr lang="en-US" dirty="0" err="1" smtClean="0">
                <a:latin typeface="Calibri" pitchFamily="34" charset="0"/>
              </a:rPr>
              <a:t>rsin</a:t>
            </a:r>
            <a:r>
              <a:rPr lang="en-US" b="1" dirty="0" smtClean="0">
                <a:latin typeface="Calibri" pitchFamily="34" charset="0"/>
              </a:rPr>
              <a:t> </a:t>
            </a:r>
            <a:r>
              <a:rPr lang="en-US" dirty="0" smtClean="0">
                <a:latin typeface="Calibri" pitchFamily="34" charset="0"/>
              </a:rPr>
              <a:t>Ø</a:t>
            </a:r>
            <a:r>
              <a:rPr lang="az-Cyrl-AZ" b="1" dirty="0" smtClean="0">
                <a:cs typeface="Arial" charset="0"/>
              </a:rPr>
              <a:t> </a:t>
            </a:r>
            <a:r>
              <a:rPr lang="en-US" dirty="0" err="1" smtClean="0">
                <a:latin typeface="Calibri" pitchFamily="34" charset="0"/>
              </a:rPr>
              <a:t>cos</a:t>
            </a:r>
            <a:r>
              <a:rPr lang="en-US" dirty="0" smtClean="0">
                <a:latin typeface="Calibri" pitchFamily="34" charset="0"/>
              </a:rPr>
              <a:t> </a:t>
            </a:r>
            <a:r>
              <a:rPr lang="el-GR" dirty="0" smtClean="0">
                <a:cs typeface="Arial"/>
              </a:rPr>
              <a:t>θ </a:t>
            </a:r>
            <a:r>
              <a:rPr lang="en-US" dirty="0" smtClean="0">
                <a:latin typeface="Calibri" pitchFamily="34" charset="0"/>
              </a:rPr>
              <a:t>	   </a:t>
            </a:r>
            <a:r>
              <a:rPr lang="en-US" dirty="0" err="1" smtClean="0">
                <a:latin typeface="Calibri" pitchFamily="34" charset="0"/>
              </a:rPr>
              <a:t>e.q</a:t>
            </a:r>
            <a:r>
              <a:rPr lang="en-US" dirty="0" smtClean="0">
                <a:latin typeface="Calibri" pitchFamily="34" charset="0"/>
              </a:rPr>
              <a:t>. …(1)</a:t>
            </a:r>
          </a:p>
          <a:p>
            <a:pPr marL="420624" indent="-384048">
              <a:buNone/>
              <a:defRPr/>
            </a:pPr>
            <a:endParaRPr lang="en-US" dirty="0" smtClean="0">
              <a:latin typeface="Calibri" pitchFamily="34" charset="0"/>
            </a:endParaRPr>
          </a:p>
          <a:p>
            <a:pPr marL="420624" indent="-384048">
              <a:buNone/>
              <a:defRPr/>
            </a:pPr>
            <a:endParaRPr lang="en-US" dirty="0" smtClean="0">
              <a:latin typeface="Calibri" pitchFamily="34" charset="0"/>
            </a:endParaRPr>
          </a:p>
          <a:p>
            <a:pPr marL="420624" indent="-384048">
              <a:buNone/>
              <a:defRPr/>
            </a:pPr>
            <a:endParaRPr lang="en-US" dirty="0" smtClean="0">
              <a:latin typeface="Calibri" pitchFamily="34" charset="0"/>
            </a:endParaRPr>
          </a:p>
          <a:p>
            <a:endParaRPr lang="en-US" dirty="0"/>
          </a:p>
        </p:txBody>
      </p:sp>
      <p:sp>
        <p:nvSpPr>
          <p:cNvPr id="4" name="Right Brace 3"/>
          <p:cNvSpPr/>
          <p:nvPr/>
        </p:nvSpPr>
        <p:spPr>
          <a:xfrm>
            <a:off x="5638800" y="4191000"/>
            <a:ext cx="304800" cy="1143000"/>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304800"/>
            <a:ext cx="8229600" cy="6248400"/>
          </a:xfrm>
        </p:spPr>
        <p:txBody>
          <a:bodyPr>
            <a:normAutofit fontScale="92500"/>
          </a:bodyPr>
          <a:lstStyle/>
          <a:p>
            <a:pPr marL="420624" indent="-384048">
              <a:buFont typeface="Wingdings 2"/>
              <a:buChar char=""/>
              <a:defRPr/>
            </a:pPr>
            <a:r>
              <a:rPr lang="en-US" dirty="0" smtClean="0">
                <a:latin typeface="Calibri" pitchFamily="34" charset="0"/>
              </a:rPr>
              <a:t>Original co-ordinate of the point in polar forms are</a:t>
            </a:r>
          </a:p>
          <a:p>
            <a:pPr marL="420624" indent="-384048">
              <a:buNone/>
              <a:defRPr/>
            </a:pPr>
            <a:r>
              <a:rPr lang="en-US" dirty="0" smtClean="0">
                <a:latin typeface="Calibri" pitchFamily="34" charset="0"/>
              </a:rPr>
              <a:t>		x = r </a:t>
            </a:r>
            <a:r>
              <a:rPr lang="en-US" dirty="0" err="1" smtClean="0">
                <a:latin typeface="Calibri" pitchFamily="34" charset="0"/>
              </a:rPr>
              <a:t>cos</a:t>
            </a:r>
            <a:r>
              <a:rPr lang="en-US" dirty="0" smtClean="0">
                <a:latin typeface="Calibri" pitchFamily="34" charset="0"/>
              </a:rPr>
              <a:t> Ø		</a:t>
            </a:r>
          </a:p>
          <a:p>
            <a:pPr marL="420624" indent="-384048">
              <a:buNone/>
              <a:defRPr/>
            </a:pPr>
            <a:r>
              <a:rPr lang="en-US" dirty="0" smtClean="0">
                <a:latin typeface="Calibri" pitchFamily="34" charset="0"/>
              </a:rPr>
              <a:t>		y= r sin Ø		</a:t>
            </a:r>
            <a:r>
              <a:rPr lang="en-US" dirty="0" err="1" smtClean="0">
                <a:latin typeface="Calibri" pitchFamily="34" charset="0"/>
              </a:rPr>
              <a:t>e.q</a:t>
            </a:r>
            <a:r>
              <a:rPr lang="en-US" dirty="0" smtClean="0">
                <a:latin typeface="Calibri" pitchFamily="34" charset="0"/>
              </a:rPr>
              <a:t>. …(2)</a:t>
            </a:r>
          </a:p>
          <a:p>
            <a:pPr marL="420624" indent="-384048" algn="just">
              <a:buFont typeface="Wingdings 2"/>
              <a:buChar char=""/>
              <a:defRPr/>
            </a:pPr>
            <a:r>
              <a:rPr lang="en-US" dirty="0" smtClean="0">
                <a:latin typeface="Calibri" pitchFamily="34" charset="0"/>
              </a:rPr>
              <a:t>Putting the values of x and y from eqn. (2) in eqn.(1), we get</a:t>
            </a:r>
          </a:p>
          <a:p>
            <a:pPr marL="420624" indent="-384048" algn="just">
              <a:buNone/>
              <a:defRPr/>
            </a:pPr>
            <a:r>
              <a:rPr lang="en-US" dirty="0" smtClean="0">
                <a:latin typeface="Calibri" pitchFamily="34" charset="0"/>
              </a:rPr>
              <a:t>		x' = x </a:t>
            </a:r>
            <a:r>
              <a:rPr lang="en-US" dirty="0" err="1" smtClean="0">
                <a:latin typeface="Calibri" pitchFamily="34" charset="0"/>
              </a:rPr>
              <a:t>cos</a:t>
            </a:r>
            <a:r>
              <a:rPr lang="en-US" dirty="0" smtClean="0">
                <a:latin typeface="Calibri" pitchFamily="34" charset="0"/>
              </a:rPr>
              <a:t> </a:t>
            </a:r>
            <a:r>
              <a:rPr lang="el-GR" dirty="0" smtClean="0">
                <a:cs typeface="Arial"/>
              </a:rPr>
              <a:t>θ</a:t>
            </a:r>
            <a:r>
              <a:rPr lang="en-US" dirty="0" smtClean="0">
                <a:latin typeface="Calibri" pitchFamily="34" charset="0"/>
              </a:rPr>
              <a:t> - y sin </a:t>
            </a:r>
            <a:r>
              <a:rPr lang="el-GR" dirty="0" smtClean="0">
                <a:cs typeface="Arial"/>
              </a:rPr>
              <a:t>θ</a:t>
            </a:r>
            <a:endParaRPr lang="en-US" dirty="0" smtClean="0">
              <a:latin typeface="Calibri" pitchFamily="34" charset="0"/>
            </a:endParaRPr>
          </a:p>
          <a:p>
            <a:pPr marL="420624" indent="-384048" algn="just">
              <a:buNone/>
              <a:defRPr/>
            </a:pPr>
            <a:r>
              <a:rPr lang="en-US" dirty="0" smtClean="0">
                <a:latin typeface="Calibri" pitchFamily="34" charset="0"/>
              </a:rPr>
              <a:t>		y' = x sin </a:t>
            </a:r>
            <a:r>
              <a:rPr lang="el-GR" dirty="0" smtClean="0">
                <a:cs typeface="Arial"/>
              </a:rPr>
              <a:t>θ</a:t>
            </a:r>
            <a:r>
              <a:rPr lang="en-US" dirty="0" smtClean="0">
                <a:latin typeface="Calibri" pitchFamily="34" charset="0"/>
              </a:rPr>
              <a:t> + y </a:t>
            </a:r>
            <a:r>
              <a:rPr lang="en-US" dirty="0" err="1" smtClean="0">
                <a:latin typeface="Calibri" pitchFamily="34" charset="0"/>
              </a:rPr>
              <a:t>cos</a:t>
            </a:r>
            <a:r>
              <a:rPr lang="en-US" dirty="0" smtClean="0">
                <a:latin typeface="Calibri" pitchFamily="34" charset="0"/>
              </a:rPr>
              <a:t> </a:t>
            </a:r>
            <a:r>
              <a:rPr lang="el-GR" dirty="0" smtClean="0">
                <a:cs typeface="Arial"/>
              </a:rPr>
              <a:t>θ</a:t>
            </a:r>
            <a:r>
              <a:rPr lang="en-US" dirty="0" smtClean="0">
                <a:cs typeface="Arial" charset="0"/>
              </a:rPr>
              <a:t>		</a:t>
            </a:r>
            <a:r>
              <a:rPr lang="en-US" dirty="0" err="1" smtClean="0">
                <a:latin typeface="Calibri" pitchFamily="34" charset="0"/>
              </a:rPr>
              <a:t>e.q</a:t>
            </a:r>
            <a:r>
              <a:rPr lang="en-US" dirty="0" smtClean="0">
                <a:latin typeface="Calibri" pitchFamily="34" charset="0"/>
              </a:rPr>
              <a:t>. …(3)</a:t>
            </a:r>
          </a:p>
          <a:p>
            <a:pPr marL="420624" indent="-384048" algn="just">
              <a:buFont typeface="Wingdings 2"/>
              <a:buChar char=""/>
              <a:defRPr/>
            </a:pPr>
            <a:r>
              <a:rPr lang="en-US" dirty="0" smtClean="0">
                <a:latin typeface="Calibri" pitchFamily="34" charset="0"/>
              </a:rPr>
              <a:t>We can write rotation </a:t>
            </a:r>
            <a:r>
              <a:rPr lang="en-US" dirty="0" err="1" smtClean="0">
                <a:latin typeface="Calibri" pitchFamily="34" charset="0"/>
              </a:rPr>
              <a:t>e.q</a:t>
            </a:r>
            <a:r>
              <a:rPr lang="en-US" dirty="0" smtClean="0">
                <a:latin typeface="Calibri" pitchFamily="34" charset="0"/>
              </a:rPr>
              <a:t> in matrix form as</a:t>
            </a:r>
          </a:p>
          <a:p>
            <a:pPr marL="420624" indent="-384048" algn="just">
              <a:buNone/>
              <a:defRPr/>
            </a:pPr>
            <a:r>
              <a:rPr lang="en-US" dirty="0" smtClean="0">
                <a:latin typeface="Calibri" pitchFamily="34" charset="0"/>
              </a:rPr>
              <a:t>		</a:t>
            </a:r>
            <a:r>
              <a:rPr lang="en-US" b="1" dirty="0" smtClean="0">
                <a:latin typeface="Calibri" pitchFamily="34" charset="0"/>
              </a:rPr>
              <a:t>P’ = R.P   </a:t>
            </a:r>
            <a:r>
              <a:rPr lang="en-US" dirty="0" smtClean="0">
                <a:latin typeface="Calibri" pitchFamily="34" charset="0"/>
              </a:rPr>
              <a:t>	 </a:t>
            </a:r>
            <a:r>
              <a:rPr lang="en-US" dirty="0" err="1" smtClean="0">
                <a:latin typeface="Calibri" pitchFamily="34" charset="0"/>
              </a:rPr>
              <a:t>e.q</a:t>
            </a:r>
            <a:r>
              <a:rPr lang="en-US" dirty="0" smtClean="0">
                <a:latin typeface="Calibri" pitchFamily="34" charset="0"/>
              </a:rPr>
              <a:t>. …(4)  where R = rotation matrix </a:t>
            </a:r>
          </a:p>
          <a:p>
            <a:pPr marL="420624" indent="-384048" algn="just">
              <a:buNone/>
              <a:defRPr/>
            </a:pPr>
            <a:r>
              <a:rPr lang="en-US" dirty="0" smtClean="0">
                <a:latin typeface="Calibri" pitchFamily="34" charset="0"/>
              </a:rPr>
              <a:t>                        </a:t>
            </a:r>
            <a:r>
              <a:rPr lang="en-US" dirty="0" err="1" smtClean="0">
                <a:latin typeface="Calibri" pitchFamily="34" charset="0"/>
              </a:rPr>
              <a:t>cos</a:t>
            </a:r>
            <a:r>
              <a:rPr lang="el-GR" dirty="0" smtClean="0">
                <a:cs typeface="Arial"/>
              </a:rPr>
              <a:t>θ</a:t>
            </a:r>
            <a:r>
              <a:rPr lang="en-US" dirty="0" smtClean="0">
                <a:latin typeface="Calibri" pitchFamily="34" charset="0"/>
              </a:rPr>
              <a:t>     - sin</a:t>
            </a:r>
            <a:r>
              <a:rPr lang="el-GR" dirty="0" smtClean="0">
                <a:cs typeface="Arial"/>
              </a:rPr>
              <a:t>θ</a:t>
            </a:r>
            <a:r>
              <a:rPr lang="en-US" dirty="0" smtClean="0">
                <a:latin typeface="Calibri" pitchFamily="34" charset="0"/>
              </a:rPr>
              <a:t> </a:t>
            </a:r>
          </a:p>
          <a:p>
            <a:pPr marL="420624" indent="-384048" algn="just">
              <a:buNone/>
              <a:defRPr/>
            </a:pPr>
            <a:r>
              <a:rPr lang="en-US" dirty="0" smtClean="0">
                <a:latin typeface="Calibri" pitchFamily="34" charset="0"/>
              </a:rPr>
              <a:t>	   R =</a:t>
            </a:r>
          </a:p>
          <a:p>
            <a:pPr marL="420624" indent="-384048" algn="just">
              <a:buNone/>
              <a:defRPr/>
            </a:pPr>
            <a:r>
              <a:rPr lang="en-US" dirty="0" smtClean="0">
                <a:latin typeface="Calibri" pitchFamily="34" charset="0"/>
              </a:rPr>
              <a:t>		             sin</a:t>
            </a:r>
            <a:r>
              <a:rPr lang="el-GR" dirty="0" smtClean="0">
                <a:cs typeface="Arial"/>
              </a:rPr>
              <a:t>θ</a:t>
            </a:r>
            <a:r>
              <a:rPr lang="en-US" dirty="0" smtClean="0">
                <a:latin typeface="Calibri" pitchFamily="34" charset="0"/>
              </a:rPr>
              <a:t>      </a:t>
            </a:r>
            <a:r>
              <a:rPr lang="en-US" dirty="0" err="1" smtClean="0">
                <a:latin typeface="Calibri" pitchFamily="34" charset="0"/>
              </a:rPr>
              <a:t>cos</a:t>
            </a:r>
            <a:r>
              <a:rPr lang="el-GR" dirty="0" smtClean="0">
                <a:cs typeface="Arial"/>
              </a:rPr>
              <a:t>θ</a:t>
            </a:r>
            <a:endParaRPr lang="en-US" dirty="0" smtClean="0">
              <a:latin typeface="Calibri" pitchFamily="34" charset="0"/>
            </a:endParaRPr>
          </a:p>
          <a:p>
            <a:endParaRPr lang="en-US" dirty="0"/>
          </a:p>
        </p:txBody>
      </p:sp>
      <p:sp>
        <p:nvSpPr>
          <p:cNvPr id="4" name="Right Brace 3"/>
          <p:cNvSpPr/>
          <p:nvPr/>
        </p:nvSpPr>
        <p:spPr>
          <a:xfrm>
            <a:off x="3048000" y="914400"/>
            <a:ext cx="457200" cy="838200"/>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5" name="Right Brace 4"/>
          <p:cNvSpPr/>
          <p:nvPr/>
        </p:nvSpPr>
        <p:spPr>
          <a:xfrm>
            <a:off x="4343400" y="2895600"/>
            <a:ext cx="457200" cy="838200"/>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6" name="Left Bracket 5"/>
          <p:cNvSpPr/>
          <p:nvPr/>
        </p:nvSpPr>
        <p:spPr>
          <a:xfrm>
            <a:off x="2133600" y="5029200"/>
            <a:ext cx="46038" cy="1295400"/>
          </a:xfrm>
          <a:prstGeom prst="leftBracket">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7" name="Right Bracket 6"/>
          <p:cNvSpPr/>
          <p:nvPr/>
        </p:nvSpPr>
        <p:spPr>
          <a:xfrm>
            <a:off x="4572000" y="5029200"/>
            <a:ext cx="76200" cy="1295400"/>
          </a:xfrm>
          <a:prstGeom prst="rightBracket">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533400"/>
            <a:ext cx="8229600" cy="5562600"/>
          </a:xfrm>
        </p:spPr>
        <p:txBody>
          <a:bodyPr>
            <a:normAutofit fontScale="85000" lnSpcReduction="20000"/>
          </a:bodyPr>
          <a:lstStyle/>
          <a:p>
            <a:pPr marL="420624" indent="-384048" algn="just">
              <a:buFont typeface="Wingdings 2"/>
              <a:buChar char=""/>
              <a:defRPr/>
            </a:pPr>
            <a:r>
              <a:rPr lang="en-US" dirty="0" smtClean="0">
                <a:latin typeface="Calibri" pitchFamily="34" charset="0"/>
              </a:rPr>
              <a:t>If we want to represent co-ordinate position as row vectors, then matrix product in </a:t>
            </a:r>
            <a:r>
              <a:rPr lang="en-US" dirty="0" err="1" smtClean="0">
                <a:latin typeface="Calibri" pitchFamily="34" charset="0"/>
              </a:rPr>
              <a:t>e.q</a:t>
            </a:r>
            <a:r>
              <a:rPr lang="en-US" dirty="0" smtClean="0">
                <a:latin typeface="Calibri" pitchFamily="34" charset="0"/>
              </a:rPr>
              <a:t>. (4) is transposed.</a:t>
            </a:r>
          </a:p>
          <a:p>
            <a:pPr marL="420624" indent="-384048" algn="just">
              <a:buFont typeface="Wingdings 2"/>
              <a:buChar char=""/>
              <a:defRPr/>
            </a:pPr>
            <a:r>
              <a:rPr lang="en-US" dirty="0" smtClean="0">
                <a:latin typeface="Calibri" pitchFamily="34" charset="0"/>
              </a:rPr>
              <a:t>Transformed row co-ordinate vector is calculated as </a:t>
            </a:r>
          </a:p>
          <a:p>
            <a:pPr marL="420624" indent="-384048" algn="just">
              <a:buNone/>
              <a:defRPr/>
            </a:pPr>
            <a:r>
              <a:rPr lang="en-US" b="1" dirty="0" smtClean="0">
                <a:latin typeface="Calibri" pitchFamily="34" charset="0"/>
              </a:rPr>
              <a:t>		P' </a:t>
            </a:r>
            <a:r>
              <a:rPr lang="en-US" b="1" baseline="30000" dirty="0" smtClean="0">
                <a:latin typeface="Calibri" pitchFamily="34" charset="0"/>
              </a:rPr>
              <a:t>T</a:t>
            </a:r>
            <a:r>
              <a:rPr lang="en-US" b="1" dirty="0" smtClean="0">
                <a:latin typeface="Calibri" pitchFamily="34" charset="0"/>
              </a:rPr>
              <a:t> = ( R. P ) </a:t>
            </a:r>
            <a:r>
              <a:rPr lang="en-US" b="1" baseline="30000" dirty="0" smtClean="0">
                <a:latin typeface="Calibri" pitchFamily="34" charset="0"/>
              </a:rPr>
              <a:t>T</a:t>
            </a:r>
            <a:r>
              <a:rPr lang="en-US" b="1" dirty="0" smtClean="0">
                <a:latin typeface="Calibri" pitchFamily="34" charset="0"/>
              </a:rPr>
              <a:t> </a:t>
            </a:r>
          </a:p>
          <a:p>
            <a:pPr marL="420624" indent="-384048" algn="just">
              <a:buNone/>
              <a:defRPr/>
            </a:pPr>
            <a:r>
              <a:rPr lang="en-US" b="1" dirty="0" smtClean="0">
                <a:latin typeface="Calibri" pitchFamily="34" charset="0"/>
              </a:rPr>
              <a:t>                   = P</a:t>
            </a:r>
            <a:r>
              <a:rPr lang="en-US" b="1" baseline="30000" dirty="0" smtClean="0">
                <a:latin typeface="Calibri" pitchFamily="34" charset="0"/>
              </a:rPr>
              <a:t>T</a:t>
            </a:r>
            <a:r>
              <a:rPr lang="en-US" b="1" dirty="0" smtClean="0">
                <a:latin typeface="Calibri" pitchFamily="34" charset="0"/>
              </a:rPr>
              <a:t>. R</a:t>
            </a:r>
            <a:r>
              <a:rPr lang="en-US" b="1" baseline="30000" dirty="0" smtClean="0">
                <a:latin typeface="Calibri" pitchFamily="34" charset="0"/>
              </a:rPr>
              <a:t>T</a:t>
            </a:r>
            <a:r>
              <a:rPr lang="en-US" dirty="0" smtClean="0">
                <a:latin typeface="Calibri" pitchFamily="34" charset="0"/>
              </a:rPr>
              <a:t> </a:t>
            </a:r>
          </a:p>
          <a:p>
            <a:pPr marL="420624" indent="-384048" algn="just">
              <a:buNone/>
              <a:defRPr/>
            </a:pPr>
            <a:r>
              <a:rPr lang="en-US" dirty="0" smtClean="0">
                <a:latin typeface="Calibri" pitchFamily="34" charset="0"/>
              </a:rPr>
              <a:t>		where </a:t>
            </a:r>
            <a:r>
              <a:rPr lang="en-US" b="1" dirty="0" smtClean="0">
                <a:latin typeface="Calibri" pitchFamily="34" charset="0"/>
              </a:rPr>
              <a:t>P</a:t>
            </a:r>
            <a:r>
              <a:rPr lang="en-US" b="1" baseline="30000" dirty="0" smtClean="0">
                <a:latin typeface="Calibri" pitchFamily="34" charset="0"/>
              </a:rPr>
              <a:t>T</a:t>
            </a:r>
            <a:r>
              <a:rPr lang="en-US" b="1" dirty="0" smtClean="0">
                <a:latin typeface="Calibri" pitchFamily="34" charset="0"/>
              </a:rPr>
              <a:t> </a:t>
            </a:r>
            <a:r>
              <a:rPr lang="en-US" dirty="0" smtClean="0">
                <a:latin typeface="Calibri" pitchFamily="34" charset="0"/>
              </a:rPr>
              <a:t>= [x y]</a:t>
            </a:r>
          </a:p>
          <a:p>
            <a:pPr marL="420624" indent="-384048" algn="just">
              <a:buNone/>
              <a:defRPr/>
            </a:pPr>
            <a:r>
              <a:rPr lang="en-US" b="1" dirty="0" smtClean="0">
                <a:latin typeface="Calibri" pitchFamily="34" charset="0"/>
              </a:rPr>
              <a:t>			R</a:t>
            </a:r>
            <a:r>
              <a:rPr lang="en-US" b="1" baseline="30000" dirty="0" smtClean="0">
                <a:latin typeface="Calibri" pitchFamily="34" charset="0"/>
              </a:rPr>
              <a:t>T </a:t>
            </a:r>
            <a:r>
              <a:rPr lang="en-US" b="1" dirty="0" smtClean="0">
                <a:latin typeface="Calibri" pitchFamily="34" charset="0"/>
              </a:rPr>
              <a:t> of matrix R is obtained by interchanging rows and columns.</a:t>
            </a:r>
          </a:p>
          <a:p>
            <a:pPr marL="420624" indent="-384048" algn="just">
              <a:defRPr/>
            </a:pPr>
            <a:r>
              <a:rPr lang="en-US" dirty="0" smtClean="0">
                <a:latin typeface="Calibri" pitchFamily="34" charset="0"/>
              </a:rPr>
              <a:t>Rotation of a point about an arbitrary pivot position is illustrated in following figure.</a:t>
            </a:r>
          </a:p>
          <a:p>
            <a:pPr marL="420624" indent="-384048" algn="just">
              <a:defRPr/>
            </a:pPr>
            <a:r>
              <a:rPr lang="en-US" dirty="0" smtClean="0">
                <a:latin typeface="Calibri" pitchFamily="34" charset="0"/>
              </a:rPr>
              <a:t>Using the trigonometric relationships in this figure, we can generalize eq. (3) to obtain the transformation equations for rotation of a point about any specified rotation position (</a:t>
            </a:r>
            <a:r>
              <a:rPr lang="en-US" sz="3000" dirty="0" err="1" smtClean="0">
                <a:latin typeface="Calibri" pitchFamily="34" charset="0"/>
              </a:rPr>
              <a:t>x</a:t>
            </a:r>
            <a:r>
              <a:rPr lang="en-US" sz="1900" dirty="0" err="1" smtClean="0">
                <a:latin typeface="Calibri" pitchFamily="34" charset="0"/>
              </a:rPr>
              <a:t>r</a:t>
            </a:r>
            <a:r>
              <a:rPr lang="en-US" dirty="0" err="1" smtClean="0">
                <a:latin typeface="Calibri" pitchFamily="34" charset="0"/>
              </a:rPr>
              <a:t>,</a:t>
            </a:r>
            <a:r>
              <a:rPr lang="en-US" sz="3000" dirty="0" err="1" smtClean="0">
                <a:latin typeface="Calibri" pitchFamily="34" charset="0"/>
              </a:rPr>
              <a:t>y</a:t>
            </a:r>
            <a:r>
              <a:rPr lang="en-US" sz="1900" dirty="0" err="1" smtClean="0">
                <a:latin typeface="Calibri" pitchFamily="34" charset="0"/>
              </a:rPr>
              <a:t>r</a:t>
            </a:r>
            <a:r>
              <a:rPr lang="en-US" dirty="0" smtClean="0">
                <a:latin typeface="Calibri" pitchFamily="34" charset="0"/>
              </a:rPr>
              <a:t>).</a:t>
            </a:r>
            <a:endParaRPr lang="en-US"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Content Placeholder 3"/>
          <p:cNvGrpSpPr>
            <a:grpSpLocks noGrp="1"/>
          </p:cNvGrpSpPr>
          <p:nvPr/>
        </p:nvGrpSpPr>
        <p:grpSpPr>
          <a:xfrm>
            <a:off x="457200" y="533400"/>
            <a:ext cx="8229600" cy="5562600"/>
            <a:chOff x="1598613" y="382588"/>
            <a:chExt cx="6173787" cy="4114800"/>
          </a:xfrm>
        </p:grpSpPr>
        <p:cxnSp>
          <p:nvCxnSpPr>
            <p:cNvPr id="5" name="Straight Connector 4"/>
            <p:cNvCxnSpPr/>
            <p:nvPr/>
          </p:nvCxnSpPr>
          <p:spPr>
            <a:xfrm rot="5400000" flipH="1" flipV="1">
              <a:off x="-457199" y="2438400"/>
              <a:ext cx="4114800" cy="3175"/>
            </a:xfrm>
            <a:prstGeom prst="line">
              <a:avLst/>
            </a:prstGeom>
            <a:ln>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1600200" y="4495800"/>
              <a:ext cx="6172200" cy="1588"/>
            </a:xfrm>
            <a:prstGeom prst="line">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10800000">
              <a:off x="2590800" y="3810000"/>
              <a:ext cx="34290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0800000" flipV="1">
              <a:off x="2590800" y="2590800"/>
              <a:ext cx="3429000" cy="1219200"/>
            </a:xfrm>
            <a:prstGeom prst="line">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a:off x="2209800" y="2057400"/>
              <a:ext cx="2133600" cy="1371600"/>
            </a:xfrm>
            <a:prstGeom prst="line">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2894013" y="2743200"/>
              <a:ext cx="2135188" cy="1587"/>
            </a:xfrm>
            <a:prstGeom prst="line">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5410201" y="3200400"/>
              <a:ext cx="1219200" cy="3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Arc 11"/>
            <p:cNvSpPr/>
            <p:nvPr/>
          </p:nvSpPr>
          <p:spPr>
            <a:xfrm>
              <a:off x="3048000" y="3657600"/>
              <a:ext cx="76200" cy="304800"/>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13" name="Arc 12"/>
            <p:cNvSpPr/>
            <p:nvPr/>
          </p:nvSpPr>
          <p:spPr>
            <a:xfrm>
              <a:off x="2743200" y="3429000"/>
              <a:ext cx="228600" cy="457200"/>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14" name="TextBox 29"/>
            <p:cNvSpPr txBox="1">
              <a:spLocks noChangeArrowheads="1"/>
            </p:cNvSpPr>
            <p:nvPr/>
          </p:nvSpPr>
          <p:spPr bwMode="auto">
            <a:xfrm>
              <a:off x="3200400" y="3505200"/>
              <a:ext cx="685800" cy="400050"/>
            </a:xfrm>
            <a:prstGeom prst="rect">
              <a:avLst/>
            </a:prstGeom>
            <a:noFill/>
            <a:ln w="9525">
              <a:noFill/>
              <a:miter lim="800000"/>
              <a:headEnd/>
              <a:tailEnd/>
            </a:ln>
          </p:spPr>
          <p:txBody>
            <a:bodyPr>
              <a:spAutoFit/>
            </a:bodyPr>
            <a:lstStyle/>
            <a:p>
              <a:r>
                <a:rPr lang="en-US" sz="2000" b="1"/>
                <a:t>Ø</a:t>
              </a:r>
            </a:p>
          </p:txBody>
        </p:sp>
        <p:sp>
          <p:nvSpPr>
            <p:cNvPr id="15" name="TextBox 30"/>
            <p:cNvSpPr txBox="1">
              <a:spLocks noChangeArrowheads="1"/>
            </p:cNvSpPr>
            <p:nvPr/>
          </p:nvSpPr>
          <p:spPr bwMode="auto">
            <a:xfrm>
              <a:off x="2971800" y="3124200"/>
              <a:ext cx="457200" cy="457200"/>
            </a:xfrm>
            <a:prstGeom prst="rect">
              <a:avLst/>
            </a:prstGeom>
            <a:noFill/>
            <a:ln w="9525">
              <a:noFill/>
              <a:miter lim="800000"/>
              <a:headEnd/>
              <a:tailEnd/>
            </a:ln>
          </p:spPr>
          <p:txBody>
            <a:bodyPr>
              <a:spAutoFit/>
            </a:bodyPr>
            <a:lstStyle/>
            <a:p>
              <a:r>
                <a:rPr lang="en-US" sz="2400" b="1"/>
                <a:t>Ө</a:t>
              </a:r>
            </a:p>
          </p:txBody>
        </p:sp>
        <p:sp>
          <p:nvSpPr>
            <p:cNvPr id="16" name="TextBox 31"/>
            <p:cNvSpPr txBox="1">
              <a:spLocks noChangeArrowheads="1"/>
            </p:cNvSpPr>
            <p:nvPr/>
          </p:nvSpPr>
          <p:spPr bwMode="auto">
            <a:xfrm>
              <a:off x="3276600" y="2057400"/>
              <a:ext cx="457200" cy="457200"/>
            </a:xfrm>
            <a:prstGeom prst="rect">
              <a:avLst/>
            </a:prstGeom>
            <a:noFill/>
            <a:ln w="9525">
              <a:noFill/>
              <a:miter lim="800000"/>
              <a:headEnd/>
              <a:tailEnd/>
            </a:ln>
          </p:spPr>
          <p:txBody>
            <a:bodyPr>
              <a:spAutoFit/>
            </a:bodyPr>
            <a:lstStyle/>
            <a:p>
              <a:r>
                <a:rPr lang="en-US" sz="2400" b="1"/>
                <a:t>r</a:t>
              </a:r>
            </a:p>
          </p:txBody>
        </p:sp>
        <p:sp>
          <p:nvSpPr>
            <p:cNvPr id="17" name="TextBox 32"/>
            <p:cNvSpPr txBox="1">
              <a:spLocks noChangeArrowheads="1"/>
            </p:cNvSpPr>
            <p:nvPr/>
          </p:nvSpPr>
          <p:spPr bwMode="auto">
            <a:xfrm>
              <a:off x="5867400" y="2133600"/>
              <a:ext cx="1066800" cy="400050"/>
            </a:xfrm>
            <a:prstGeom prst="rect">
              <a:avLst/>
            </a:prstGeom>
            <a:noFill/>
            <a:ln w="9525">
              <a:noFill/>
              <a:miter lim="800000"/>
              <a:headEnd/>
              <a:tailEnd/>
            </a:ln>
          </p:spPr>
          <p:txBody>
            <a:bodyPr>
              <a:spAutoFit/>
            </a:bodyPr>
            <a:lstStyle/>
            <a:p>
              <a:r>
                <a:rPr lang="en-US" sz="2000" b="1"/>
                <a:t>(x , y)</a:t>
              </a:r>
            </a:p>
          </p:txBody>
        </p:sp>
        <p:sp>
          <p:nvSpPr>
            <p:cNvPr id="18" name="TextBox 33"/>
            <p:cNvSpPr txBox="1">
              <a:spLocks noChangeArrowheads="1"/>
            </p:cNvSpPr>
            <p:nvPr/>
          </p:nvSpPr>
          <p:spPr bwMode="auto">
            <a:xfrm>
              <a:off x="3429000" y="1219200"/>
              <a:ext cx="1066800" cy="295972"/>
            </a:xfrm>
            <a:prstGeom prst="rect">
              <a:avLst/>
            </a:prstGeom>
            <a:noFill/>
            <a:ln w="9525">
              <a:noFill/>
              <a:miter lim="800000"/>
              <a:headEnd/>
              <a:tailEnd/>
            </a:ln>
          </p:spPr>
          <p:txBody>
            <a:bodyPr>
              <a:spAutoFit/>
            </a:bodyPr>
            <a:lstStyle/>
            <a:p>
              <a:r>
                <a:rPr lang="en-US" sz="2000" b="1" dirty="0"/>
                <a:t>(x </a:t>
              </a:r>
              <a:r>
                <a:rPr lang="en-US" sz="2000" b="1" dirty="0" smtClean="0"/>
                <a:t>‘, y’)</a:t>
              </a:r>
              <a:endParaRPr lang="en-US" sz="2000" b="1" dirty="0"/>
            </a:p>
          </p:txBody>
        </p:sp>
        <p:sp>
          <p:nvSpPr>
            <p:cNvPr id="19" name="TextBox 34"/>
            <p:cNvSpPr txBox="1">
              <a:spLocks noChangeArrowheads="1"/>
            </p:cNvSpPr>
            <p:nvPr/>
          </p:nvSpPr>
          <p:spPr bwMode="auto">
            <a:xfrm>
              <a:off x="4800600" y="2514600"/>
              <a:ext cx="457200" cy="457200"/>
            </a:xfrm>
            <a:prstGeom prst="rect">
              <a:avLst/>
            </a:prstGeom>
            <a:noFill/>
            <a:ln w="9525">
              <a:noFill/>
              <a:miter lim="800000"/>
              <a:headEnd/>
              <a:tailEnd/>
            </a:ln>
          </p:spPr>
          <p:txBody>
            <a:bodyPr>
              <a:spAutoFit/>
            </a:bodyPr>
            <a:lstStyle/>
            <a:p>
              <a:r>
                <a:rPr lang="en-US" sz="2400" b="1"/>
                <a:t>r</a:t>
              </a:r>
            </a:p>
          </p:txBody>
        </p:sp>
        <p:sp>
          <p:nvSpPr>
            <p:cNvPr id="20" name="TextBox 42"/>
            <p:cNvSpPr txBox="1">
              <a:spLocks noChangeArrowheads="1"/>
            </p:cNvSpPr>
            <p:nvPr/>
          </p:nvSpPr>
          <p:spPr bwMode="auto">
            <a:xfrm>
              <a:off x="2133600" y="3790950"/>
              <a:ext cx="1066800" cy="400050"/>
            </a:xfrm>
            <a:prstGeom prst="rect">
              <a:avLst/>
            </a:prstGeom>
            <a:noFill/>
            <a:ln w="9525">
              <a:noFill/>
              <a:miter lim="800000"/>
              <a:headEnd/>
              <a:tailEnd/>
            </a:ln>
          </p:spPr>
          <p:txBody>
            <a:bodyPr>
              <a:spAutoFit/>
            </a:bodyPr>
            <a:lstStyle/>
            <a:p>
              <a:r>
                <a:rPr lang="en-US" sz="2000" b="1"/>
                <a:t>(x</a:t>
              </a:r>
              <a:r>
                <a:rPr lang="en-US" sz="2000" b="1" baseline="-25000"/>
                <a:t>r</a:t>
              </a:r>
              <a:r>
                <a:rPr lang="en-US" sz="2000" b="1"/>
                <a:t> , y</a:t>
              </a:r>
              <a:r>
                <a:rPr lang="en-US" sz="2000" b="1" baseline="-25000"/>
                <a:t>r</a:t>
              </a:r>
              <a:r>
                <a:rPr lang="en-US" sz="2000" b="1"/>
                <a:t>)</a:t>
              </a:r>
            </a:p>
          </p:txBody>
        </p:sp>
      </p:gr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533400"/>
            <a:ext cx="8229600" cy="5562600"/>
          </a:xfrm>
        </p:spPr>
        <p:txBody>
          <a:bodyPr>
            <a:normAutofit lnSpcReduction="10000"/>
          </a:bodyPr>
          <a:lstStyle/>
          <a:p>
            <a:pPr algn="just"/>
            <a:r>
              <a:rPr lang="en-US" dirty="0" smtClean="0">
                <a:latin typeface="Calibri" pitchFamily="34" charset="0"/>
              </a:rPr>
              <a:t>The rotation about any random point (</a:t>
            </a:r>
            <a:r>
              <a:rPr lang="en-US" dirty="0" err="1" smtClean="0">
                <a:latin typeface="Calibri" pitchFamily="34" charset="0"/>
              </a:rPr>
              <a:t>Xr,yr</a:t>
            </a:r>
            <a:r>
              <a:rPr lang="en-US" dirty="0" smtClean="0">
                <a:latin typeface="Calibri" pitchFamily="34" charset="0"/>
              </a:rPr>
              <a:t>) is given by</a:t>
            </a:r>
          </a:p>
          <a:p>
            <a:pPr algn="just"/>
            <a:endParaRPr lang="en-US" dirty="0" smtClean="0">
              <a:latin typeface="Calibri" pitchFamily="34" charset="0"/>
            </a:endParaRPr>
          </a:p>
          <a:p>
            <a:pPr algn="just">
              <a:buNone/>
            </a:pPr>
            <a:r>
              <a:rPr lang="en-US" dirty="0" smtClean="0">
                <a:latin typeface="Calibri" pitchFamily="34" charset="0"/>
              </a:rPr>
              <a:t>		X' = </a:t>
            </a:r>
            <a:r>
              <a:rPr lang="en-US" dirty="0" err="1" smtClean="0">
                <a:latin typeface="Calibri" pitchFamily="34" charset="0"/>
              </a:rPr>
              <a:t>X</a:t>
            </a:r>
            <a:r>
              <a:rPr lang="en-US" baseline="-25000" dirty="0" err="1" smtClean="0">
                <a:latin typeface="Calibri" pitchFamily="34" charset="0"/>
              </a:rPr>
              <a:t>r</a:t>
            </a:r>
            <a:r>
              <a:rPr lang="en-US" dirty="0" smtClean="0">
                <a:latin typeface="Calibri" pitchFamily="34" charset="0"/>
              </a:rPr>
              <a:t> + (X - </a:t>
            </a:r>
            <a:r>
              <a:rPr lang="en-US" dirty="0" err="1" smtClean="0">
                <a:latin typeface="Calibri" pitchFamily="34" charset="0"/>
              </a:rPr>
              <a:t>X</a:t>
            </a:r>
            <a:r>
              <a:rPr lang="en-US" baseline="-25000" dirty="0" err="1" smtClean="0">
                <a:latin typeface="Calibri" pitchFamily="34" charset="0"/>
              </a:rPr>
              <a:t>r</a:t>
            </a:r>
            <a:r>
              <a:rPr lang="en-US" dirty="0" smtClean="0">
                <a:latin typeface="Calibri" pitchFamily="34" charset="0"/>
              </a:rPr>
              <a:t>) </a:t>
            </a:r>
            <a:r>
              <a:rPr lang="en-US" dirty="0" err="1" smtClean="0">
                <a:latin typeface="Calibri" pitchFamily="34" charset="0"/>
              </a:rPr>
              <a:t>cos</a:t>
            </a:r>
            <a:r>
              <a:rPr lang="en-US" dirty="0" smtClean="0">
                <a:latin typeface="Calibri" pitchFamily="34" charset="0"/>
              </a:rPr>
              <a:t> </a:t>
            </a:r>
            <a:r>
              <a:rPr lang="az-Cyrl-AZ" dirty="0" smtClean="0">
                <a:cs typeface="Arial" charset="0"/>
              </a:rPr>
              <a:t>Ө</a:t>
            </a:r>
            <a:r>
              <a:rPr lang="en-US" dirty="0" smtClean="0">
                <a:latin typeface="Calibri" pitchFamily="34" charset="0"/>
              </a:rPr>
              <a:t> - (Y - Y</a:t>
            </a:r>
            <a:r>
              <a:rPr lang="en-US" baseline="-25000" dirty="0" smtClean="0">
                <a:latin typeface="Calibri" pitchFamily="34" charset="0"/>
              </a:rPr>
              <a:t>r</a:t>
            </a:r>
            <a:r>
              <a:rPr lang="en-US" dirty="0" smtClean="0">
                <a:latin typeface="Calibri" pitchFamily="34" charset="0"/>
              </a:rPr>
              <a:t>) sin </a:t>
            </a:r>
            <a:r>
              <a:rPr lang="az-Cyrl-AZ" dirty="0" smtClean="0">
                <a:cs typeface="Arial" charset="0"/>
              </a:rPr>
              <a:t>Ө</a:t>
            </a:r>
            <a:endParaRPr lang="en-US" dirty="0" smtClean="0">
              <a:latin typeface="Calibri" pitchFamily="34" charset="0"/>
            </a:endParaRPr>
          </a:p>
          <a:p>
            <a:pPr algn="just">
              <a:buNone/>
            </a:pPr>
            <a:r>
              <a:rPr lang="en-US" dirty="0" smtClean="0">
                <a:latin typeface="Calibri" pitchFamily="34" charset="0"/>
              </a:rPr>
              <a:t>		Y' = Y</a:t>
            </a:r>
            <a:r>
              <a:rPr lang="en-US" baseline="-25000" dirty="0" smtClean="0">
                <a:latin typeface="Calibri" pitchFamily="34" charset="0"/>
              </a:rPr>
              <a:t>r</a:t>
            </a:r>
            <a:r>
              <a:rPr lang="en-US" dirty="0" smtClean="0">
                <a:latin typeface="Calibri" pitchFamily="34" charset="0"/>
              </a:rPr>
              <a:t> + (X - </a:t>
            </a:r>
            <a:r>
              <a:rPr lang="en-US" dirty="0" err="1" smtClean="0">
                <a:latin typeface="Calibri" pitchFamily="34" charset="0"/>
              </a:rPr>
              <a:t>X</a:t>
            </a:r>
            <a:r>
              <a:rPr lang="en-US" baseline="-25000" dirty="0" err="1" smtClean="0">
                <a:latin typeface="Calibri" pitchFamily="34" charset="0"/>
              </a:rPr>
              <a:t>r</a:t>
            </a:r>
            <a:r>
              <a:rPr lang="en-US" dirty="0" smtClean="0">
                <a:latin typeface="Calibri" pitchFamily="34" charset="0"/>
              </a:rPr>
              <a:t>) sin </a:t>
            </a:r>
            <a:r>
              <a:rPr lang="az-Cyrl-AZ" dirty="0" smtClean="0">
                <a:cs typeface="Arial" charset="0"/>
              </a:rPr>
              <a:t>Ө</a:t>
            </a:r>
            <a:r>
              <a:rPr lang="en-US" dirty="0" smtClean="0">
                <a:latin typeface="Calibri" pitchFamily="34" charset="0"/>
              </a:rPr>
              <a:t> + (Y - Y</a:t>
            </a:r>
            <a:r>
              <a:rPr lang="en-US" baseline="-25000" dirty="0" smtClean="0">
                <a:latin typeface="Calibri" pitchFamily="34" charset="0"/>
              </a:rPr>
              <a:t>r</a:t>
            </a:r>
            <a:r>
              <a:rPr lang="en-US" dirty="0" smtClean="0">
                <a:latin typeface="Calibri" pitchFamily="34" charset="0"/>
              </a:rPr>
              <a:t>) </a:t>
            </a:r>
            <a:r>
              <a:rPr lang="en-US" dirty="0" err="1" smtClean="0">
                <a:latin typeface="Calibri" pitchFamily="34" charset="0"/>
              </a:rPr>
              <a:t>cos</a:t>
            </a:r>
            <a:r>
              <a:rPr lang="en-US" dirty="0" smtClean="0">
                <a:latin typeface="Calibri" pitchFamily="34" charset="0"/>
              </a:rPr>
              <a:t> </a:t>
            </a:r>
            <a:r>
              <a:rPr lang="az-Cyrl-AZ" dirty="0" smtClean="0">
                <a:cs typeface="Arial" charset="0"/>
              </a:rPr>
              <a:t>Ө</a:t>
            </a:r>
            <a:r>
              <a:rPr lang="en-US" dirty="0" smtClean="0">
                <a:cs typeface="Arial" charset="0"/>
              </a:rPr>
              <a:t>	</a:t>
            </a:r>
            <a:r>
              <a:rPr lang="en-US" dirty="0" smtClean="0">
                <a:latin typeface="Calibri" pitchFamily="34" charset="0"/>
              </a:rPr>
              <a:t> </a:t>
            </a:r>
            <a:r>
              <a:rPr lang="en-US" dirty="0" err="1" smtClean="0">
                <a:latin typeface="Calibri" pitchFamily="34" charset="0"/>
              </a:rPr>
              <a:t>e.q</a:t>
            </a:r>
            <a:r>
              <a:rPr lang="en-US" dirty="0" smtClean="0">
                <a:latin typeface="Calibri" pitchFamily="34" charset="0"/>
              </a:rPr>
              <a:t>. …(5)</a:t>
            </a:r>
          </a:p>
          <a:p>
            <a:pPr algn="just">
              <a:buNone/>
            </a:pPr>
            <a:r>
              <a:rPr lang="en-US" dirty="0" smtClean="0">
                <a:latin typeface="Calibri" pitchFamily="34" charset="0"/>
              </a:rPr>
              <a:t> </a:t>
            </a:r>
          </a:p>
          <a:p>
            <a:pPr algn="just">
              <a:buClr>
                <a:srgbClr val="FFC000"/>
              </a:buClr>
              <a:buFont typeface="Arial" charset="0"/>
              <a:buChar char="•"/>
            </a:pPr>
            <a:r>
              <a:rPr lang="en-US" dirty="0" smtClean="0">
                <a:latin typeface="Calibri" pitchFamily="34" charset="0"/>
              </a:rPr>
              <a:t>As with translation, rotation are rigid-body transformation that move objects without deformation.</a:t>
            </a:r>
          </a:p>
          <a:p>
            <a:pPr algn="just">
              <a:buClr>
                <a:srgbClr val="FFC000"/>
              </a:buClr>
              <a:buFont typeface="Arial" charset="0"/>
              <a:buChar char="•"/>
            </a:pPr>
            <a:r>
              <a:rPr lang="en-US" dirty="0" smtClean="0">
                <a:latin typeface="Calibri" pitchFamily="34" charset="0"/>
              </a:rPr>
              <a:t> Every point on an object is rotated through the same angle.</a:t>
            </a:r>
          </a:p>
          <a:p>
            <a:pPr>
              <a:buNone/>
            </a:pPr>
            <a:endParaRPr lang="en-US" dirty="0"/>
          </a:p>
        </p:txBody>
      </p:sp>
      <p:sp>
        <p:nvSpPr>
          <p:cNvPr id="4" name="Right Brace 3"/>
          <p:cNvSpPr/>
          <p:nvPr/>
        </p:nvSpPr>
        <p:spPr>
          <a:xfrm>
            <a:off x="6781800" y="1981200"/>
            <a:ext cx="381000" cy="1066800"/>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a:t>
            </a:r>
            <a:endParaRPr lang="en-US" dirty="0"/>
          </a:p>
        </p:txBody>
      </p:sp>
      <p:sp>
        <p:nvSpPr>
          <p:cNvPr id="3" name="Content Placeholder 2"/>
          <p:cNvSpPr>
            <a:spLocks noGrp="1"/>
          </p:cNvSpPr>
          <p:nvPr>
            <p:ph idx="1"/>
          </p:nvPr>
        </p:nvSpPr>
        <p:spPr/>
        <p:txBody>
          <a:bodyPr/>
          <a:lstStyle/>
          <a:p>
            <a:pPr algn="just"/>
            <a:r>
              <a:rPr lang="en-US" sz="2400" dirty="0" smtClean="0"/>
              <a:t>Scientists, business analysts or some people who often need to analyze large amounts of information or to study the behavior of certain process are benefited by graphics.</a:t>
            </a:r>
          </a:p>
          <a:p>
            <a:pPr algn="just"/>
            <a:r>
              <a:rPr lang="en-US" sz="2400" dirty="0" smtClean="0"/>
              <a:t>Numerical simulations carried out on supercomputers frequently produce data files containing thousands and even millions of data values.</a:t>
            </a:r>
          </a:p>
          <a:p>
            <a:pPr algn="just"/>
            <a:r>
              <a:rPr lang="en-US" sz="2400" dirty="0" smtClean="0"/>
              <a:t>Scanning  these large sets of numbers to determine trends and relationships is a tedious and ineffective process. But if the data are converted to a visual form, the trends and patterns are often immediately apparent.</a:t>
            </a:r>
            <a:endParaRPr lang="en-US" dirty="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algn="just"/>
            <a:r>
              <a:rPr lang="en-US" dirty="0" smtClean="0">
                <a:latin typeface="Calibri" pitchFamily="34" charset="0"/>
              </a:rPr>
              <a:t>A scaling transformation alters the size of an object.</a:t>
            </a:r>
          </a:p>
          <a:p>
            <a:pPr algn="just"/>
            <a:r>
              <a:rPr lang="en-US" dirty="0" smtClean="0">
                <a:latin typeface="Calibri" pitchFamily="34" charset="0"/>
              </a:rPr>
              <a:t>This operation can be carried out for polygons by multiplying the coordinate values (x , y) of each vertex by scaling factors </a:t>
            </a:r>
            <a:r>
              <a:rPr lang="en-US" dirty="0" err="1" smtClean="0">
                <a:latin typeface="Calibri" pitchFamily="34" charset="0"/>
              </a:rPr>
              <a:t>S</a:t>
            </a:r>
            <a:r>
              <a:rPr lang="en-US" baseline="-25000" dirty="0" err="1" smtClean="0">
                <a:latin typeface="Calibri" pitchFamily="34" charset="0"/>
              </a:rPr>
              <a:t>x</a:t>
            </a:r>
            <a:r>
              <a:rPr lang="en-US" baseline="-25000" dirty="0" smtClean="0">
                <a:latin typeface="Calibri" pitchFamily="34" charset="0"/>
              </a:rPr>
              <a:t> </a:t>
            </a:r>
            <a:r>
              <a:rPr lang="en-US" dirty="0" smtClean="0">
                <a:latin typeface="Calibri" pitchFamily="34" charset="0"/>
              </a:rPr>
              <a:t>and </a:t>
            </a:r>
            <a:r>
              <a:rPr lang="en-US" dirty="0" err="1" smtClean="0">
                <a:latin typeface="Calibri" pitchFamily="34" charset="0"/>
              </a:rPr>
              <a:t>S</a:t>
            </a:r>
            <a:r>
              <a:rPr lang="en-US" baseline="-25000" dirty="0" err="1" smtClean="0">
                <a:latin typeface="Calibri" pitchFamily="34" charset="0"/>
              </a:rPr>
              <a:t>y</a:t>
            </a:r>
            <a:r>
              <a:rPr lang="en-US" baseline="-25000" dirty="0" smtClean="0">
                <a:latin typeface="Calibri" pitchFamily="34" charset="0"/>
              </a:rPr>
              <a:t> </a:t>
            </a:r>
            <a:r>
              <a:rPr lang="en-US" dirty="0" smtClean="0">
                <a:latin typeface="Calibri" pitchFamily="34" charset="0"/>
              </a:rPr>
              <a:t>to produce the transformed coordinates (x’ , y’).</a:t>
            </a:r>
          </a:p>
          <a:p>
            <a:pPr algn="just"/>
            <a:r>
              <a:rPr lang="en-US" dirty="0" smtClean="0">
                <a:latin typeface="Calibri" pitchFamily="34" charset="0"/>
              </a:rPr>
              <a:t>So the transformed eq. is </a:t>
            </a:r>
          </a:p>
          <a:p>
            <a:pPr algn="just">
              <a:buNone/>
            </a:pPr>
            <a:r>
              <a:rPr lang="en-US" dirty="0" smtClean="0">
                <a:latin typeface="Calibri" pitchFamily="34" charset="0"/>
              </a:rPr>
              <a:t>	x</a:t>
            </a:r>
            <a:r>
              <a:rPr lang="en-US" dirty="0" smtClean="0">
                <a:cs typeface="Arial" charset="0"/>
              </a:rPr>
              <a:t>′</a:t>
            </a:r>
            <a:r>
              <a:rPr lang="en-US" dirty="0" smtClean="0">
                <a:latin typeface="Calibri" pitchFamily="34" charset="0"/>
              </a:rPr>
              <a:t> = x </a:t>
            </a:r>
            <a:r>
              <a:rPr lang="en-US" dirty="0" smtClean="0">
                <a:cs typeface="Arial" charset="0"/>
              </a:rPr>
              <a:t>• </a:t>
            </a:r>
            <a:r>
              <a:rPr lang="en-US" dirty="0" err="1" smtClean="0">
                <a:latin typeface="Calibri" pitchFamily="34" charset="0"/>
              </a:rPr>
              <a:t>S</a:t>
            </a:r>
            <a:r>
              <a:rPr lang="en-US" baseline="-25000" dirty="0" err="1" smtClean="0">
                <a:latin typeface="Calibri" pitchFamily="34" charset="0"/>
              </a:rPr>
              <a:t>x</a:t>
            </a:r>
            <a:r>
              <a:rPr lang="en-US" dirty="0" smtClean="0">
                <a:latin typeface="Calibri" pitchFamily="34" charset="0"/>
              </a:rPr>
              <a:t>  ,	y’ = y </a:t>
            </a:r>
            <a:r>
              <a:rPr lang="en-US" dirty="0" smtClean="0">
                <a:cs typeface="Arial" charset="0"/>
              </a:rPr>
              <a:t>• </a:t>
            </a:r>
            <a:r>
              <a:rPr lang="en-US" dirty="0" err="1" smtClean="0">
                <a:latin typeface="Calibri" pitchFamily="34" charset="0"/>
              </a:rPr>
              <a:t>S</a:t>
            </a:r>
            <a:r>
              <a:rPr lang="en-US" baseline="-25000" dirty="0" err="1" smtClean="0">
                <a:latin typeface="Calibri" pitchFamily="34" charset="0"/>
              </a:rPr>
              <a:t>y</a:t>
            </a:r>
            <a:r>
              <a:rPr lang="en-US" baseline="-25000" dirty="0" smtClean="0">
                <a:latin typeface="Calibri" pitchFamily="34" charset="0"/>
              </a:rPr>
              <a:t> </a:t>
            </a:r>
            <a:r>
              <a:rPr lang="en-US" dirty="0" smtClean="0">
                <a:latin typeface="Calibri" pitchFamily="34" charset="0"/>
              </a:rPr>
              <a:t>  		eq. …(1)</a:t>
            </a:r>
          </a:p>
          <a:p>
            <a:pPr algn="just"/>
            <a:r>
              <a:rPr lang="en-US" dirty="0" smtClean="0">
                <a:latin typeface="Calibri" pitchFamily="34" charset="0"/>
              </a:rPr>
              <a:t>The scaling factor </a:t>
            </a:r>
            <a:r>
              <a:rPr lang="en-US" dirty="0" err="1" smtClean="0">
                <a:latin typeface="Calibri" pitchFamily="34" charset="0"/>
              </a:rPr>
              <a:t>S</a:t>
            </a:r>
            <a:r>
              <a:rPr lang="en-US" baseline="-25000" dirty="0" err="1" smtClean="0">
                <a:latin typeface="Calibri" pitchFamily="34" charset="0"/>
              </a:rPr>
              <a:t>x</a:t>
            </a:r>
            <a:r>
              <a:rPr lang="en-US" baseline="-25000" dirty="0" smtClean="0">
                <a:latin typeface="Calibri" pitchFamily="34" charset="0"/>
              </a:rPr>
              <a:t> </a:t>
            </a:r>
            <a:r>
              <a:rPr lang="en-US" dirty="0" smtClean="0">
                <a:latin typeface="Calibri" pitchFamily="34" charset="0"/>
              </a:rPr>
              <a:t>is used to scale object in x direction and  </a:t>
            </a:r>
            <a:r>
              <a:rPr lang="en-US" dirty="0" err="1" smtClean="0">
                <a:latin typeface="Calibri" pitchFamily="34" charset="0"/>
              </a:rPr>
              <a:t>S</a:t>
            </a:r>
            <a:r>
              <a:rPr lang="en-US" baseline="-25000" dirty="0" err="1" smtClean="0">
                <a:latin typeface="Calibri" pitchFamily="34" charset="0"/>
              </a:rPr>
              <a:t>y</a:t>
            </a:r>
            <a:r>
              <a:rPr lang="en-US" baseline="-25000" dirty="0" smtClean="0">
                <a:latin typeface="Calibri" pitchFamily="34" charset="0"/>
              </a:rPr>
              <a:t> </a:t>
            </a:r>
            <a:r>
              <a:rPr lang="en-US" dirty="0" smtClean="0">
                <a:latin typeface="Calibri" pitchFamily="34" charset="0"/>
              </a:rPr>
              <a:t>to scale in y direction.</a:t>
            </a:r>
          </a:p>
          <a:p>
            <a:endParaRPr lang="en-US" dirty="0"/>
          </a:p>
        </p:txBody>
      </p:sp>
      <p:sp>
        <p:nvSpPr>
          <p:cNvPr id="3" name="Title 2"/>
          <p:cNvSpPr>
            <a:spLocks noGrp="1"/>
          </p:cNvSpPr>
          <p:nvPr>
            <p:ph type="title"/>
          </p:nvPr>
        </p:nvSpPr>
        <p:spPr/>
        <p:txBody>
          <a:bodyPr/>
          <a:lstStyle/>
          <a:p>
            <a:r>
              <a:rPr smtClean="0"/>
              <a:t>Scaling </a:t>
            </a:r>
            <a:endParaRPr lang="en-US"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533400"/>
            <a:ext cx="8229600" cy="5562600"/>
          </a:xfrm>
        </p:spPr>
        <p:txBody>
          <a:bodyPr/>
          <a:lstStyle/>
          <a:p>
            <a:pPr algn="just"/>
            <a:r>
              <a:rPr lang="en-US" dirty="0" smtClean="0">
                <a:latin typeface="Calibri" pitchFamily="34" charset="0"/>
              </a:rPr>
              <a:t>The general equation is ,</a:t>
            </a:r>
          </a:p>
          <a:p>
            <a:pPr algn="just">
              <a:buNone/>
            </a:pPr>
            <a:r>
              <a:rPr lang="en-US" dirty="0" smtClean="0">
                <a:latin typeface="Calibri" pitchFamily="34" charset="0"/>
              </a:rPr>
              <a:t>		</a:t>
            </a:r>
            <a:r>
              <a:rPr lang="en-US" b="1" dirty="0" smtClean="0">
                <a:latin typeface="Calibri" pitchFamily="34" charset="0"/>
              </a:rPr>
              <a:t>P </a:t>
            </a:r>
            <a:r>
              <a:rPr lang="en-US" b="1" dirty="0" smtClean="0">
                <a:latin typeface="Calibri" pitchFamily="34" charset="0"/>
                <a:cs typeface="Arial" charset="0"/>
              </a:rPr>
              <a:t>′</a:t>
            </a:r>
            <a:r>
              <a:rPr lang="en-US" b="1" dirty="0" smtClean="0">
                <a:latin typeface="Calibri" pitchFamily="34" charset="0"/>
              </a:rPr>
              <a:t> = S </a:t>
            </a:r>
            <a:r>
              <a:rPr lang="en-US" b="1" dirty="0" smtClean="0">
                <a:latin typeface="Calibri" pitchFamily="34" charset="0"/>
                <a:cs typeface="Arial" charset="0"/>
              </a:rPr>
              <a:t>• P</a:t>
            </a:r>
          </a:p>
          <a:p>
            <a:pPr algn="just">
              <a:buNone/>
            </a:pPr>
            <a:r>
              <a:rPr lang="en-US" dirty="0" smtClean="0">
                <a:latin typeface="Calibri" pitchFamily="34" charset="0"/>
                <a:cs typeface="Arial" charset="0"/>
              </a:rPr>
              <a:t>	where value for scaling factors is any number. S is the 2 by 2 scaling matrix.</a:t>
            </a:r>
          </a:p>
          <a:p>
            <a:pPr algn="just">
              <a:buNone/>
            </a:pPr>
            <a:r>
              <a:rPr lang="en-US" dirty="0" smtClean="0">
                <a:latin typeface="Calibri" pitchFamily="34" charset="0"/>
                <a:cs typeface="Arial" charset="0"/>
              </a:rPr>
              <a:t>	- if value is less than 1, it will reduce the size of the  object.</a:t>
            </a:r>
          </a:p>
          <a:p>
            <a:pPr algn="just">
              <a:buNone/>
            </a:pPr>
            <a:r>
              <a:rPr lang="en-US" dirty="0" smtClean="0">
                <a:latin typeface="Calibri" pitchFamily="34" charset="0"/>
                <a:cs typeface="Arial" charset="0"/>
              </a:rPr>
              <a:t>	- if value is greater than 1, it will enlarge the size of an object.</a:t>
            </a:r>
          </a:p>
          <a:p>
            <a:pPr algn="just">
              <a:buNone/>
            </a:pPr>
            <a:r>
              <a:rPr lang="en-US" dirty="0" smtClean="0">
                <a:latin typeface="Calibri" pitchFamily="34" charset="0"/>
                <a:cs typeface="Arial" charset="0"/>
              </a:rPr>
              <a:t>	- if value is equal to 1, it will have no change .</a:t>
            </a:r>
            <a:endParaRPr lang="en-US" dirty="0" smtClean="0">
              <a:latin typeface="Calibri" pitchFamily="34" charset="0"/>
            </a:endParaRPr>
          </a:p>
          <a:p>
            <a:endParaRPr lang="en-US"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algn="just"/>
            <a:r>
              <a:rPr lang="en-US" sz="2800" u="sng" dirty="0" smtClean="0">
                <a:latin typeface="Calibri" pitchFamily="34" charset="0"/>
              </a:rPr>
              <a:t>Uniform Scaling</a:t>
            </a:r>
            <a:r>
              <a:rPr lang="en-US" sz="2800" dirty="0" smtClean="0">
                <a:latin typeface="Calibri" pitchFamily="34" charset="0"/>
              </a:rPr>
              <a:t> : If the values of both scaling factors are same, such scaling is called uniform scaling. </a:t>
            </a:r>
          </a:p>
          <a:p>
            <a:pPr algn="just"/>
            <a:r>
              <a:rPr lang="en-US" sz="2800" u="sng" dirty="0" smtClean="0">
                <a:latin typeface="Calibri" pitchFamily="34" charset="0"/>
              </a:rPr>
              <a:t>Differential Scaling</a:t>
            </a:r>
            <a:r>
              <a:rPr lang="en-US" sz="2800" dirty="0" smtClean="0">
                <a:latin typeface="Calibri" pitchFamily="34" charset="0"/>
              </a:rPr>
              <a:t>: if the values of both scaling factors are different, such scaling is called differential scaling.</a:t>
            </a:r>
          </a:p>
          <a:p>
            <a:pPr algn="just"/>
            <a:r>
              <a:rPr lang="en-US" sz="2800" u="sng" dirty="0" smtClean="0">
                <a:latin typeface="Calibri" pitchFamily="34" charset="0"/>
              </a:rPr>
              <a:t>Polygon Scaling</a:t>
            </a:r>
            <a:r>
              <a:rPr lang="en-US" sz="2800" dirty="0" smtClean="0">
                <a:latin typeface="Calibri" pitchFamily="34" charset="0"/>
              </a:rPr>
              <a:t>: All the vertices of polygon are transformed according to scaling and then polygon is redrawn.</a:t>
            </a:r>
          </a:p>
          <a:p>
            <a:pPr algn="just"/>
            <a:r>
              <a:rPr lang="en-US" sz="2800" u="sng" dirty="0" smtClean="0">
                <a:latin typeface="Calibri" pitchFamily="34" charset="0"/>
              </a:rPr>
              <a:t>Circle Scaling</a:t>
            </a:r>
            <a:r>
              <a:rPr lang="en-US" sz="2800" dirty="0" smtClean="0">
                <a:latin typeface="Calibri" pitchFamily="34" charset="0"/>
              </a:rPr>
              <a:t>: Only radius is changed, and circle is redrawn.</a:t>
            </a:r>
          </a:p>
          <a:p>
            <a:pPr algn="just"/>
            <a:r>
              <a:rPr lang="en-US" sz="2800" u="sng" dirty="0" smtClean="0">
                <a:latin typeface="Calibri" pitchFamily="34" charset="0"/>
              </a:rPr>
              <a:t>Ellipse Scaling</a:t>
            </a:r>
            <a:r>
              <a:rPr lang="en-US" sz="2800" dirty="0" smtClean="0">
                <a:latin typeface="Calibri" pitchFamily="34" charset="0"/>
              </a:rPr>
              <a:t>: In ellipse, both the axes are transformed and ellipse is redrawn.</a:t>
            </a:r>
            <a:endParaRPr lang="en-US" dirty="0" smtClean="0">
              <a:latin typeface="Calibri" pitchFamily="34" charset="0"/>
            </a:endParaRPr>
          </a:p>
          <a:p>
            <a:endParaRPr lang="en-US" dirty="0"/>
          </a:p>
        </p:txBody>
      </p:sp>
      <p:sp>
        <p:nvSpPr>
          <p:cNvPr id="3" name="Title 2"/>
          <p:cNvSpPr>
            <a:spLocks noGrp="1"/>
          </p:cNvSpPr>
          <p:nvPr>
            <p:ph type="title"/>
          </p:nvPr>
        </p:nvSpPr>
        <p:spPr/>
        <p:txBody>
          <a:bodyPr/>
          <a:lstStyle/>
          <a:p>
            <a:r>
              <a:rPr smtClean="0"/>
              <a:t>Types of Scaling</a:t>
            </a:r>
            <a:endParaRPr lang="en-US"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609600"/>
            <a:ext cx="8229600" cy="5486400"/>
          </a:xfrm>
        </p:spPr>
        <p:txBody>
          <a:bodyPr>
            <a:normAutofit fontScale="92500" lnSpcReduction="10000"/>
          </a:bodyPr>
          <a:lstStyle/>
          <a:p>
            <a:pPr algn="just"/>
            <a:r>
              <a:rPr lang="en-US" dirty="0" smtClean="0"/>
              <a:t>Objects transformed with above equation are both scaled and repositioned.</a:t>
            </a:r>
          </a:p>
          <a:p>
            <a:pPr algn="just"/>
            <a:r>
              <a:rPr lang="en-US" dirty="0" smtClean="0"/>
              <a:t>We can control the location of scaled object by choosing a position, called the fixed point, that to remain unchanged after the scaling transformation.</a:t>
            </a:r>
          </a:p>
          <a:p>
            <a:pPr algn="just"/>
            <a:r>
              <a:rPr lang="en-US" dirty="0" smtClean="0"/>
              <a:t>Coordinates for the fixed point (</a:t>
            </a:r>
            <a:r>
              <a:rPr lang="en-US" dirty="0" err="1" smtClean="0"/>
              <a:t>xf,yf</a:t>
            </a:r>
            <a:r>
              <a:rPr lang="en-US" dirty="0" smtClean="0"/>
              <a:t>) can be chosen as one of the vertices, the object </a:t>
            </a:r>
            <a:r>
              <a:rPr lang="en-US" dirty="0" err="1" smtClean="0"/>
              <a:t>centroid</a:t>
            </a:r>
            <a:r>
              <a:rPr lang="en-US" dirty="0" smtClean="0"/>
              <a:t>, or any other position.</a:t>
            </a:r>
          </a:p>
          <a:p>
            <a:pPr algn="just"/>
            <a:r>
              <a:rPr lang="en-US" dirty="0" smtClean="0"/>
              <a:t>A polygon is then scaled relative to the fixed point by scaling the distance from each vertex to the fixed point.</a:t>
            </a:r>
          </a:p>
          <a:p>
            <a:pPr algn="just"/>
            <a:r>
              <a:rPr lang="en-US" dirty="0" smtClean="0"/>
              <a:t>For vertex with coordinates (</a:t>
            </a:r>
            <a:r>
              <a:rPr lang="en-US" dirty="0" err="1" smtClean="0"/>
              <a:t>x,y</a:t>
            </a:r>
            <a:r>
              <a:rPr lang="en-US" dirty="0" smtClean="0"/>
              <a:t>), the scaled coordinates (x’ , y’) are calculated as:</a:t>
            </a:r>
            <a:endParaRPr lang="en-US"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533400"/>
            <a:ext cx="8229600" cy="5562600"/>
          </a:xfrm>
        </p:spPr>
        <p:txBody>
          <a:bodyPr/>
          <a:lstStyle/>
          <a:p>
            <a:pPr algn="just">
              <a:buNone/>
            </a:pPr>
            <a:r>
              <a:rPr lang="en-US" b="1" dirty="0" smtClean="0">
                <a:latin typeface="Calibri" pitchFamily="34" charset="0"/>
              </a:rPr>
              <a:t>x</a:t>
            </a:r>
            <a:r>
              <a:rPr lang="en-US" b="1" dirty="0" smtClean="0">
                <a:latin typeface="Calibri" pitchFamily="34" charset="0"/>
                <a:cs typeface="Arial" charset="0"/>
              </a:rPr>
              <a:t>′ = </a:t>
            </a:r>
            <a:r>
              <a:rPr lang="en-US" b="1" dirty="0" err="1" smtClean="0">
                <a:latin typeface="Calibri" pitchFamily="34" charset="0"/>
              </a:rPr>
              <a:t>x</a:t>
            </a:r>
            <a:r>
              <a:rPr lang="en-US" b="1" baseline="-25000" dirty="0" err="1" smtClean="0">
                <a:latin typeface="Calibri" pitchFamily="34" charset="0"/>
              </a:rPr>
              <a:t>f</a:t>
            </a:r>
            <a:r>
              <a:rPr lang="en-US" b="1" dirty="0" smtClean="0">
                <a:latin typeface="Calibri" pitchFamily="34" charset="0"/>
              </a:rPr>
              <a:t> + (x – </a:t>
            </a:r>
            <a:r>
              <a:rPr lang="en-US" b="1" dirty="0" err="1" smtClean="0">
                <a:latin typeface="Calibri" pitchFamily="34" charset="0"/>
              </a:rPr>
              <a:t>x</a:t>
            </a:r>
            <a:r>
              <a:rPr lang="en-US" b="1" baseline="-25000" dirty="0" err="1" smtClean="0">
                <a:latin typeface="Calibri" pitchFamily="34" charset="0"/>
              </a:rPr>
              <a:t>f</a:t>
            </a:r>
            <a:r>
              <a:rPr lang="en-US" b="1" dirty="0" smtClean="0">
                <a:latin typeface="Calibri" pitchFamily="34" charset="0"/>
              </a:rPr>
              <a:t> ) </a:t>
            </a:r>
            <a:r>
              <a:rPr lang="en-US" b="1" dirty="0" smtClean="0">
                <a:latin typeface="Calibri" pitchFamily="34" charset="0"/>
                <a:cs typeface="Arial" charset="0"/>
              </a:rPr>
              <a:t>• </a:t>
            </a:r>
            <a:r>
              <a:rPr lang="en-US" b="1" dirty="0" err="1" smtClean="0">
                <a:latin typeface="Calibri" pitchFamily="34" charset="0"/>
                <a:cs typeface="Arial" charset="0"/>
              </a:rPr>
              <a:t>S</a:t>
            </a:r>
            <a:r>
              <a:rPr lang="en-US" b="1" baseline="-25000" dirty="0" err="1" smtClean="0">
                <a:latin typeface="Calibri" pitchFamily="34" charset="0"/>
                <a:cs typeface="Arial" charset="0"/>
              </a:rPr>
              <a:t>x</a:t>
            </a:r>
            <a:r>
              <a:rPr lang="en-US" b="1" dirty="0" smtClean="0">
                <a:latin typeface="Calibri" pitchFamily="34" charset="0"/>
                <a:cs typeface="Arial" charset="0"/>
              </a:rPr>
              <a:t> , y′ = </a:t>
            </a:r>
            <a:r>
              <a:rPr lang="en-US" b="1" dirty="0" err="1" smtClean="0">
                <a:latin typeface="Calibri" pitchFamily="34" charset="0"/>
                <a:cs typeface="Arial" charset="0"/>
              </a:rPr>
              <a:t>y</a:t>
            </a:r>
            <a:r>
              <a:rPr lang="en-US" b="1" baseline="-25000" dirty="0" err="1" smtClean="0">
                <a:latin typeface="Calibri" pitchFamily="34" charset="0"/>
              </a:rPr>
              <a:t>f</a:t>
            </a:r>
            <a:r>
              <a:rPr lang="en-US" b="1" dirty="0" smtClean="0">
                <a:latin typeface="Calibri" pitchFamily="34" charset="0"/>
              </a:rPr>
              <a:t> + (y – </a:t>
            </a:r>
            <a:r>
              <a:rPr lang="en-US" b="1" dirty="0" err="1" smtClean="0">
                <a:latin typeface="Calibri" pitchFamily="34" charset="0"/>
              </a:rPr>
              <a:t>y</a:t>
            </a:r>
            <a:r>
              <a:rPr lang="en-US" b="1" baseline="-25000" dirty="0" err="1" smtClean="0">
                <a:latin typeface="Calibri" pitchFamily="34" charset="0"/>
              </a:rPr>
              <a:t>f</a:t>
            </a:r>
            <a:r>
              <a:rPr lang="en-US" b="1" dirty="0" smtClean="0">
                <a:latin typeface="Calibri" pitchFamily="34" charset="0"/>
              </a:rPr>
              <a:t> ) </a:t>
            </a:r>
            <a:r>
              <a:rPr lang="en-US" b="1" dirty="0" smtClean="0">
                <a:latin typeface="Calibri" pitchFamily="34" charset="0"/>
                <a:cs typeface="Arial" charset="0"/>
              </a:rPr>
              <a:t>• </a:t>
            </a:r>
            <a:r>
              <a:rPr lang="en-US" b="1" dirty="0" err="1" smtClean="0">
                <a:latin typeface="Calibri" pitchFamily="34" charset="0"/>
                <a:cs typeface="Arial" charset="0"/>
              </a:rPr>
              <a:t>S</a:t>
            </a:r>
            <a:r>
              <a:rPr lang="en-US" b="1" baseline="-25000" dirty="0" err="1" smtClean="0">
                <a:latin typeface="Calibri" pitchFamily="34" charset="0"/>
                <a:cs typeface="Arial" charset="0"/>
              </a:rPr>
              <a:t>y</a:t>
            </a:r>
            <a:r>
              <a:rPr lang="en-US" baseline="-25000" dirty="0" smtClean="0">
                <a:cs typeface="Arial" charset="0"/>
              </a:rPr>
              <a:t> </a:t>
            </a:r>
            <a:r>
              <a:rPr lang="en-US" dirty="0" smtClean="0">
                <a:cs typeface="Arial" charset="0"/>
              </a:rPr>
              <a:t>  </a:t>
            </a:r>
          </a:p>
          <a:p>
            <a:pPr algn="just">
              <a:buNone/>
            </a:pPr>
            <a:r>
              <a:rPr lang="en-US" sz="2400" dirty="0" smtClean="0">
                <a:cs typeface="Arial" charset="0"/>
              </a:rPr>
              <a:t>				   </a:t>
            </a:r>
            <a:r>
              <a:rPr lang="en-US" sz="2400" dirty="0" smtClean="0">
                <a:solidFill>
                  <a:schemeClr val="accent1"/>
                </a:solidFill>
                <a:cs typeface="Arial" charset="0"/>
              </a:rPr>
              <a:t>OR</a:t>
            </a:r>
            <a:r>
              <a:rPr lang="en-US" sz="2400" dirty="0" smtClean="0">
                <a:solidFill>
                  <a:srgbClr val="EF9511"/>
                </a:solidFill>
                <a:cs typeface="Arial" charset="0"/>
              </a:rPr>
              <a:t>				      </a:t>
            </a:r>
            <a:r>
              <a:rPr lang="en-US" sz="2400" dirty="0" smtClean="0">
                <a:cs typeface="Arial" charset="0"/>
              </a:rPr>
              <a:t>eq. …(2)</a:t>
            </a:r>
            <a:r>
              <a:rPr lang="en-US" sz="2400" dirty="0" smtClean="0">
                <a:solidFill>
                  <a:srgbClr val="EF9511"/>
                </a:solidFill>
                <a:cs typeface="Arial" charset="0"/>
              </a:rPr>
              <a:t>	         </a:t>
            </a:r>
          </a:p>
          <a:p>
            <a:pPr algn="just">
              <a:buNone/>
            </a:pPr>
            <a:r>
              <a:rPr lang="en-US" sz="2400" b="1" dirty="0" smtClean="0">
                <a:latin typeface="Calibri" pitchFamily="34" charset="0"/>
              </a:rPr>
              <a:t> </a:t>
            </a:r>
            <a:r>
              <a:rPr lang="en-US" b="1" dirty="0" smtClean="0">
                <a:latin typeface="Calibri" pitchFamily="34" charset="0"/>
              </a:rPr>
              <a:t>x</a:t>
            </a:r>
            <a:r>
              <a:rPr lang="en-US" b="1" dirty="0" smtClean="0">
                <a:latin typeface="Calibri" pitchFamily="34" charset="0"/>
                <a:cs typeface="Arial" charset="0"/>
              </a:rPr>
              <a:t>′ = </a:t>
            </a:r>
            <a:r>
              <a:rPr lang="en-US" b="1" dirty="0" err="1" smtClean="0">
                <a:latin typeface="Calibri" pitchFamily="34" charset="0"/>
              </a:rPr>
              <a:t>x</a:t>
            </a:r>
            <a:r>
              <a:rPr lang="en-US" b="1" baseline="-25000" dirty="0" err="1" smtClean="0">
                <a:latin typeface="Calibri" pitchFamily="34" charset="0"/>
              </a:rPr>
              <a:t>f</a:t>
            </a:r>
            <a:r>
              <a:rPr lang="en-US" b="1" dirty="0" smtClean="0">
                <a:latin typeface="Calibri" pitchFamily="34" charset="0"/>
              </a:rPr>
              <a:t> </a:t>
            </a:r>
            <a:r>
              <a:rPr lang="en-US" b="1" dirty="0" smtClean="0">
                <a:latin typeface="Calibri" pitchFamily="34" charset="0"/>
                <a:cs typeface="Arial" charset="0"/>
              </a:rPr>
              <a:t>•(1 -  </a:t>
            </a:r>
            <a:r>
              <a:rPr lang="en-US" b="1" dirty="0" err="1" smtClean="0">
                <a:latin typeface="Calibri" pitchFamily="34" charset="0"/>
                <a:cs typeface="Arial" charset="0"/>
              </a:rPr>
              <a:t>S</a:t>
            </a:r>
            <a:r>
              <a:rPr lang="en-US" b="1" baseline="-25000" dirty="0" err="1" smtClean="0">
                <a:latin typeface="Calibri" pitchFamily="34" charset="0"/>
                <a:cs typeface="Arial" charset="0"/>
              </a:rPr>
              <a:t>x</a:t>
            </a:r>
            <a:r>
              <a:rPr lang="en-US" b="1" dirty="0" smtClean="0">
                <a:latin typeface="Calibri" pitchFamily="34" charset="0"/>
                <a:cs typeface="Arial" charset="0"/>
              </a:rPr>
              <a:t> ) + x • </a:t>
            </a:r>
            <a:r>
              <a:rPr lang="en-US" b="1" dirty="0" err="1" smtClean="0">
                <a:latin typeface="Calibri" pitchFamily="34" charset="0"/>
                <a:cs typeface="Arial" charset="0"/>
              </a:rPr>
              <a:t>S</a:t>
            </a:r>
            <a:r>
              <a:rPr lang="en-US" b="1" baseline="-25000" dirty="0" err="1" smtClean="0">
                <a:latin typeface="Calibri" pitchFamily="34" charset="0"/>
                <a:cs typeface="Arial" charset="0"/>
              </a:rPr>
              <a:t>x</a:t>
            </a:r>
            <a:r>
              <a:rPr lang="en-US" b="1" dirty="0" smtClean="0">
                <a:latin typeface="Calibri" pitchFamily="34" charset="0"/>
                <a:cs typeface="Arial" charset="0"/>
              </a:rPr>
              <a:t>  , y′ = </a:t>
            </a:r>
            <a:r>
              <a:rPr lang="en-US" b="1" dirty="0" err="1" smtClean="0">
                <a:latin typeface="Calibri" pitchFamily="34" charset="0"/>
                <a:cs typeface="Arial" charset="0"/>
              </a:rPr>
              <a:t>y</a:t>
            </a:r>
            <a:r>
              <a:rPr lang="en-US" b="1" baseline="-25000" dirty="0" err="1" smtClean="0">
                <a:latin typeface="Calibri" pitchFamily="34" charset="0"/>
              </a:rPr>
              <a:t>f</a:t>
            </a:r>
            <a:r>
              <a:rPr lang="en-US" b="1" dirty="0" smtClean="0">
                <a:latin typeface="Calibri" pitchFamily="34" charset="0"/>
              </a:rPr>
              <a:t> </a:t>
            </a:r>
            <a:r>
              <a:rPr lang="en-US" b="1" dirty="0" smtClean="0">
                <a:latin typeface="Calibri" pitchFamily="34" charset="0"/>
                <a:cs typeface="Arial" charset="0"/>
              </a:rPr>
              <a:t>•(1 -  </a:t>
            </a:r>
            <a:r>
              <a:rPr lang="en-US" b="1" dirty="0" err="1" smtClean="0">
                <a:latin typeface="Calibri" pitchFamily="34" charset="0"/>
                <a:cs typeface="Arial" charset="0"/>
              </a:rPr>
              <a:t>S</a:t>
            </a:r>
            <a:r>
              <a:rPr lang="en-US" b="1" baseline="-25000" dirty="0" err="1" smtClean="0">
                <a:latin typeface="Calibri" pitchFamily="34" charset="0"/>
                <a:cs typeface="Arial" charset="0"/>
              </a:rPr>
              <a:t>y</a:t>
            </a:r>
            <a:r>
              <a:rPr lang="en-US" b="1" dirty="0" smtClean="0">
                <a:latin typeface="Calibri" pitchFamily="34" charset="0"/>
                <a:cs typeface="Arial" charset="0"/>
              </a:rPr>
              <a:t> ) + y • </a:t>
            </a:r>
            <a:r>
              <a:rPr lang="en-US" b="1" dirty="0" err="1" smtClean="0">
                <a:latin typeface="Calibri" pitchFamily="34" charset="0"/>
                <a:cs typeface="Arial" charset="0"/>
              </a:rPr>
              <a:t>S</a:t>
            </a:r>
            <a:r>
              <a:rPr lang="en-US" b="1" baseline="-25000" dirty="0" err="1" smtClean="0">
                <a:latin typeface="Calibri" pitchFamily="34" charset="0"/>
                <a:cs typeface="Arial" charset="0"/>
              </a:rPr>
              <a:t>y</a:t>
            </a:r>
            <a:endParaRPr lang="en-US" dirty="0" smtClean="0">
              <a:cs typeface="Arial" charset="0"/>
            </a:endParaRPr>
          </a:p>
          <a:p>
            <a:r>
              <a:rPr lang="en-US" dirty="0" smtClean="0"/>
              <a:t>Where the additive terms </a:t>
            </a:r>
            <a:r>
              <a:rPr lang="en-US" sz="3200" dirty="0" err="1" smtClean="0"/>
              <a:t>x</a:t>
            </a:r>
            <a:r>
              <a:rPr lang="en-US" sz="1800" dirty="0" err="1" smtClean="0"/>
              <a:t>f</a:t>
            </a:r>
            <a:r>
              <a:rPr lang="en-US" dirty="0" smtClean="0"/>
              <a:t>(1-</a:t>
            </a:r>
            <a:r>
              <a:rPr lang="en-US" sz="3200" dirty="0" smtClean="0"/>
              <a:t>s</a:t>
            </a:r>
            <a:r>
              <a:rPr lang="en-US" sz="1800" dirty="0" smtClean="0"/>
              <a:t>x</a:t>
            </a:r>
            <a:r>
              <a:rPr lang="en-US" dirty="0" smtClean="0"/>
              <a:t>) and </a:t>
            </a:r>
            <a:r>
              <a:rPr lang="en-US" sz="3200" dirty="0" err="1" smtClean="0"/>
              <a:t>y</a:t>
            </a:r>
            <a:r>
              <a:rPr lang="en-US" sz="1800" dirty="0" err="1" smtClean="0"/>
              <a:t>f</a:t>
            </a:r>
            <a:r>
              <a:rPr lang="en-US" dirty="0" smtClean="0"/>
              <a:t>(1-</a:t>
            </a:r>
            <a:r>
              <a:rPr lang="en-US" sz="3200" dirty="0" smtClean="0"/>
              <a:t>s</a:t>
            </a:r>
            <a:r>
              <a:rPr lang="en-US" sz="1800" dirty="0" smtClean="0"/>
              <a:t>y</a:t>
            </a:r>
            <a:r>
              <a:rPr lang="en-US" dirty="0" smtClean="0"/>
              <a:t>) are constant for all points in the object.</a:t>
            </a:r>
            <a:endParaRPr lang="en-US" dirty="0"/>
          </a:p>
        </p:txBody>
      </p:sp>
      <p:sp>
        <p:nvSpPr>
          <p:cNvPr id="4" name="Right Brace 3"/>
          <p:cNvSpPr/>
          <p:nvPr/>
        </p:nvSpPr>
        <p:spPr>
          <a:xfrm>
            <a:off x="8077200" y="838200"/>
            <a:ext cx="228600" cy="1524000"/>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24000"/>
            <a:ext cx="8229600" cy="5105400"/>
          </a:xfrm>
        </p:spPr>
        <p:txBody>
          <a:bodyPr>
            <a:normAutofit fontScale="77500" lnSpcReduction="20000"/>
          </a:bodyPr>
          <a:lstStyle/>
          <a:p>
            <a:pPr algn="just"/>
            <a:r>
              <a:rPr lang="en-US" dirty="0" smtClean="0">
                <a:latin typeface="Calibri" pitchFamily="34" charset="0"/>
              </a:rPr>
              <a:t>Many graphics applications involve sequence of geometric transformations.</a:t>
            </a:r>
          </a:p>
          <a:p>
            <a:pPr algn="just"/>
            <a:r>
              <a:rPr lang="en-US" dirty="0" smtClean="0">
                <a:latin typeface="Calibri" pitchFamily="34" charset="0"/>
              </a:rPr>
              <a:t>For example, in animation, translation and rotation are required for each increment for the motion.</a:t>
            </a:r>
          </a:p>
          <a:p>
            <a:pPr algn="just"/>
            <a:r>
              <a:rPr lang="en-US" dirty="0" smtClean="0">
                <a:latin typeface="Calibri" pitchFamily="34" charset="0"/>
              </a:rPr>
              <a:t>So how the matrix representation of translation, rotation and scaling can be reformulated, so that such transformation sequences can be efficiently processed.</a:t>
            </a:r>
          </a:p>
          <a:p>
            <a:pPr algn="just"/>
            <a:r>
              <a:rPr lang="en-US" dirty="0" smtClean="0">
                <a:latin typeface="Calibri" pitchFamily="34" charset="0"/>
              </a:rPr>
              <a:t>Basic transformations can be expressed in general matrix form :</a:t>
            </a:r>
          </a:p>
          <a:p>
            <a:pPr algn="just">
              <a:buFont typeface="Wingdings 2" pitchFamily="18" charset="2"/>
              <a:buNone/>
            </a:pPr>
            <a:r>
              <a:rPr lang="en-US" dirty="0" smtClean="0">
                <a:latin typeface="Calibri" pitchFamily="34" charset="0"/>
              </a:rPr>
              <a:t>				</a:t>
            </a:r>
            <a:r>
              <a:rPr lang="en-US" b="1" dirty="0" smtClean="0">
                <a:latin typeface="Calibri" pitchFamily="34" charset="0"/>
              </a:rPr>
              <a:t>P’ = M1</a:t>
            </a:r>
            <a:r>
              <a:rPr lang="en-US" b="1" dirty="0" smtClean="0">
                <a:latin typeface="Calibri" pitchFamily="34" charset="0"/>
                <a:cs typeface="Arial" charset="0"/>
              </a:rPr>
              <a:t>•P + M2</a:t>
            </a:r>
          </a:p>
          <a:p>
            <a:pPr algn="just">
              <a:buFont typeface="Wingdings 2" pitchFamily="18" charset="2"/>
              <a:buNone/>
            </a:pPr>
            <a:r>
              <a:rPr lang="en-US" b="1" dirty="0" smtClean="0">
                <a:latin typeface="Calibri" pitchFamily="34" charset="0"/>
                <a:cs typeface="Arial" charset="0"/>
              </a:rPr>
              <a:t>	</a:t>
            </a:r>
            <a:r>
              <a:rPr lang="en-US" dirty="0" smtClean="0">
                <a:latin typeface="Calibri" pitchFamily="34" charset="0"/>
                <a:cs typeface="Arial" charset="0"/>
              </a:rPr>
              <a:t>where P and P’ are coordinate positions represented as column vectors.</a:t>
            </a:r>
          </a:p>
          <a:p>
            <a:pPr algn="just">
              <a:buFont typeface="Wingdings 2" pitchFamily="18" charset="2"/>
              <a:buNone/>
            </a:pPr>
            <a:r>
              <a:rPr lang="en-US" dirty="0" smtClean="0">
                <a:latin typeface="Calibri" pitchFamily="34" charset="0"/>
                <a:cs typeface="Arial" charset="0"/>
              </a:rPr>
              <a:t>	M1 is 2 x 2 matrix containing multiplicative factors.</a:t>
            </a:r>
          </a:p>
          <a:p>
            <a:pPr algn="just">
              <a:buFont typeface="Wingdings 2" pitchFamily="18" charset="2"/>
              <a:buNone/>
            </a:pPr>
            <a:r>
              <a:rPr lang="en-US" dirty="0" smtClean="0">
                <a:latin typeface="Calibri" pitchFamily="34" charset="0"/>
                <a:cs typeface="Arial" charset="0"/>
              </a:rPr>
              <a:t>	M2 is 2 element column matrix containing translation terms.</a:t>
            </a:r>
          </a:p>
        </p:txBody>
      </p:sp>
      <p:sp>
        <p:nvSpPr>
          <p:cNvPr id="3" name="Title 2"/>
          <p:cNvSpPr>
            <a:spLocks noGrp="1"/>
          </p:cNvSpPr>
          <p:nvPr>
            <p:ph type="title"/>
          </p:nvPr>
        </p:nvSpPr>
        <p:spPr/>
        <p:txBody>
          <a:bodyPr>
            <a:normAutofit fontScale="90000"/>
          </a:bodyPr>
          <a:lstStyle/>
          <a:p>
            <a:r>
              <a:rPr sz="3600" b="1" u="sng" smtClean="0">
                <a:solidFill>
                  <a:schemeClr val="accent1"/>
                </a:solidFill>
                <a:latin typeface="Calibri" pitchFamily="34" charset="0"/>
              </a:rPr>
              <a:t>Matrix Representations and homogeneous coordinates</a:t>
            </a:r>
            <a:endParaRPr lang="en-US" sz="3600"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381000"/>
            <a:ext cx="8229600" cy="6172200"/>
          </a:xfrm>
        </p:spPr>
        <p:txBody>
          <a:bodyPr>
            <a:normAutofit fontScale="77500" lnSpcReduction="20000"/>
          </a:bodyPr>
          <a:lstStyle/>
          <a:p>
            <a:pPr algn="just"/>
            <a:r>
              <a:rPr lang="en-US" dirty="0" smtClean="0">
                <a:latin typeface="Calibri" pitchFamily="34" charset="0"/>
                <a:cs typeface="Arial" charset="0"/>
              </a:rPr>
              <a:t>For translation , M1 is the identity matrix .</a:t>
            </a:r>
          </a:p>
          <a:p>
            <a:pPr algn="just"/>
            <a:r>
              <a:rPr lang="en-US" dirty="0" smtClean="0">
                <a:latin typeface="Calibri" pitchFamily="34" charset="0"/>
                <a:cs typeface="Arial" charset="0"/>
              </a:rPr>
              <a:t>For rotation or scaling, M2 contains the translational terms associated with the pivot point or scaling factors point (zero matrix).</a:t>
            </a:r>
          </a:p>
          <a:p>
            <a:pPr algn="just"/>
            <a:r>
              <a:rPr lang="en-US" dirty="0" smtClean="0">
                <a:latin typeface="Calibri" pitchFamily="34" charset="0"/>
              </a:rPr>
              <a:t>If we want to produce a sequence of transformations like scaling followed by rotation then translation, we must calculate the transformed coordinates one step at a time.</a:t>
            </a:r>
          </a:p>
          <a:p>
            <a:pPr algn="just"/>
            <a:r>
              <a:rPr lang="en-US" dirty="0" smtClean="0">
                <a:latin typeface="Calibri" pitchFamily="34" charset="0"/>
              </a:rPr>
              <a:t>First, perform scaling then that scaled coordinates are rotated and finally the rotated coordinates are transformed.</a:t>
            </a:r>
          </a:p>
          <a:p>
            <a:pPr algn="just"/>
            <a:r>
              <a:rPr lang="en-US" dirty="0" smtClean="0">
                <a:latin typeface="Calibri" pitchFamily="34" charset="0"/>
              </a:rPr>
              <a:t>A more efficient approach would be to combine the transformations so that the final coordinates positions are obtained directly from the initial coordinates, so it eliminates the calculations of the intermediate coordinate values.</a:t>
            </a:r>
          </a:p>
          <a:p>
            <a:pPr algn="just"/>
            <a:r>
              <a:rPr lang="en-US" dirty="0" smtClean="0">
                <a:latin typeface="Calibri" pitchFamily="34" charset="0"/>
              </a:rPr>
              <a:t>We can combine the multiplicative and translation terms for 2D geometric transformation into a single matrix representation by expanding 2 x 2 matrix to 3 x 3 matrix representation.</a:t>
            </a:r>
          </a:p>
          <a:p>
            <a:pPr algn="just">
              <a:buNone/>
            </a:pPr>
            <a:endParaRPr lang="en-US" dirty="0" smtClean="0">
              <a:latin typeface="Calibri" pitchFamily="34" charset="0"/>
              <a:cs typeface="Arial" charset="0"/>
            </a:endParaRPr>
          </a:p>
          <a:p>
            <a:endParaRPr lang="en-US"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381000"/>
            <a:ext cx="8229600" cy="6248400"/>
          </a:xfrm>
        </p:spPr>
        <p:txBody>
          <a:bodyPr>
            <a:normAutofit fontScale="77500" lnSpcReduction="20000"/>
          </a:bodyPr>
          <a:lstStyle/>
          <a:p>
            <a:pPr algn="just"/>
            <a:r>
              <a:rPr lang="en-US" dirty="0" smtClean="0">
                <a:latin typeface="Calibri" pitchFamily="34" charset="0"/>
              </a:rPr>
              <a:t>To express any 2D transformation as a matrix multiplication, we can represent each Cartesian coordinate position (x , y) with the homogeneous coordinate triple (</a:t>
            </a:r>
            <a:r>
              <a:rPr lang="en-US" dirty="0" err="1" smtClean="0">
                <a:latin typeface="Calibri" pitchFamily="34" charset="0"/>
              </a:rPr>
              <a:t>x</a:t>
            </a:r>
            <a:r>
              <a:rPr lang="en-US" baseline="-25000" dirty="0" err="1" smtClean="0">
                <a:latin typeface="Calibri" pitchFamily="34" charset="0"/>
              </a:rPr>
              <a:t>h</a:t>
            </a:r>
            <a:r>
              <a:rPr lang="en-US" dirty="0" smtClean="0">
                <a:latin typeface="Calibri" pitchFamily="34" charset="0"/>
              </a:rPr>
              <a:t>, </a:t>
            </a:r>
            <a:r>
              <a:rPr lang="en-US" dirty="0" err="1" smtClean="0">
                <a:latin typeface="Calibri" pitchFamily="34" charset="0"/>
              </a:rPr>
              <a:t>y</a:t>
            </a:r>
            <a:r>
              <a:rPr lang="en-US" baseline="-25000" dirty="0" err="1" smtClean="0">
                <a:latin typeface="Calibri" pitchFamily="34" charset="0"/>
              </a:rPr>
              <a:t>h</a:t>
            </a:r>
            <a:r>
              <a:rPr lang="en-US" dirty="0" smtClean="0">
                <a:latin typeface="Calibri" pitchFamily="34" charset="0"/>
              </a:rPr>
              <a:t>, h)</a:t>
            </a:r>
          </a:p>
          <a:p>
            <a:pPr algn="just">
              <a:buFont typeface="Wingdings 2" pitchFamily="18" charset="2"/>
              <a:buNone/>
            </a:pPr>
            <a:r>
              <a:rPr lang="en-US" dirty="0" smtClean="0">
                <a:latin typeface="Calibri" pitchFamily="34" charset="0"/>
              </a:rPr>
              <a:t>	Where 	</a:t>
            </a:r>
            <a:r>
              <a:rPr lang="en-US" b="1" dirty="0" smtClean="0">
                <a:latin typeface="Calibri" pitchFamily="34" charset="0"/>
              </a:rPr>
              <a:t>x = </a:t>
            </a:r>
            <a:r>
              <a:rPr lang="en-US" b="1" dirty="0" err="1" smtClean="0">
                <a:latin typeface="Calibri" pitchFamily="34" charset="0"/>
              </a:rPr>
              <a:t>x</a:t>
            </a:r>
            <a:r>
              <a:rPr lang="en-US" b="1" baseline="-25000" dirty="0" err="1" smtClean="0">
                <a:latin typeface="Calibri" pitchFamily="34" charset="0"/>
              </a:rPr>
              <a:t>h</a:t>
            </a:r>
            <a:r>
              <a:rPr lang="en-US" b="1" dirty="0" smtClean="0">
                <a:latin typeface="Calibri" pitchFamily="34" charset="0"/>
              </a:rPr>
              <a:t> / h</a:t>
            </a:r>
          </a:p>
          <a:p>
            <a:pPr algn="just">
              <a:buFont typeface="Wingdings 2" pitchFamily="18" charset="2"/>
              <a:buNone/>
            </a:pPr>
            <a:r>
              <a:rPr lang="en-US" b="1" dirty="0" smtClean="0">
                <a:latin typeface="Calibri" pitchFamily="34" charset="0"/>
              </a:rPr>
              <a:t>                             y = </a:t>
            </a:r>
            <a:r>
              <a:rPr lang="en-US" b="1" dirty="0" err="1" smtClean="0">
                <a:latin typeface="Calibri" pitchFamily="34" charset="0"/>
              </a:rPr>
              <a:t>y</a:t>
            </a:r>
            <a:r>
              <a:rPr lang="en-US" b="1" baseline="-25000" dirty="0" err="1" smtClean="0">
                <a:latin typeface="Calibri" pitchFamily="34" charset="0"/>
              </a:rPr>
              <a:t>h</a:t>
            </a:r>
            <a:r>
              <a:rPr lang="en-US" b="1" dirty="0" smtClean="0">
                <a:latin typeface="Calibri" pitchFamily="34" charset="0"/>
              </a:rPr>
              <a:t> / h</a:t>
            </a:r>
            <a:r>
              <a:rPr lang="en-US" dirty="0" smtClean="0">
                <a:latin typeface="Calibri" pitchFamily="34" charset="0"/>
              </a:rPr>
              <a:t>            </a:t>
            </a:r>
            <a:r>
              <a:rPr lang="en-US" dirty="0" err="1" smtClean="0">
                <a:latin typeface="Calibri" pitchFamily="34" charset="0"/>
              </a:rPr>
              <a:t>e.q</a:t>
            </a:r>
            <a:r>
              <a:rPr lang="en-US" dirty="0" smtClean="0">
                <a:latin typeface="Calibri" pitchFamily="34" charset="0"/>
              </a:rPr>
              <a:t> … (1)</a:t>
            </a:r>
          </a:p>
          <a:p>
            <a:pPr algn="just">
              <a:buFont typeface="Wingdings 2" pitchFamily="18" charset="2"/>
              <a:buNone/>
            </a:pPr>
            <a:r>
              <a:rPr lang="en-US" dirty="0" smtClean="0">
                <a:latin typeface="Calibri" pitchFamily="34" charset="0"/>
              </a:rPr>
              <a:t>			where h is nonzero value.</a:t>
            </a:r>
          </a:p>
          <a:p>
            <a:pPr algn="just"/>
            <a:r>
              <a:rPr lang="en-US" dirty="0" smtClean="0">
                <a:latin typeface="Calibri" pitchFamily="34" charset="0"/>
              </a:rPr>
              <a:t>A convenient choice is simply to set h = 1.</a:t>
            </a:r>
          </a:p>
          <a:p>
            <a:pPr algn="just"/>
            <a:r>
              <a:rPr lang="en-US" dirty="0" smtClean="0">
                <a:latin typeface="Calibri" pitchFamily="34" charset="0"/>
              </a:rPr>
              <a:t>Each 2D position is then represented with homogeneous coordinates (x, y,1).</a:t>
            </a:r>
          </a:p>
          <a:p>
            <a:pPr algn="just"/>
            <a:r>
              <a:rPr lang="en-US" dirty="0" smtClean="0">
                <a:latin typeface="Calibri" pitchFamily="34" charset="0"/>
              </a:rPr>
              <a:t>The term homogeneous coordinates is used in mathematics to refer to the effect of this representation on Cartesian equations.</a:t>
            </a:r>
          </a:p>
          <a:p>
            <a:pPr algn="just"/>
            <a:r>
              <a:rPr lang="en-US" dirty="0" smtClean="0">
                <a:latin typeface="Calibri" pitchFamily="34" charset="0"/>
              </a:rPr>
              <a:t>When Cartesian point (</a:t>
            </a:r>
            <a:r>
              <a:rPr lang="en-US" dirty="0" err="1" smtClean="0">
                <a:latin typeface="Calibri" pitchFamily="34" charset="0"/>
              </a:rPr>
              <a:t>x,y</a:t>
            </a:r>
            <a:r>
              <a:rPr lang="en-US" dirty="0" smtClean="0">
                <a:latin typeface="Calibri" pitchFamily="34" charset="0"/>
              </a:rPr>
              <a:t>) is converted to a homogeneous representation (</a:t>
            </a:r>
            <a:r>
              <a:rPr lang="en-US" dirty="0" err="1" smtClean="0">
                <a:latin typeface="Calibri" pitchFamily="34" charset="0"/>
              </a:rPr>
              <a:t>x</a:t>
            </a:r>
            <a:r>
              <a:rPr lang="en-US" baseline="-25000" dirty="0" err="1" smtClean="0">
                <a:latin typeface="Calibri" pitchFamily="34" charset="0"/>
              </a:rPr>
              <a:t>h</a:t>
            </a:r>
            <a:r>
              <a:rPr lang="en-US" dirty="0" smtClean="0">
                <a:latin typeface="Calibri" pitchFamily="34" charset="0"/>
              </a:rPr>
              <a:t>, </a:t>
            </a:r>
            <a:r>
              <a:rPr lang="en-US" dirty="0" err="1" smtClean="0">
                <a:latin typeface="Calibri" pitchFamily="34" charset="0"/>
              </a:rPr>
              <a:t>y</a:t>
            </a:r>
            <a:r>
              <a:rPr lang="en-US" baseline="-25000" dirty="0" err="1" smtClean="0">
                <a:latin typeface="Calibri" pitchFamily="34" charset="0"/>
              </a:rPr>
              <a:t>h</a:t>
            </a:r>
            <a:r>
              <a:rPr lang="en-US" dirty="0" smtClean="0">
                <a:latin typeface="Calibri" pitchFamily="34" charset="0"/>
              </a:rPr>
              <a:t>, h), equations containing x and y, such as f(</a:t>
            </a:r>
            <a:r>
              <a:rPr lang="en-US" dirty="0" err="1" smtClean="0">
                <a:latin typeface="Calibri" pitchFamily="34" charset="0"/>
              </a:rPr>
              <a:t>x,y</a:t>
            </a:r>
            <a:r>
              <a:rPr lang="en-US" dirty="0" smtClean="0">
                <a:latin typeface="Calibri" pitchFamily="34" charset="0"/>
              </a:rPr>
              <a:t>) = 0, become homogeneous equations in the three parameters </a:t>
            </a:r>
            <a:r>
              <a:rPr lang="en-US" dirty="0" err="1" smtClean="0">
                <a:latin typeface="Calibri" pitchFamily="34" charset="0"/>
              </a:rPr>
              <a:t>x</a:t>
            </a:r>
            <a:r>
              <a:rPr lang="en-US" baseline="-25000" dirty="0" err="1" smtClean="0">
                <a:latin typeface="Calibri" pitchFamily="34" charset="0"/>
              </a:rPr>
              <a:t>h</a:t>
            </a:r>
            <a:r>
              <a:rPr lang="en-US" dirty="0" smtClean="0">
                <a:latin typeface="Calibri" pitchFamily="34" charset="0"/>
              </a:rPr>
              <a:t>, </a:t>
            </a:r>
            <a:r>
              <a:rPr lang="en-US" dirty="0" err="1" smtClean="0">
                <a:latin typeface="Calibri" pitchFamily="34" charset="0"/>
              </a:rPr>
              <a:t>y</a:t>
            </a:r>
            <a:r>
              <a:rPr lang="en-US" baseline="-25000" dirty="0" err="1" smtClean="0">
                <a:latin typeface="Calibri" pitchFamily="34" charset="0"/>
              </a:rPr>
              <a:t>h</a:t>
            </a:r>
            <a:r>
              <a:rPr lang="en-US" dirty="0" smtClean="0">
                <a:latin typeface="Calibri" pitchFamily="34" charset="0"/>
              </a:rPr>
              <a:t>, and h.</a:t>
            </a:r>
          </a:p>
          <a:p>
            <a:pPr algn="just"/>
            <a:r>
              <a:rPr lang="en-US" dirty="0" smtClean="0"/>
              <a:t> Expressing positions in homogeneous coordinates allows us to represent all geometric transformation equations as matrix multiplications.</a:t>
            </a:r>
            <a:endParaRPr lang="en-US"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457200"/>
            <a:ext cx="8229600" cy="5638800"/>
          </a:xfrm>
        </p:spPr>
        <p:txBody>
          <a:bodyPr>
            <a:normAutofit fontScale="92500" lnSpcReduction="10000"/>
          </a:bodyPr>
          <a:lstStyle/>
          <a:p>
            <a:pPr algn="just">
              <a:defRPr/>
            </a:pPr>
            <a:r>
              <a:rPr lang="en-US" dirty="0" smtClean="0">
                <a:latin typeface="Calibri" pitchFamily="34" charset="0"/>
              </a:rPr>
              <a:t>We can represent 2D transformations in homogeneous coordinates are as follows :</a:t>
            </a:r>
          </a:p>
          <a:p>
            <a:pPr marL="550862" indent="-514350" algn="just">
              <a:buFont typeface="Wingdings 2" pitchFamily="18" charset="2"/>
              <a:buAutoNum type="arabicPeriod"/>
              <a:defRPr/>
            </a:pPr>
            <a:r>
              <a:rPr lang="en-US" b="1" dirty="0" smtClean="0">
                <a:solidFill>
                  <a:schemeClr val="accent1"/>
                </a:solidFill>
                <a:latin typeface="Calibri" pitchFamily="34" charset="0"/>
              </a:rPr>
              <a:t>Translation: </a:t>
            </a:r>
          </a:p>
          <a:p>
            <a:pPr marL="550862" indent="-514350" algn="just">
              <a:buFont typeface="Wingdings 2" pitchFamily="18" charset="2"/>
              <a:buNone/>
              <a:defRPr/>
            </a:pPr>
            <a:r>
              <a:rPr lang="en-US" b="1" dirty="0" smtClean="0">
                <a:solidFill>
                  <a:schemeClr val="accent1"/>
                </a:solidFill>
                <a:latin typeface="Calibri" pitchFamily="34" charset="0"/>
              </a:rPr>
              <a:t>	</a:t>
            </a:r>
            <a:r>
              <a:rPr lang="en-US" dirty="0" smtClean="0">
                <a:latin typeface="Calibri" pitchFamily="34" charset="0"/>
              </a:rPr>
              <a:t>x’                 1	 0	</a:t>
            </a:r>
            <a:r>
              <a:rPr lang="en-US" dirty="0" err="1" smtClean="0">
                <a:latin typeface="Calibri" pitchFamily="34" charset="0"/>
              </a:rPr>
              <a:t>t</a:t>
            </a:r>
            <a:r>
              <a:rPr lang="en-US" baseline="-25000" dirty="0" err="1" smtClean="0">
                <a:latin typeface="Calibri" pitchFamily="34" charset="0"/>
              </a:rPr>
              <a:t>x</a:t>
            </a:r>
            <a:r>
              <a:rPr lang="en-US" dirty="0" smtClean="0">
                <a:latin typeface="Calibri" pitchFamily="34" charset="0"/>
              </a:rPr>
              <a:t>	      x</a:t>
            </a:r>
          </a:p>
          <a:p>
            <a:pPr marL="550862" indent="-514350" algn="just">
              <a:buFont typeface="Wingdings 2" pitchFamily="18" charset="2"/>
              <a:buNone/>
              <a:defRPr/>
            </a:pPr>
            <a:r>
              <a:rPr lang="en-US" dirty="0" smtClean="0">
                <a:latin typeface="Calibri" pitchFamily="34" charset="0"/>
              </a:rPr>
              <a:t>	y’	     =        0	 1	</a:t>
            </a:r>
            <a:r>
              <a:rPr lang="en-US" dirty="0" err="1" smtClean="0">
                <a:latin typeface="Calibri" pitchFamily="34" charset="0"/>
              </a:rPr>
              <a:t>t</a:t>
            </a:r>
            <a:r>
              <a:rPr lang="en-US" baseline="-25000" dirty="0" err="1" smtClean="0">
                <a:latin typeface="Calibri" pitchFamily="34" charset="0"/>
              </a:rPr>
              <a:t>y</a:t>
            </a:r>
            <a:r>
              <a:rPr lang="en-US" baseline="-25000" dirty="0" smtClean="0">
                <a:latin typeface="Calibri" pitchFamily="34" charset="0"/>
              </a:rPr>
              <a:t> </a:t>
            </a:r>
            <a:r>
              <a:rPr lang="en-US" dirty="0" smtClean="0">
                <a:latin typeface="Calibri" pitchFamily="34" charset="0"/>
              </a:rPr>
              <a:t>     </a:t>
            </a:r>
            <a:r>
              <a:rPr lang="en-US" dirty="0" smtClean="0">
                <a:latin typeface="Calibri" pitchFamily="34" charset="0"/>
                <a:cs typeface="Arial"/>
              </a:rPr>
              <a:t>•</a:t>
            </a:r>
            <a:r>
              <a:rPr lang="en-US" dirty="0" smtClean="0">
                <a:latin typeface="Calibri" pitchFamily="34" charset="0"/>
              </a:rPr>
              <a:t>       y</a:t>
            </a:r>
          </a:p>
          <a:p>
            <a:pPr marL="550862" indent="-514350" algn="just">
              <a:buFont typeface="Wingdings 2" pitchFamily="18" charset="2"/>
              <a:buNone/>
              <a:defRPr/>
            </a:pPr>
            <a:r>
              <a:rPr lang="en-US" dirty="0" smtClean="0">
                <a:latin typeface="Calibri" pitchFamily="34" charset="0"/>
              </a:rPr>
              <a:t>	1		   0	 0	1	      1			</a:t>
            </a:r>
          </a:p>
          <a:p>
            <a:pPr marL="550862" indent="-514350" algn="just">
              <a:buFont typeface="Wingdings 2" pitchFamily="18" charset="2"/>
              <a:buNone/>
              <a:defRPr/>
            </a:pPr>
            <a:endParaRPr lang="en-US" dirty="0" smtClean="0">
              <a:latin typeface="Calibri" pitchFamily="34" charset="0"/>
            </a:endParaRPr>
          </a:p>
          <a:p>
            <a:pPr marL="550862" indent="-514350" algn="just">
              <a:buFont typeface="Wingdings 2" pitchFamily="18" charset="2"/>
              <a:buNone/>
              <a:defRPr/>
            </a:pPr>
            <a:r>
              <a:rPr lang="en-US" dirty="0" smtClean="0">
                <a:latin typeface="Calibri" pitchFamily="34" charset="0"/>
              </a:rPr>
              <a:t>i.e. x’ = x + </a:t>
            </a:r>
            <a:r>
              <a:rPr lang="en-US" dirty="0" err="1" smtClean="0">
                <a:latin typeface="Calibri" pitchFamily="34" charset="0"/>
              </a:rPr>
              <a:t>t</a:t>
            </a:r>
            <a:r>
              <a:rPr lang="en-US" baseline="-25000" dirty="0" err="1" smtClean="0">
                <a:latin typeface="Calibri" pitchFamily="34" charset="0"/>
              </a:rPr>
              <a:t>x</a:t>
            </a:r>
            <a:r>
              <a:rPr lang="en-US" dirty="0" smtClean="0">
                <a:latin typeface="Calibri" pitchFamily="34" charset="0"/>
              </a:rPr>
              <a:t> , y’ = y + </a:t>
            </a:r>
            <a:r>
              <a:rPr lang="en-US" dirty="0" err="1" smtClean="0">
                <a:latin typeface="Calibri" pitchFamily="34" charset="0"/>
              </a:rPr>
              <a:t>t</a:t>
            </a:r>
            <a:r>
              <a:rPr lang="en-US" baseline="-25000" dirty="0" err="1" smtClean="0">
                <a:latin typeface="Calibri" pitchFamily="34" charset="0"/>
              </a:rPr>
              <a:t>y</a:t>
            </a:r>
            <a:r>
              <a:rPr lang="en-US" dirty="0" smtClean="0">
                <a:latin typeface="Calibri" pitchFamily="34" charset="0"/>
              </a:rPr>
              <a:t> </a:t>
            </a:r>
          </a:p>
          <a:p>
            <a:pPr marL="550862" indent="-514350" algn="just">
              <a:defRPr/>
            </a:pPr>
            <a:r>
              <a:rPr lang="en-US" dirty="0" smtClean="0">
                <a:latin typeface="Calibri" pitchFamily="34" charset="0"/>
              </a:rPr>
              <a:t>General formula. </a:t>
            </a:r>
            <a:r>
              <a:rPr lang="en-US" b="1" dirty="0" smtClean="0">
                <a:latin typeface="Calibri" pitchFamily="34" charset="0"/>
              </a:rPr>
              <a:t>P’ = T (</a:t>
            </a:r>
            <a:r>
              <a:rPr lang="en-US" b="1" dirty="0" err="1" smtClean="0">
                <a:latin typeface="Calibri" pitchFamily="34" charset="0"/>
              </a:rPr>
              <a:t>t</a:t>
            </a:r>
            <a:r>
              <a:rPr lang="en-US" b="1" baseline="-25000" dirty="0" err="1" smtClean="0">
                <a:latin typeface="Calibri" pitchFamily="34" charset="0"/>
              </a:rPr>
              <a:t>x</a:t>
            </a:r>
            <a:r>
              <a:rPr lang="en-US" b="1" baseline="-25000" dirty="0" smtClean="0">
                <a:latin typeface="Calibri" pitchFamily="34" charset="0"/>
              </a:rPr>
              <a:t> ,</a:t>
            </a:r>
            <a:r>
              <a:rPr lang="en-US" b="1" dirty="0" smtClean="0">
                <a:latin typeface="Calibri" pitchFamily="34" charset="0"/>
              </a:rPr>
              <a:t> </a:t>
            </a:r>
            <a:r>
              <a:rPr lang="en-US" b="1" dirty="0" err="1" smtClean="0">
                <a:latin typeface="Calibri" pitchFamily="34" charset="0"/>
              </a:rPr>
              <a:t>t</a:t>
            </a:r>
            <a:r>
              <a:rPr lang="en-US" b="1" baseline="-25000" dirty="0" err="1" smtClean="0">
                <a:latin typeface="Calibri" pitchFamily="34" charset="0"/>
              </a:rPr>
              <a:t>y</a:t>
            </a:r>
            <a:r>
              <a:rPr lang="en-US" b="1" dirty="0" smtClean="0">
                <a:latin typeface="Calibri" pitchFamily="34" charset="0"/>
              </a:rPr>
              <a:t> ) </a:t>
            </a:r>
            <a:r>
              <a:rPr lang="en-US" b="1" dirty="0" smtClean="0">
                <a:latin typeface="Calibri" pitchFamily="34" charset="0"/>
                <a:cs typeface="Arial"/>
              </a:rPr>
              <a:t>• P</a:t>
            </a:r>
          </a:p>
          <a:p>
            <a:pPr marL="550862" indent="-514350" algn="just">
              <a:buFont typeface="Wingdings 2" pitchFamily="18" charset="2"/>
              <a:buNone/>
              <a:defRPr/>
            </a:pPr>
            <a:r>
              <a:rPr lang="en-US" dirty="0" smtClean="0">
                <a:latin typeface="Calibri" pitchFamily="34" charset="0"/>
                <a:cs typeface="Arial"/>
              </a:rPr>
              <a:t>	Where </a:t>
            </a:r>
            <a:r>
              <a:rPr lang="en-US" dirty="0" smtClean="0">
                <a:latin typeface="Calibri" pitchFamily="34" charset="0"/>
              </a:rPr>
              <a:t>T (</a:t>
            </a:r>
            <a:r>
              <a:rPr lang="en-US" dirty="0" err="1" smtClean="0">
                <a:latin typeface="Calibri" pitchFamily="34" charset="0"/>
              </a:rPr>
              <a:t>t</a:t>
            </a:r>
            <a:r>
              <a:rPr lang="en-US" baseline="-25000" dirty="0" err="1" smtClean="0">
                <a:latin typeface="Calibri" pitchFamily="34" charset="0"/>
              </a:rPr>
              <a:t>x</a:t>
            </a:r>
            <a:r>
              <a:rPr lang="en-US" baseline="-25000" dirty="0" smtClean="0">
                <a:latin typeface="Calibri" pitchFamily="34" charset="0"/>
              </a:rPr>
              <a:t> ,</a:t>
            </a:r>
            <a:r>
              <a:rPr lang="en-US" dirty="0" smtClean="0">
                <a:latin typeface="Calibri" pitchFamily="34" charset="0"/>
              </a:rPr>
              <a:t> </a:t>
            </a:r>
            <a:r>
              <a:rPr lang="en-US" dirty="0" err="1" smtClean="0">
                <a:latin typeface="Calibri" pitchFamily="34" charset="0"/>
              </a:rPr>
              <a:t>t</a:t>
            </a:r>
            <a:r>
              <a:rPr lang="en-US" baseline="-25000" dirty="0" err="1" smtClean="0">
                <a:latin typeface="Calibri" pitchFamily="34" charset="0"/>
              </a:rPr>
              <a:t>y</a:t>
            </a:r>
            <a:r>
              <a:rPr lang="en-US" dirty="0" smtClean="0">
                <a:latin typeface="Calibri" pitchFamily="34" charset="0"/>
              </a:rPr>
              <a:t> )  is 3 x 3 translation matrix.</a:t>
            </a:r>
          </a:p>
          <a:p>
            <a:pPr marL="550862" indent="-514350" algn="just">
              <a:defRPr/>
            </a:pPr>
            <a:r>
              <a:rPr lang="en-US" dirty="0" smtClean="0">
                <a:latin typeface="Calibri" pitchFamily="34" charset="0"/>
              </a:rPr>
              <a:t>The inverse of the translation matrix is obtained by replacing the translation parameters ( -</a:t>
            </a:r>
            <a:r>
              <a:rPr lang="en-US" dirty="0" err="1" smtClean="0">
                <a:latin typeface="Calibri" pitchFamily="34" charset="0"/>
              </a:rPr>
              <a:t>t</a:t>
            </a:r>
            <a:r>
              <a:rPr lang="en-US" baseline="-25000" dirty="0" err="1" smtClean="0">
                <a:latin typeface="Calibri" pitchFamily="34" charset="0"/>
              </a:rPr>
              <a:t>x</a:t>
            </a:r>
            <a:r>
              <a:rPr lang="en-US" baseline="-25000" dirty="0" smtClean="0">
                <a:latin typeface="Calibri" pitchFamily="34" charset="0"/>
              </a:rPr>
              <a:t> ,</a:t>
            </a:r>
            <a:r>
              <a:rPr lang="en-US" dirty="0" smtClean="0">
                <a:latin typeface="Calibri" pitchFamily="34" charset="0"/>
              </a:rPr>
              <a:t> -</a:t>
            </a:r>
            <a:r>
              <a:rPr lang="en-US" dirty="0" err="1" smtClean="0">
                <a:latin typeface="Calibri" pitchFamily="34" charset="0"/>
              </a:rPr>
              <a:t>t</a:t>
            </a:r>
            <a:r>
              <a:rPr lang="en-US" baseline="-25000" dirty="0" err="1" smtClean="0">
                <a:latin typeface="Calibri" pitchFamily="34" charset="0"/>
              </a:rPr>
              <a:t>y</a:t>
            </a:r>
            <a:r>
              <a:rPr lang="en-US" dirty="0" smtClean="0">
                <a:latin typeface="Calibri" pitchFamily="34" charset="0"/>
              </a:rPr>
              <a:t> ) </a:t>
            </a:r>
          </a:p>
          <a:p>
            <a:pPr>
              <a:buNone/>
            </a:pPr>
            <a:endParaRPr lang="en-US" dirty="0"/>
          </a:p>
        </p:txBody>
      </p:sp>
      <p:sp>
        <p:nvSpPr>
          <p:cNvPr id="4" name="Right Bracket 3"/>
          <p:cNvSpPr/>
          <p:nvPr/>
        </p:nvSpPr>
        <p:spPr>
          <a:xfrm>
            <a:off x="1447800" y="1828800"/>
            <a:ext cx="152400" cy="1524000"/>
          </a:xfrm>
          <a:prstGeom prst="righ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5" name="Left Bracket 4"/>
          <p:cNvSpPr/>
          <p:nvPr/>
        </p:nvSpPr>
        <p:spPr>
          <a:xfrm>
            <a:off x="685800" y="1828800"/>
            <a:ext cx="152400" cy="1524000"/>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6" name="Left Bracket 5"/>
          <p:cNvSpPr/>
          <p:nvPr/>
        </p:nvSpPr>
        <p:spPr>
          <a:xfrm>
            <a:off x="2286000" y="1828800"/>
            <a:ext cx="152400" cy="1524000"/>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7" name="Left Bracket 6"/>
          <p:cNvSpPr/>
          <p:nvPr/>
        </p:nvSpPr>
        <p:spPr>
          <a:xfrm>
            <a:off x="5257800" y="1828800"/>
            <a:ext cx="152400" cy="1524000"/>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8" name="Right Bracket 7"/>
          <p:cNvSpPr/>
          <p:nvPr/>
        </p:nvSpPr>
        <p:spPr>
          <a:xfrm>
            <a:off x="4495800" y="1828800"/>
            <a:ext cx="152400" cy="1524000"/>
          </a:xfrm>
          <a:prstGeom prst="righ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9" name="Right Bracket 8"/>
          <p:cNvSpPr/>
          <p:nvPr/>
        </p:nvSpPr>
        <p:spPr>
          <a:xfrm>
            <a:off x="6019800" y="1828800"/>
            <a:ext cx="152400" cy="1524000"/>
          </a:xfrm>
          <a:prstGeom prst="righ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533400"/>
            <a:ext cx="8229600" cy="5562600"/>
          </a:xfrm>
        </p:spPr>
        <p:txBody>
          <a:bodyPr/>
          <a:lstStyle/>
          <a:p>
            <a:pPr>
              <a:buNone/>
            </a:pPr>
            <a:r>
              <a:rPr lang="en-US" sz="2800" b="1" dirty="0" smtClean="0">
                <a:solidFill>
                  <a:schemeClr val="accent1"/>
                </a:solidFill>
                <a:latin typeface="Calibri" pitchFamily="34" charset="0"/>
              </a:rPr>
              <a:t>2. Rotation</a:t>
            </a:r>
          </a:p>
          <a:p>
            <a:pPr>
              <a:buFont typeface="Wingdings 2" pitchFamily="18" charset="2"/>
              <a:buNone/>
            </a:pPr>
            <a:r>
              <a:rPr lang="en-US" dirty="0" smtClean="0">
                <a:latin typeface="Calibri" pitchFamily="34" charset="0"/>
              </a:rPr>
              <a:t>	X’		</a:t>
            </a:r>
            <a:r>
              <a:rPr lang="en-US" dirty="0" err="1" smtClean="0">
                <a:latin typeface="Calibri" pitchFamily="34" charset="0"/>
              </a:rPr>
              <a:t>cos</a:t>
            </a:r>
            <a:r>
              <a:rPr lang="el-GR" dirty="0" smtClean="0">
                <a:cs typeface="Arial" charset="0"/>
              </a:rPr>
              <a:t>θ</a:t>
            </a:r>
            <a:r>
              <a:rPr lang="en-US" dirty="0" smtClean="0">
                <a:latin typeface="Calibri" pitchFamily="34" charset="0"/>
              </a:rPr>
              <a:t>	-sin</a:t>
            </a:r>
            <a:r>
              <a:rPr lang="el-GR" dirty="0" smtClean="0">
                <a:cs typeface="Arial" charset="0"/>
              </a:rPr>
              <a:t>θ</a:t>
            </a:r>
            <a:r>
              <a:rPr lang="en-US" dirty="0" smtClean="0">
                <a:latin typeface="Calibri" pitchFamily="34" charset="0"/>
              </a:rPr>
              <a:t>	0	   x</a:t>
            </a:r>
          </a:p>
          <a:p>
            <a:pPr>
              <a:buFont typeface="Wingdings 2" pitchFamily="18" charset="2"/>
              <a:buNone/>
            </a:pPr>
            <a:r>
              <a:rPr lang="en-US" dirty="0" smtClean="0">
                <a:latin typeface="Calibri" pitchFamily="34" charset="0"/>
              </a:rPr>
              <a:t>	Y’	   =	sin</a:t>
            </a:r>
            <a:r>
              <a:rPr lang="el-GR" dirty="0" smtClean="0">
                <a:cs typeface="Arial" charset="0"/>
              </a:rPr>
              <a:t>θ</a:t>
            </a:r>
            <a:r>
              <a:rPr lang="en-US" dirty="0" smtClean="0">
                <a:latin typeface="Calibri" pitchFamily="34" charset="0"/>
              </a:rPr>
              <a:t>	</a:t>
            </a:r>
            <a:r>
              <a:rPr lang="en-US" dirty="0" err="1" smtClean="0">
                <a:latin typeface="Calibri" pitchFamily="34" charset="0"/>
              </a:rPr>
              <a:t>cos</a:t>
            </a:r>
            <a:r>
              <a:rPr lang="el-GR" dirty="0" smtClean="0">
                <a:cs typeface="Arial" charset="0"/>
              </a:rPr>
              <a:t>θ</a:t>
            </a:r>
            <a:r>
              <a:rPr lang="en-US" dirty="0" smtClean="0">
                <a:latin typeface="Calibri" pitchFamily="34" charset="0"/>
              </a:rPr>
              <a:t>	0      </a:t>
            </a:r>
            <a:r>
              <a:rPr lang="en-US" dirty="0" smtClean="0">
                <a:cs typeface="Arial" charset="0"/>
              </a:rPr>
              <a:t>•</a:t>
            </a:r>
            <a:r>
              <a:rPr lang="en-US" dirty="0" smtClean="0">
                <a:latin typeface="Calibri" pitchFamily="34" charset="0"/>
              </a:rPr>
              <a:t>	   y</a:t>
            </a:r>
          </a:p>
          <a:p>
            <a:pPr>
              <a:buFont typeface="Wingdings 2" pitchFamily="18" charset="2"/>
              <a:buNone/>
            </a:pPr>
            <a:r>
              <a:rPr lang="en-US" dirty="0" smtClean="0">
                <a:latin typeface="Calibri" pitchFamily="34" charset="0"/>
              </a:rPr>
              <a:t>	1		0	0	1	   1</a:t>
            </a:r>
          </a:p>
          <a:p>
            <a:pPr>
              <a:buFont typeface="Wingdings 2" pitchFamily="18" charset="2"/>
              <a:buNone/>
            </a:pPr>
            <a:r>
              <a:rPr lang="en-US" dirty="0" smtClean="0">
                <a:latin typeface="Calibri" pitchFamily="34" charset="0"/>
              </a:rPr>
              <a:t>	OR</a:t>
            </a:r>
          </a:p>
          <a:p>
            <a:pPr>
              <a:buFont typeface="Wingdings 2" pitchFamily="18" charset="2"/>
              <a:buNone/>
            </a:pPr>
            <a:r>
              <a:rPr lang="en-US" dirty="0" smtClean="0">
                <a:latin typeface="Calibri" pitchFamily="34" charset="0"/>
              </a:rPr>
              <a:t>	</a:t>
            </a:r>
            <a:r>
              <a:rPr lang="en-US" b="1" dirty="0" smtClean="0">
                <a:latin typeface="Calibri" pitchFamily="34" charset="0"/>
              </a:rPr>
              <a:t>P’ = R(</a:t>
            </a:r>
            <a:r>
              <a:rPr lang="el-GR" b="1" dirty="0" smtClean="0">
                <a:cs typeface="Arial" charset="0"/>
              </a:rPr>
              <a:t>θ</a:t>
            </a:r>
            <a:r>
              <a:rPr lang="en-US" b="1" dirty="0" smtClean="0">
                <a:cs typeface="Arial" charset="0"/>
              </a:rPr>
              <a:t>) • P</a:t>
            </a:r>
          </a:p>
          <a:p>
            <a:pPr>
              <a:buFont typeface="Wingdings 2" pitchFamily="18" charset="2"/>
              <a:buNone/>
            </a:pPr>
            <a:r>
              <a:rPr lang="en-US" dirty="0" smtClean="0">
                <a:latin typeface="Calibri" pitchFamily="34" charset="0"/>
                <a:cs typeface="Arial" charset="0"/>
              </a:rPr>
              <a:t>	Where rotation transformation operator </a:t>
            </a:r>
            <a:r>
              <a:rPr lang="en-US" dirty="0" smtClean="0">
                <a:latin typeface="Calibri" pitchFamily="34" charset="0"/>
              </a:rPr>
              <a:t>R(</a:t>
            </a:r>
            <a:r>
              <a:rPr lang="el-GR" dirty="0" smtClean="0">
                <a:cs typeface="Arial" charset="0"/>
              </a:rPr>
              <a:t>θ</a:t>
            </a:r>
            <a:r>
              <a:rPr lang="en-US" dirty="0" smtClean="0">
                <a:cs typeface="Arial" charset="0"/>
              </a:rPr>
              <a:t>) is the         3 x 3 matrix. </a:t>
            </a:r>
          </a:p>
          <a:p>
            <a:r>
              <a:rPr lang="en-US" dirty="0" smtClean="0">
                <a:latin typeface="Calibri" pitchFamily="34" charset="0"/>
                <a:cs typeface="Arial" charset="0"/>
              </a:rPr>
              <a:t>We get inverse rotation matrix by replacing </a:t>
            </a:r>
            <a:r>
              <a:rPr lang="el-GR" dirty="0" smtClean="0">
                <a:cs typeface="Arial" charset="0"/>
              </a:rPr>
              <a:t>θ</a:t>
            </a:r>
            <a:r>
              <a:rPr lang="en-US" dirty="0" smtClean="0">
                <a:cs typeface="Arial" charset="0"/>
              </a:rPr>
              <a:t> by  - </a:t>
            </a:r>
            <a:r>
              <a:rPr lang="el-GR" dirty="0" smtClean="0">
                <a:cs typeface="Arial" charset="0"/>
              </a:rPr>
              <a:t>θ</a:t>
            </a:r>
            <a:r>
              <a:rPr lang="en-US" dirty="0" smtClean="0">
                <a:cs typeface="Arial" charset="0"/>
              </a:rPr>
              <a:t>.</a:t>
            </a:r>
            <a:endParaRPr lang="en-US" dirty="0" smtClean="0">
              <a:latin typeface="Calibri" pitchFamily="34" charset="0"/>
            </a:endParaRPr>
          </a:p>
          <a:p>
            <a:pPr>
              <a:buNone/>
            </a:pPr>
            <a:endParaRPr lang="en-US" dirty="0"/>
          </a:p>
        </p:txBody>
      </p:sp>
      <p:sp>
        <p:nvSpPr>
          <p:cNvPr id="4" name="Right Bracket 3"/>
          <p:cNvSpPr/>
          <p:nvPr/>
        </p:nvSpPr>
        <p:spPr>
          <a:xfrm>
            <a:off x="1219200" y="1066800"/>
            <a:ext cx="152400" cy="1524000"/>
          </a:xfrm>
          <a:prstGeom prst="righ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5" name="Left Bracket 4"/>
          <p:cNvSpPr/>
          <p:nvPr/>
        </p:nvSpPr>
        <p:spPr>
          <a:xfrm>
            <a:off x="457200" y="1066800"/>
            <a:ext cx="152400" cy="1524000"/>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6" name="Left Bracket 5"/>
          <p:cNvSpPr/>
          <p:nvPr/>
        </p:nvSpPr>
        <p:spPr>
          <a:xfrm>
            <a:off x="2057400" y="1066800"/>
            <a:ext cx="152400" cy="1524000"/>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7" name="Left Bracket 6"/>
          <p:cNvSpPr/>
          <p:nvPr/>
        </p:nvSpPr>
        <p:spPr>
          <a:xfrm>
            <a:off x="5029200" y="1066800"/>
            <a:ext cx="152400" cy="1524000"/>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8" name="Right Bracket 7"/>
          <p:cNvSpPr/>
          <p:nvPr/>
        </p:nvSpPr>
        <p:spPr>
          <a:xfrm>
            <a:off x="4267200" y="1066800"/>
            <a:ext cx="152400" cy="1524000"/>
          </a:xfrm>
          <a:prstGeom prst="righ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9" name="Right Bracket 8"/>
          <p:cNvSpPr/>
          <p:nvPr/>
        </p:nvSpPr>
        <p:spPr>
          <a:xfrm>
            <a:off x="5791200" y="1066800"/>
            <a:ext cx="152400" cy="1524000"/>
          </a:xfrm>
          <a:prstGeom prst="righ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Processing</a:t>
            </a:r>
            <a:endParaRPr lang="en-US" dirty="0"/>
          </a:p>
        </p:txBody>
      </p:sp>
      <p:sp>
        <p:nvSpPr>
          <p:cNvPr id="3" name="Content Placeholder 2"/>
          <p:cNvSpPr>
            <a:spLocks noGrp="1"/>
          </p:cNvSpPr>
          <p:nvPr>
            <p:ph idx="1"/>
          </p:nvPr>
        </p:nvSpPr>
        <p:spPr/>
        <p:txBody>
          <a:bodyPr/>
          <a:lstStyle/>
          <a:p>
            <a:r>
              <a:rPr lang="en-US" dirty="0" smtClean="0"/>
              <a:t>In computer graphics, a computer is used to create a picture. Image processing, on the other hand, applies techniques to modify or interpret existing pictures, such as photographs and TV scans.</a:t>
            </a:r>
          </a:p>
          <a:p>
            <a:r>
              <a:rPr lang="en-US" dirty="0" smtClean="0"/>
              <a:t>Principal applications of image processing are</a:t>
            </a:r>
          </a:p>
          <a:p>
            <a:pPr marL="582930" indent="-514350">
              <a:buFont typeface="+mj-lt"/>
              <a:buAutoNum type="arabicPeriod"/>
            </a:pPr>
            <a:r>
              <a:rPr lang="en-US" dirty="0" smtClean="0"/>
              <a:t>Improving picture quality and </a:t>
            </a:r>
          </a:p>
          <a:p>
            <a:pPr marL="582930" indent="-514350">
              <a:buFont typeface="+mj-lt"/>
              <a:buAutoNum type="arabicPeriod"/>
            </a:pPr>
            <a:r>
              <a:rPr lang="en-US" dirty="0" smtClean="0"/>
              <a:t>Machine perception of visual information</a:t>
            </a:r>
            <a:endParaRPr lang="en-US" dirty="0"/>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457200"/>
            <a:ext cx="8229600" cy="5638800"/>
          </a:xfrm>
        </p:spPr>
        <p:txBody>
          <a:bodyPr>
            <a:normAutofit/>
          </a:bodyPr>
          <a:lstStyle/>
          <a:p>
            <a:pPr>
              <a:buNone/>
            </a:pPr>
            <a:r>
              <a:rPr lang="en-US" sz="2800" b="1" dirty="0" smtClean="0">
                <a:solidFill>
                  <a:schemeClr val="accent1"/>
                </a:solidFill>
                <a:latin typeface="Calibri" pitchFamily="34" charset="0"/>
              </a:rPr>
              <a:t>3. Scaling</a:t>
            </a:r>
          </a:p>
          <a:p>
            <a:pPr algn="just">
              <a:buFont typeface="Wingdings 2" pitchFamily="18" charset="2"/>
              <a:buNone/>
            </a:pPr>
            <a:r>
              <a:rPr lang="en-US" dirty="0" smtClean="0">
                <a:latin typeface="Calibri" pitchFamily="34" charset="0"/>
              </a:rPr>
              <a:t>	X’		</a:t>
            </a:r>
            <a:r>
              <a:rPr lang="en-US" dirty="0" err="1" smtClean="0">
                <a:latin typeface="Calibri" pitchFamily="34" charset="0"/>
              </a:rPr>
              <a:t>S</a:t>
            </a:r>
            <a:r>
              <a:rPr lang="en-US" baseline="-25000" dirty="0" err="1" smtClean="0">
                <a:latin typeface="Calibri" pitchFamily="34" charset="0"/>
              </a:rPr>
              <a:t>x</a:t>
            </a:r>
            <a:r>
              <a:rPr lang="en-US" dirty="0" smtClean="0">
                <a:latin typeface="Calibri" pitchFamily="34" charset="0"/>
              </a:rPr>
              <a:t>	0	0	   x</a:t>
            </a:r>
          </a:p>
          <a:p>
            <a:pPr algn="just">
              <a:buFont typeface="Wingdings 2" pitchFamily="18" charset="2"/>
              <a:buNone/>
            </a:pPr>
            <a:r>
              <a:rPr lang="en-US" dirty="0" smtClean="0">
                <a:latin typeface="Calibri" pitchFamily="34" charset="0"/>
              </a:rPr>
              <a:t>	Y’	   =	0	</a:t>
            </a:r>
            <a:r>
              <a:rPr lang="en-US" dirty="0" err="1" smtClean="0">
                <a:latin typeface="Calibri" pitchFamily="34" charset="0"/>
              </a:rPr>
              <a:t>S</a:t>
            </a:r>
            <a:r>
              <a:rPr lang="en-US" baseline="-25000" dirty="0" err="1" smtClean="0">
                <a:latin typeface="Calibri" pitchFamily="34" charset="0"/>
              </a:rPr>
              <a:t>y</a:t>
            </a:r>
            <a:r>
              <a:rPr lang="en-US" dirty="0" smtClean="0">
                <a:latin typeface="Calibri" pitchFamily="34" charset="0"/>
              </a:rPr>
              <a:t>	0      </a:t>
            </a:r>
            <a:r>
              <a:rPr lang="en-US" dirty="0" smtClean="0">
                <a:cs typeface="Arial" charset="0"/>
              </a:rPr>
              <a:t>•</a:t>
            </a:r>
            <a:r>
              <a:rPr lang="en-US" dirty="0" smtClean="0">
                <a:latin typeface="Calibri" pitchFamily="34" charset="0"/>
              </a:rPr>
              <a:t>	   y</a:t>
            </a:r>
          </a:p>
          <a:p>
            <a:pPr algn="just">
              <a:buFont typeface="Wingdings 2" pitchFamily="18" charset="2"/>
              <a:buNone/>
            </a:pPr>
            <a:r>
              <a:rPr lang="en-US" dirty="0" smtClean="0">
                <a:latin typeface="Calibri" pitchFamily="34" charset="0"/>
              </a:rPr>
              <a:t>	1		0	0	1	   1</a:t>
            </a:r>
          </a:p>
          <a:p>
            <a:pPr algn="just">
              <a:buFont typeface="Wingdings 2" pitchFamily="18" charset="2"/>
              <a:buNone/>
            </a:pPr>
            <a:endParaRPr lang="en-US" dirty="0" smtClean="0">
              <a:latin typeface="Calibri" pitchFamily="34" charset="0"/>
            </a:endParaRPr>
          </a:p>
          <a:p>
            <a:pPr algn="just">
              <a:buFont typeface="Wingdings 2" pitchFamily="18" charset="2"/>
              <a:buNone/>
            </a:pPr>
            <a:r>
              <a:rPr lang="en-US" dirty="0" smtClean="0">
                <a:latin typeface="Calibri" pitchFamily="34" charset="0"/>
              </a:rPr>
              <a:t>	OR</a:t>
            </a:r>
          </a:p>
          <a:p>
            <a:pPr algn="just">
              <a:buFont typeface="Wingdings 2" pitchFamily="18" charset="2"/>
              <a:buNone/>
            </a:pPr>
            <a:r>
              <a:rPr lang="en-US" dirty="0" smtClean="0">
                <a:latin typeface="Calibri" pitchFamily="34" charset="0"/>
              </a:rPr>
              <a:t>	</a:t>
            </a:r>
            <a:r>
              <a:rPr lang="en-US" b="1" dirty="0" smtClean="0">
                <a:latin typeface="Calibri" pitchFamily="34" charset="0"/>
              </a:rPr>
              <a:t>P’ = S (</a:t>
            </a:r>
            <a:r>
              <a:rPr lang="en-US" b="1" dirty="0" err="1" smtClean="0">
                <a:latin typeface="Calibri" pitchFamily="34" charset="0"/>
              </a:rPr>
              <a:t>S</a:t>
            </a:r>
            <a:r>
              <a:rPr lang="en-US" b="1" baseline="-25000" dirty="0" err="1" smtClean="0">
                <a:latin typeface="Calibri" pitchFamily="34" charset="0"/>
              </a:rPr>
              <a:t>x</a:t>
            </a:r>
            <a:r>
              <a:rPr lang="en-US" b="1" baseline="-25000" dirty="0" smtClean="0">
                <a:latin typeface="Calibri" pitchFamily="34" charset="0"/>
              </a:rPr>
              <a:t> ,</a:t>
            </a:r>
            <a:r>
              <a:rPr lang="en-US" b="1" dirty="0" smtClean="0">
                <a:latin typeface="Calibri" pitchFamily="34" charset="0"/>
              </a:rPr>
              <a:t> </a:t>
            </a:r>
            <a:r>
              <a:rPr lang="en-US" b="1" dirty="0" err="1" smtClean="0">
                <a:latin typeface="Calibri" pitchFamily="34" charset="0"/>
              </a:rPr>
              <a:t>S</a:t>
            </a:r>
            <a:r>
              <a:rPr lang="en-US" b="1" baseline="-25000" dirty="0" err="1" smtClean="0">
                <a:latin typeface="Calibri" pitchFamily="34" charset="0"/>
              </a:rPr>
              <a:t>y</a:t>
            </a:r>
            <a:r>
              <a:rPr lang="en-US" b="1" baseline="-25000" dirty="0" smtClean="0">
                <a:latin typeface="Calibri" pitchFamily="34" charset="0"/>
              </a:rPr>
              <a:t> </a:t>
            </a:r>
            <a:r>
              <a:rPr lang="en-US" b="1" dirty="0" smtClean="0">
                <a:latin typeface="Calibri" pitchFamily="34" charset="0"/>
              </a:rPr>
              <a:t> ) </a:t>
            </a:r>
            <a:r>
              <a:rPr lang="en-US" b="1" dirty="0" smtClean="0">
                <a:cs typeface="Arial" charset="0"/>
              </a:rPr>
              <a:t>• P</a:t>
            </a:r>
          </a:p>
          <a:p>
            <a:pPr algn="just">
              <a:buFont typeface="Wingdings 2" pitchFamily="18" charset="2"/>
              <a:buNone/>
            </a:pPr>
            <a:r>
              <a:rPr lang="en-US" dirty="0" smtClean="0">
                <a:latin typeface="Calibri" pitchFamily="34" charset="0"/>
                <a:cs typeface="Arial" charset="0"/>
              </a:rPr>
              <a:t>	Where </a:t>
            </a:r>
            <a:r>
              <a:rPr lang="en-US" b="1" dirty="0" smtClean="0">
                <a:latin typeface="Calibri" pitchFamily="34" charset="0"/>
              </a:rPr>
              <a:t>S (</a:t>
            </a:r>
            <a:r>
              <a:rPr lang="en-US" b="1" dirty="0" err="1" smtClean="0">
                <a:latin typeface="Calibri" pitchFamily="34" charset="0"/>
              </a:rPr>
              <a:t>S</a:t>
            </a:r>
            <a:r>
              <a:rPr lang="en-US" b="1" baseline="-25000" dirty="0" err="1" smtClean="0">
                <a:latin typeface="Calibri" pitchFamily="34" charset="0"/>
              </a:rPr>
              <a:t>x</a:t>
            </a:r>
            <a:r>
              <a:rPr lang="en-US" b="1" baseline="-25000" dirty="0" smtClean="0">
                <a:latin typeface="Calibri" pitchFamily="34" charset="0"/>
              </a:rPr>
              <a:t> ,</a:t>
            </a:r>
            <a:r>
              <a:rPr lang="en-US" b="1" dirty="0" smtClean="0">
                <a:latin typeface="Calibri" pitchFamily="34" charset="0"/>
              </a:rPr>
              <a:t> </a:t>
            </a:r>
            <a:r>
              <a:rPr lang="en-US" b="1" dirty="0" err="1" smtClean="0">
                <a:latin typeface="Calibri" pitchFamily="34" charset="0"/>
              </a:rPr>
              <a:t>S</a:t>
            </a:r>
            <a:r>
              <a:rPr lang="en-US" b="1" baseline="-25000" dirty="0" err="1" smtClean="0">
                <a:latin typeface="Calibri" pitchFamily="34" charset="0"/>
              </a:rPr>
              <a:t>y</a:t>
            </a:r>
            <a:r>
              <a:rPr lang="en-US" b="1" baseline="-25000" dirty="0" smtClean="0">
                <a:latin typeface="Calibri" pitchFamily="34" charset="0"/>
              </a:rPr>
              <a:t> </a:t>
            </a:r>
            <a:r>
              <a:rPr lang="en-US" b="1" dirty="0" smtClean="0">
                <a:latin typeface="Calibri" pitchFamily="34" charset="0"/>
              </a:rPr>
              <a:t> ) </a:t>
            </a:r>
            <a:r>
              <a:rPr lang="en-US" dirty="0" smtClean="0">
                <a:cs typeface="Arial" charset="0"/>
              </a:rPr>
              <a:t>is the 3 x 3 matrix. </a:t>
            </a:r>
          </a:p>
          <a:p>
            <a:pPr algn="just"/>
            <a:r>
              <a:rPr lang="en-US" dirty="0" smtClean="0">
                <a:latin typeface="Calibri" pitchFamily="34" charset="0"/>
                <a:cs typeface="Arial" charset="0"/>
              </a:rPr>
              <a:t>For inverse scaling </a:t>
            </a:r>
            <a:r>
              <a:rPr lang="en-US" dirty="0" err="1" smtClean="0">
                <a:latin typeface="Calibri" pitchFamily="34" charset="0"/>
              </a:rPr>
              <a:t>S</a:t>
            </a:r>
            <a:r>
              <a:rPr lang="en-US" baseline="-25000" dirty="0" err="1" smtClean="0">
                <a:latin typeface="Calibri" pitchFamily="34" charset="0"/>
              </a:rPr>
              <a:t>x</a:t>
            </a:r>
            <a:r>
              <a:rPr lang="en-US" dirty="0" smtClean="0">
                <a:latin typeface="Calibri" pitchFamily="34" charset="0"/>
              </a:rPr>
              <a:t> and </a:t>
            </a:r>
            <a:r>
              <a:rPr lang="en-US" dirty="0" err="1" smtClean="0">
                <a:latin typeface="Calibri" pitchFamily="34" charset="0"/>
              </a:rPr>
              <a:t>S</a:t>
            </a:r>
            <a:r>
              <a:rPr lang="en-US" baseline="-25000" dirty="0" err="1" smtClean="0">
                <a:latin typeface="Calibri" pitchFamily="34" charset="0"/>
              </a:rPr>
              <a:t>y</a:t>
            </a:r>
            <a:r>
              <a:rPr lang="en-US" dirty="0" smtClean="0">
                <a:latin typeface="Calibri" pitchFamily="34" charset="0"/>
              </a:rPr>
              <a:t> are replaced by 1/ </a:t>
            </a:r>
            <a:r>
              <a:rPr lang="en-US" dirty="0" err="1" smtClean="0">
                <a:latin typeface="Calibri" pitchFamily="34" charset="0"/>
              </a:rPr>
              <a:t>S</a:t>
            </a:r>
            <a:r>
              <a:rPr lang="en-US" baseline="-25000" dirty="0" err="1" smtClean="0">
                <a:latin typeface="Calibri" pitchFamily="34" charset="0"/>
              </a:rPr>
              <a:t>x</a:t>
            </a:r>
            <a:r>
              <a:rPr lang="en-US" baseline="-25000" dirty="0" smtClean="0">
                <a:latin typeface="Calibri" pitchFamily="34" charset="0"/>
              </a:rPr>
              <a:t> </a:t>
            </a:r>
            <a:r>
              <a:rPr lang="en-US" dirty="0" smtClean="0">
                <a:latin typeface="Calibri" pitchFamily="34" charset="0"/>
              </a:rPr>
              <a:t> and 1/ </a:t>
            </a:r>
            <a:r>
              <a:rPr lang="en-US" dirty="0" err="1" smtClean="0">
                <a:latin typeface="Calibri" pitchFamily="34" charset="0"/>
              </a:rPr>
              <a:t>S</a:t>
            </a:r>
            <a:r>
              <a:rPr lang="en-US" baseline="-25000" dirty="0" err="1" smtClean="0">
                <a:latin typeface="Calibri" pitchFamily="34" charset="0"/>
              </a:rPr>
              <a:t>y</a:t>
            </a:r>
            <a:endParaRPr lang="en-US" dirty="0" smtClean="0">
              <a:latin typeface="Calibri" pitchFamily="34" charset="0"/>
            </a:endParaRPr>
          </a:p>
          <a:p>
            <a:pPr>
              <a:buNone/>
            </a:pPr>
            <a:endParaRPr lang="en-US" dirty="0"/>
          </a:p>
        </p:txBody>
      </p:sp>
      <p:sp>
        <p:nvSpPr>
          <p:cNvPr id="4" name="Right Bracket 3"/>
          <p:cNvSpPr/>
          <p:nvPr/>
        </p:nvSpPr>
        <p:spPr>
          <a:xfrm>
            <a:off x="1295400" y="990600"/>
            <a:ext cx="152400" cy="1524000"/>
          </a:xfrm>
          <a:prstGeom prst="righ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5" name="Left Bracket 4"/>
          <p:cNvSpPr/>
          <p:nvPr/>
        </p:nvSpPr>
        <p:spPr>
          <a:xfrm>
            <a:off x="533400" y="990600"/>
            <a:ext cx="152400" cy="1524000"/>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6" name="Left Bracket 5"/>
          <p:cNvSpPr/>
          <p:nvPr/>
        </p:nvSpPr>
        <p:spPr>
          <a:xfrm>
            <a:off x="2133600" y="990600"/>
            <a:ext cx="152400" cy="1524000"/>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7" name="Left Bracket 6"/>
          <p:cNvSpPr/>
          <p:nvPr/>
        </p:nvSpPr>
        <p:spPr>
          <a:xfrm>
            <a:off x="5105400" y="990600"/>
            <a:ext cx="152400" cy="1524000"/>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8" name="Right Bracket 7"/>
          <p:cNvSpPr/>
          <p:nvPr/>
        </p:nvSpPr>
        <p:spPr>
          <a:xfrm>
            <a:off x="4343400" y="990600"/>
            <a:ext cx="152400" cy="1524000"/>
          </a:xfrm>
          <a:prstGeom prst="righ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9" name="Right Bracket 8"/>
          <p:cNvSpPr/>
          <p:nvPr/>
        </p:nvSpPr>
        <p:spPr>
          <a:xfrm>
            <a:off x="5867400" y="990600"/>
            <a:ext cx="152400" cy="1524000"/>
          </a:xfrm>
          <a:prstGeom prst="righ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43000"/>
            <a:ext cx="8229600" cy="4953000"/>
          </a:xfrm>
        </p:spPr>
        <p:txBody>
          <a:bodyPr>
            <a:normAutofit fontScale="92500" lnSpcReduction="20000"/>
          </a:bodyPr>
          <a:lstStyle/>
          <a:p>
            <a:pPr algn="just"/>
            <a:r>
              <a:rPr lang="en-US" dirty="0" smtClean="0">
                <a:latin typeface="Calibri" pitchFamily="34" charset="0"/>
              </a:rPr>
              <a:t>We can set up a matrix for any sequence of transformations as a composite transformation matrix by calculating the matrix product of the individual transformation.</a:t>
            </a:r>
          </a:p>
          <a:p>
            <a:pPr algn="just"/>
            <a:r>
              <a:rPr lang="en-US" dirty="0" smtClean="0"/>
              <a:t>Forming products of transformation matrices is often referred to as a concatenation, or composition, of matrices.</a:t>
            </a:r>
          </a:p>
          <a:p>
            <a:pPr algn="just"/>
            <a:r>
              <a:rPr lang="en-US" dirty="0" smtClean="0"/>
              <a:t>For column matrix representation of coordinate positions, we form composite transformations by multiplying matrices in order from right to left.</a:t>
            </a:r>
          </a:p>
          <a:p>
            <a:pPr algn="just"/>
            <a:r>
              <a:rPr lang="en-US" dirty="0" smtClean="0"/>
              <a:t>That is, each successive transformation matrix pre-multiplies the product of the preceding transformation matrices.</a:t>
            </a:r>
            <a:endParaRPr lang="en-US" dirty="0"/>
          </a:p>
        </p:txBody>
      </p:sp>
      <p:sp>
        <p:nvSpPr>
          <p:cNvPr id="3" name="Title 2"/>
          <p:cNvSpPr>
            <a:spLocks noGrp="1"/>
          </p:cNvSpPr>
          <p:nvPr>
            <p:ph type="title"/>
          </p:nvPr>
        </p:nvSpPr>
        <p:spPr>
          <a:xfrm>
            <a:off x="457200" y="152400"/>
            <a:ext cx="8229600" cy="838200"/>
          </a:xfrm>
        </p:spPr>
        <p:txBody>
          <a:bodyPr/>
          <a:lstStyle/>
          <a:p>
            <a:r>
              <a:rPr sz="4000" b="1" smtClean="0">
                <a:solidFill>
                  <a:schemeClr val="accent1"/>
                </a:solidFill>
                <a:latin typeface="Calibri" pitchFamily="34" charset="0"/>
              </a:rPr>
              <a:t>Composite Transformation</a:t>
            </a:r>
            <a:endParaRPr lang="en-US"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066800"/>
            <a:ext cx="8229600" cy="5029200"/>
          </a:xfrm>
        </p:spPr>
        <p:txBody>
          <a:bodyPr>
            <a:normAutofit lnSpcReduction="10000"/>
          </a:bodyPr>
          <a:lstStyle/>
          <a:p>
            <a:pPr algn="just"/>
            <a:r>
              <a:rPr lang="en-US" dirty="0" smtClean="0">
                <a:latin typeface="Calibri" pitchFamily="34" charset="0"/>
              </a:rPr>
              <a:t>If two successive translation vectors (t</a:t>
            </a:r>
            <a:r>
              <a:rPr lang="en-US" baseline="-25000" dirty="0" smtClean="0">
                <a:latin typeface="Calibri" pitchFamily="34" charset="0"/>
              </a:rPr>
              <a:t>x1</a:t>
            </a:r>
            <a:r>
              <a:rPr lang="en-US" dirty="0" smtClean="0">
                <a:latin typeface="Calibri" pitchFamily="34" charset="0"/>
              </a:rPr>
              <a:t> , t</a:t>
            </a:r>
            <a:r>
              <a:rPr lang="en-US" baseline="-25000" dirty="0" smtClean="0">
                <a:latin typeface="Calibri" pitchFamily="34" charset="0"/>
              </a:rPr>
              <a:t>y1</a:t>
            </a:r>
            <a:r>
              <a:rPr lang="en-US" dirty="0" smtClean="0">
                <a:latin typeface="Calibri" pitchFamily="34" charset="0"/>
              </a:rPr>
              <a:t>) and                   (t</a:t>
            </a:r>
            <a:r>
              <a:rPr lang="en-US" baseline="-25000" dirty="0" smtClean="0">
                <a:latin typeface="Calibri" pitchFamily="34" charset="0"/>
              </a:rPr>
              <a:t>x2</a:t>
            </a:r>
            <a:r>
              <a:rPr lang="en-US" dirty="0" smtClean="0">
                <a:latin typeface="Calibri" pitchFamily="34" charset="0"/>
              </a:rPr>
              <a:t> , t</a:t>
            </a:r>
            <a:r>
              <a:rPr lang="en-US" baseline="-25000" dirty="0" smtClean="0">
                <a:latin typeface="Calibri" pitchFamily="34" charset="0"/>
              </a:rPr>
              <a:t>y2</a:t>
            </a:r>
            <a:r>
              <a:rPr lang="en-US" dirty="0" smtClean="0">
                <a:latin typeface="Calibri" pitchFamily="34" charset="0"/>
              </a:rPr>
              <a:t>) are applied to a co-ordinate position P, the final transformed location P’ is calculated as : </a:t>
            </a:r>
          </a:p>
          <a:p>
            <a:pPr algn="just">
              <a:buNone/>
            </a:pPr>
            <a:r>
              <a:rPr lang="en-US" dirty="0" smtClean="0">
                <a:latin typeface="Calibri" pitchFamily="34" charset="0"/>
              </a:rPr>
              <a:t>	</a:t>
            </a:r>
          </a:p>
          <a:p>
            <a:pPr algn="just">
              <a:buNone/>
            </a:pPr>
            <a:r>
              <a:rPr lang="en-US" dirty="0" smtClean="0">
                <a:latin typeface="Calibri" pitchFamily="34" charset="0"/>
              </a:rPr>
              <a:t> 	         </a:t>
            </a:r>
            <a:r>
              <a:rPr lang="en-US" b="1" dirty="0" smtClean="0">
                <a:latin typeface="Calibri" pitchFamily="34" charset="0"/>
              </a:rPr>
              <a:t>P</a:t>
            </a:r>
            <a:r>
              <a:rPr lang="en-US" b="1" dirty="0" smtClean="0">
                <a:latin typeface="Calibri" pitchFamily="34" charset="0"/>
                <a:cs typeface="Arial" charset="0"/>
              </a:rPr>
              <a:t>′</a:t>
            </a:r>
            <a:r>
              <a:rPr lang="en-US" b="1" dirty="0" smtClean="0">
                <a:latin typeface="Calibri" pitchFamily="34" charset="0"/>
              </a:rPr>
              <a:t>  =  T (t</a:t>
            </a:r>
            <a:r>
              <a:rPr lang="en-US" b="1" baseline="-25000" dirty="0" smtClean="0">
                <a:latin typeface="Calibri" pitchFamily="34" charset="0"/>
              </a:rPr>
              <a:t>x2</a:t>
            </a:r>
            <a:r>
              <a:rPr lang="en-US" b="1" dirty="0" smtClean="0">
                <a:latin typeface="Calibri" pitchFamily="34" charset="0"/>
              </a:rPr>
              <a:t> , t</a:t>
            </a:r>
            <a:r>
              <a:rPr lang="en-US" b="1" baseline="-25000" dirty="0" smtClean="0">
                <a:latin typeface="Calibri" pitchFamily="34" charset="0"/>
              </a:rPr>
              <a:t>y2</a:t>
            </a:r>
            <a:r>
              <a:rPr lang="en-US" b="1" dirty="0" smtClean="0">
                <a:latin typeface="Calibri" pitchFamily="34" charset="0"/>
              </a:rPr>
              <a:t>)  </a:t>
            </a:r>
            <a:r>
              <a:rPr lang="en-US" b="1" dirty="0" smtClean="0">
                <a:latin typeface="Calibri" pitchFamily="34" charset="0"/>
                <a:cs typeface="Arial" charset="0"/>
              </a:rPr>
              <a:t>• { T </a:t>
            </a:r>
            <a:r>
              <a:rPr lang="en-US" b="1" dirty="0" smtClean="0">
                <a:latin typeface="Calibri" pitchFamily="34" charset="0"/>
              </a:rPr>
              <a:t>(t</a:t>
            </a:r>
            <a:r>
              <a:rPr lang="en-US" b="1" baseline="-25000" dirty="0" smtClean="0">
                <a:latin typeface="Calibri" pitchFamily="34" charset="0"/>
              </a:rPr>
              <a:t>x1</a:t>
            </a:r>
            <a:r>
              <a:rPr lang="en-US" b="1" dirty="0" smtClean="0">
                <a:latin typeface="Calibri" pitchFamily="34" charset="0"/>
              </a:rPr>
              <a:t> , t</a:t>
            </a:r>
            <a:r>
              <a:rPr lang="en-US" b="1" baseline="-25000" dirty="0" smtClean="0">
                <a:latin typeface="Calibri" pitchFamily="34" charset="0"/>
              </a:rPr>
              <a:t>y1</a:t>
            </a:r>
            <a:r>
              <a:rPr lang="en-US" b="1" dirty="0" smtClean="0">
                <a:latin typeface="Calibri" pitchFamily="34" charset="0"/>
              </a:rPr>
              <a:t>)  </a:t>
            </a:r>
            <a:r>
              <a:rPr lang="en-US" b="1" dirty="0" smtClean="0">
                <a:latin typeface="Calibri" pitchFamily="34" charset="0"/>
                <a:cs typeface="Arial" charset="0"/>
              </a:rPr>
              <a:t>• P }</a:t>
            </a:r>
          </a:p>
          <a:p>
            <a:pPr algn="just">
              <a:buNone/>
            </a:pPr>
            <a:r>
              <a:rPr lang="en-US" b="1" dirty="0" smtClean="0">
                <a:latin typeface="Calibri" pitchFamily="34" charset="0"/>
                <a:cs typeface="Arial" charset="0"/>
              </a:rPr>
              <a:t>	    	      =  {</a:t>
            </a:r>
            <a:r>
              <a:rPr lang="en-US" b="1" dirty="0" smtClean="0">
                <a:latin typeface="Calibri" pitchFamily="34" charset="0"/>
              </a:rPr>
              <a:t>T (t</a:t>
            </a:r>
            <a:r>
              <a:rPr lang="en-US" b="1" baseline="-25000" dirty="0" smtClean="0">
                <a:latin typeface="Calibri" pitchFamily="34" charset="0"/>
              </a:rPr>
              <a:t>x2</a:t>
            </a:r>
            <a:r>
              <a:rPr lang="en-US" b="1" dirty="0" smtClean="0">
                <a:latin typeface="Calibri" pitchFamily="34" charset="0"/>
              </a:rPr>
              <a:t> , t</a:t>
            </a:r>
            <a:r>
              <a:rPr lang="en-US" b="1" baseline="-25000" dirty="0" smtClean="0">
                <a:latin typeface="Calibri" pitchFamily="34" charset="0"/>
              </a:rPr>
              <a:t>y2</a:t>
            </a:r>
            <a:r>
              <a:rPr lang="en-US" b="1" dirty="0" smtClean="0">
                <a:latin typeface="Calibri" pitchFamily="34" charset="0"/>
              </a:rPr>
              <a:t>) </a:t>
            </a:r>
            <a:r>
              <a:rPr lang="en-US" b="1" dirty="0" smtClean="0">
                <a:latin typeface="Calibri" pitchFamily="34" charset="0"/>
                <a:cs typeface="Arial" charset="0"/>
              </a:rPr>
              <a:t>• T </a:t>
            </a:r>
            <a:r>
              <a:rPr lang="en-US" b="1" dirty="0" smtClean="0">
                <a:latin typeface="Calibri" pitchFamily="34" charset="0"/>
              </a:rPr>
              <a:t>(t</a:t>
            </a:r>
            <a:r>
              <a:rPr lang="en-US" b="1" baseline="-25000" dirty="0" smtClean="0">
                <a:latin typeface="Calibri" pitchFamily="34" charset="0"/>
              </a:rPr>
              <a:t>x1</a:t>
            </a:r>
            <a:r>
              <a:rPr lang="en-US" b="1" dirty="0" smtClean="0">
                <a:latin typeface="Calibri" pitchFamily="34" charset="0"/>
              </a:rPr>
              <a:t> , t</a:t>
            </a:r>
            <a:r>
              <a:rPr lang="en-US" b="1" baseline="-25000" dirty="0" smtClean="0">
                <a:latin typeface="Calibri" pitchFamily="34" charset="0"/>
              </a:rPr>
              <a:t>y1</a:t>
            </a:r>
            <a:r>
              <a:rPr lang="en-US" b="1" dirty="0" smtClean="0">
                <a:latin typeface="Calibri" pitchFamily="34" charset="0"/>
              </a:rPr>
              <a:t>) </a:t>
            </a:r>
            <a:r>
              <a:rPr lang="en-US" b="1" dirty="0" smtClean="0">
                <a:latin typeface="Calibri" pitchFamily="34" charset="0"/>
                <a:cs typeface="Arial" charset="0"/>
              </a:rPr>
              <a:t>} • P         </a:t>
            </a:r>
            <a:r>
              <a:rPr lang="en-US" dirty="0" err="1" smtClean="0">
                <a:latin typeface="Calibri" pitchFamily="34" charset="0"/>
                <a:cs typeface="Arial" charset="0"/>
              </a:rPr>
              <a:t>e.q</a:t>
            </a:r>
            <a:r>
              <a:rPr lang="en-US" dirty="0" smtClean="0">
                <a:latin typeface="Calibri" pitchFamily="34" charset="0"/>
                <a:cs typeface="Arial" charset="0"/>
              </a:rPr>
              <a:t>. …(1)</a:t>
            </a:r>
          </a:p>
          <a:p>
            <a:pPr algn="just">
              <a:buNone/>
            </a:pPr>
            <a:endParaRPr lang="en-US" dirty="0" smtClean="0">
              <a:latin typeface="Calibri" pitchFamily="34" charset="0"/>
              <a:cs typeface="Arial" charset="0"/>
            </a:endParaRPr>
          </a:p>
          <a:p>
            <a:pPr algn="just">
              <a:buNone/>
            </a:pPr>
            <a:r>
              <a:rPr lang="en-US" dirty="0" smtClean="0">
                <a:latin typeface="Calibri" pitchFamily="34" charset="0"/>
                <a:cs typeface="Arial" charset="0"/>
              </a:rPr>
              <a:t>	where P and P’ are represented as homogeneous coordinate column vectors.</a:t>
            </a:r>
            <a:endParaRPr lang="en-US" dirty="0" smtClean="0">
              <a:latin typeface="Calibri" pitchFamily="34" charset="0"/>
            </a:endParaRPr>
          </a:p>
          <a:p>
            <a:pPr>
              <a:buNone/>
            </a:pPr>
            <a:endParaRPr lang="en-US" dirty="0"/>
          </a:p>
        </p:txBody>
      </p:sp>
      <p:sp>
        <p:nvSpPr>
          <p:cNvPr id="3" name="Title 2"/>
          <p:cNvSpPr>
            <a:spLocks noGrp="1"/>
          </p:cNvSpPr>
          <p:nvPr>
            <p:ph type="title"/>
          </p:nvPr>
        </p:nvSpPr>
        <p:spPr>
          <a:xfrm>
            <a:off x="457200" y="152400"/>
            <a:ext cx="8229600" cy="838200"/>
          </a:xfrm>
        </p:spPr>
        <p:txBody>
          <a:bodyPr>
            <a:normAutofit/>
          </a:bodyPr>
          <a:lstStyle/>
          <a:p>
            <a:r>
              <a:rPr sz="4000" b="1" smtClean="0">
                <a:solidFill>
                  <a:schemeClr val="accent1"/>
                </a:solidFill>
                <a:latin typeface="Calibri" pitchFamily="34" charset="0"/>
              </a:rPr>
              <a:t>1. Translations</a:t>
            </a:r>
            <a:endParaRPr lang="en-US" sz="4000" dirty="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990600"/>
            <a:ext cx="8229600" cy="5410200"/>
          </a:xfrm>
        </p:spPr>
        <p:txBody>
          <a:bodyPr>
            <a:normAutofit fontScale="85000" lnSpcReduction="10000"/>
          </a:bodyPr>
          <a:lstStyle/>
          <a:p>
            <a:pPr algn="just"/>
            <a:r>
              <a:rPr lang="en-US" dirty="0" smtClean="0">
                <a:latin typeface="Calibri" pitchFamily="34" charset="0"/>
              </a:rPr>
              <a:t>The composite transformation matrix for this sequence of translation is , </a:t>
            </a:r>
          </a:p>
          <a:p>
            <a:pPr algn="just"/>
            <a:endParaRPr lang="en-US" dirty="0" smtClean="0">
              <a:latin typeface="Calibri" pitchFamily="34" charset="0"/>
            </a:endParaRPr>
          </a:p>
          <a:p>
            <a:pPr algn="just">
              <a:buNone/>
            </a:pPr>
            <a:r>
              <a:rPr lang="en-US" dirty="0" smtClean="0">
                <a:latin typeface="Calibri" pitchFamily="34" charset="0"/>
              </a:rPr>
              <a:t>	1	 0     </a:t>
            </a:r>
            <a:r>
              <a:rPr lang="en-US" b="1" dirty="0" smtClean="0">
                <a:latin typeface="Calibri" pitchFamily="34" charset="0"/>
              </a:rPr>
              <a:t>t</a:t>
            </a:r>
            <a:r>
              <a:rPr lang="en-US" b="1" baseline="-25000" dirty="0" smtClean="0">
                <a:latin typeface="Calibri" pitchFamily="34" charset="0"/>
              </a:rPr>
              <a:t>x2</a:t>
            </a:r>
            <a:r>
              <a:rPr lang="en-US" b="1" dirty="0" smtClean="0">
                <a:latin typeface="Calibri" pitchFamily="34" charset="0"/>
              </a:rPr>
              <a:t>   </a:t>
            </a:r>
            <a:r>
              <a:rPr lang="en-US" dirty="0" smtClean="0">
                <a:latin typeface="Calibri" pitchFamily="34" charset="0"/>
              </a:rPr>
              <a:t>         1        0      </a:t>
            </a:r>
            <a:r>
              <a:rPr lang="en-US" b="1" dirty="0" smtClean="0">
                <a:latin typeface="Calibri" pitchFamily="34" charset="0"/>
              </a:rPr>
              <a:t>t</a:t>
            </a:r>
            <a:r>
              <a:rPr lang="en-US" b="1" baseline="-25000" dirty="0" smtClean="0">
                <a:latin typeface="Calibri" pitchFamily="34" charset="0"/>
              </a:rPr>
              <a:t>x1</a:t>
            </a:r>
            <a:r>
              <a:rPr lang="en-US" b="1" dirty="0" smtClean="0">
                <a:latin typeface="Calibri" pitchFamily="34" charset="0"/>
              </a:rPr>
              <a:t>                 </a:t>
            </a:r>
            <a:r>
              <a:rPr lang="en-US" dirty="0" smtClean="0">
                <a:latin typeface="Calibri" pitchFamily="34" charset="0"/>
              </a:rPr>
              <a:t>1	 0     </a:t>
            </a:r>
            <a:r>
              <a:rPr lang="en-US" b="1" dirty="0" smtClean="0">
                <a:latin typeface="Calibri" pitchFamily="34" charset="0"/>
              </a:rPr>
              <a:t>t</a:t>
            </a:r>
            <a:r>
              <a:rPr lang="en-US" b="1" baseline="-25000" dirty="0" smtClean="0">
                <a:latin typeface="Calibri" pitchFamily="34" charset="0"/>
              </a:rPr>
              <a:t>x2</a:t>
            </a:r>
            <a:r>
              <a:rPr lang="en-US" b="1" dirty="0" smtClean="0">
                <a:latin typeface="Calibri" pitchFamily="34" charset="0"/>
              </a:rPr>
              <a:t> + t</a:t>
            </a:r>
            <a:r>
              <a:rPr lang="en-US" b="1" baseline="-25000" dirty="0" smtClean="0">
                <a:latin typeface="Calibri" pitchFamily="34" charset="0"/>
              </a:rPr>
              <a:t>x1</a:t>
            </a:r>
            <a:endParaRPr lang="en-US" b="1" dirty="0" smtClean="0">
              <a:latin typeface="Calibri" pitchFamily="34" charset="0"/>
            </a:endParaRPr>
          </a:p>
          <a:p>
            <a:pPr algn="just">
              <a:buNone/>
            </a:pPr>
            <a:r>
              <a:rPr lang="en-US" b="1" baseline="-25000" dirty="0" smtClean="0">
                <a:latin typeface="Calibri" pitchFamily="34" charset="0"/>
              </a:rPr>
              <a:t>	</a:t>
            </a:r>
            <a:r>
              <a:rPr lang="en-US" b="1" dirty="0" smtClean="0">
                <a:latin typeface="Calibri" pitchFamily="34" charset="0"/>
              </a:rPr>
              <a:t>0     1       t</a:t>
            </a:r>
            <a:r>
              <a:rPr lang="en-US" b="1" baseline="-25000" dirty="0" smtClean="0">
                <a:latin typeface="Calibri" pitchFamily="34" charset="0"/>
              </a:rPr>
              <a:t>y2</a:t>
            </a:r>
            <a:r>
              <a:rPr lang="en-US" b="1" dirty="0" smtClean="0">
                <a:latin typeface="Calibri" pitchFamily="34" charset="0"/>
              </a:rPr>
              <a:t>     </a:t>
            </a:r>
            <a:r>
              <a:rPr lang="en-US" b="1" baseline="-25000" dirty="0" smtClean="0">
                <a:cs typeface="Arial" charset="0"/>
              </a:rPr>
              <a:t>•       </a:t>
            </a:r>
            <a:r>
              <a:rPr lang="en-US" b="1" dirty="0" smtClean="0">
                <a:latin typeface="Calibri" pitchFamily="34" charset="0"/>
              </a:rPr>
              <a:t>0        1       t</a:t>
            </a:r>
            <a:r>
              <a:rPr lang="en-US" b="1" baseline="-25000" dirty="0" smtClean="0">
                <a:latin typeface="Calibri" pitchFamily="34" charset="0"/>
              </a:rPr>
              <a:t>y1</a:t>
            </a:r>
            <a:r>
              <a:rPr lang="en-US" b="1" dirty="0" smtClean="0">
                <a:latin typeface="Calibri" pitchFamily="34" charset="0"/>
              </a:rPr>
              <a:t>    = 	   0       1     t</a:t>
            </a:r>
            <a:r>
              <a:rPr lang="en-US" b="1" baseline="-25000" dirty="0" smtClean="0">
                <a:latin typeface="Calibri" pitchFamily="34" charset="0"/>
              </a:rPr>
              <a:t>y2</a:t>
            </a:r>
            <a:r>
              <a:rPr lang="en-US" b="1" dirty="0" smtClean="0">
                <a:latin typeface="Calibri" pitchFamily="34" charset="0"/>
              </a:rPr>
              <a:t> +  t</a:t>
            </a:r>
            <a:r>
              <a:rPr lang="en-US" b="1" baseline="-25000" dirty="0" smtClean="0">
                <a:latin typeface="Calibri" pitchFamily="34" charset="0"/>
              </a:rPr>
              <a:t>y1</a:t>
            </a:r>
            <a:endParaRPr lang="en-US" b="1" dirty="0" smtClean="0">
              <a:latin typeface="Calibri" pitchFamily="34" charset="0"/>
            </a:endParaRPr>
          </a:p>
          <a:p>
            <a:pPr algn="just">
              <a:buNone/>
            </a:pPr>
            <a:r>
              <a:rPr lang="en-US" b="1" baseline="-25000" dirty="0" smtClean="0">
                <a:latin typeface="Calibri" pitchFamily="34" charset="0"/>
              </a:rPr>
              <a:t>	</a:t>
            </a:r>
            <a:r>
              <a:rPr lang="en-US" b="1" dirty="0" smtClean="0">
                <a:latin typeface="Calibri" pitchFamily="34" charset="0"/>
              </a:rPr>
              <a:t>0     0</a:t>
            </a:r>
            <a:r>
              <a:rPr lang="en-US" b="1" baseline="-25000" dirty="0" smtClean="0">
                <a:latin typeface="Calibri" pitchFamily="34" charset="0"/>
              </a:rPr>
              <a:t> </a:t>
            </a:r>
            <a:r>
              <a:rPr lang="en-US" b="1" dirty="0" smtClean="0">
                <a:latin typeface="Calibri" pitchFamily="34" charset="0"/>
              </a:rPr>
              <a:t>       1            0        0</a:t>
            </a:r>
            <a:r>
              <a:rPr lang="en-US" b="1" baseline="-25000" dirty="0" smtClean="0">
                <a:latin typeface="Calibri" pitchFamily="34" charset="0"/>
              </a:rPr>
              <a:t> </a:t>
            </a:r>
            <a:r>
              <a:rPr lang="en-US" b="1" dirty="0" smtClean="0">
                <a:latin typeface="Calibri" pitchFamily="34" charset="0"/>
              </a:rPr>
              <a:t>       1                  0       0</a:t>
            </a:r>
            <a:r>
              <a:rPr lang="en-US" b="1" baseline="-25000" dirty="0" smtClean="0">
                <a:latin typeface="Calibri" pitchFamily="34" charset="0"/>
              </a:rPr>
              <a:t> </a:t>
            </a:r>
            <a:r>
              <a:rPr lang="en-US" b="1" dirty="0" smtClean="0">
                <a:latin typeface="Calibri" pitchFamily="34" charset="0"/>
              </a:rPr>
              <a:t>       1             </a:t>
            </a:r>
          </a:p>
          <a:p>
            <a:pPr algn="just">
              <a:buNone/>
            </a:pPr>
            <a:endParaRPr lang="en-US" b="1" dirty="0" smtClean="0">
              <a:latin typeface="Calibri" pitchFamily="34" charset="0"/>
            </a:endParaRPr>
          </a:p>
          <a:p>
            <a:pPr algn="just">
              <a:buNone/>
            </a:pPr>
            <a:endParaRPr lang="en-US" b="1" dirty="0" smtClean="0">
              <a:latin typeface="Calibri" pitchFamily="34" charset="0"/>
            </a:endParaRPr>
          </a:p>
          <a:p>
            <a:pPr algn="just">
              <a:buNone/>
            </a:pPr>
            <a:r>
              <a:rPr lang="en-US" b="1" dirty="0" smtClean="0">
                <a:latin typeface="Calibri" pitchFamily="34" charset="0"/>
              </a:rPr>
              <a:t>i.e. T (t</a:t>
            </a:r>
            <a:r>
              <a:rPr lang="en-US" b="1" baseline="-25000" dirty="0" smtClean="0">
                <a:latin typeface="Calibri" pitchFamily="34" charset="0"/>
              </a:rPr>
              <a:t>x2</a:t>
            </a:r>
            <a:r>
              <a:rPr lang="en-US" b="1" dirty="0" smtClean="0">
                <a:latin typeface="Calibri" pitchFamily="34" charset="0"/>
              </a:rPr>
              <a:t> , t</a:t>
            </a:r>
            <a:r>
              <a:rPr lang="en-US" b="1" baseline="-25000" dirty="0" smtClean="0">
                <a:latin typeface="Calibri" pitchFamily="34" charset="0"/>
              </a:rPr>
              <a:t>y2</a:t>
            </a:r>
            <a:r>
              <a:rPr lang="en-US" b="1" dirty="0" smtClean="0">
                <a:latin typeface="Calibri" pitchFamily="34" charset="0"/>
              </a:rPr>
              <a:t>) </a:t>
            </a:r>
            <a:r>
              <a:rPr lang="en-US" b="1" dirty="0" smtClean="0">
                <a:latin typeface="Calibri" pitchFamily="34" charset="0"/>
                <a:cs typeface="Arial" charset="0"/>
              </a:rPr>
              <a:t>• T </a:t>
            </a:r>
            <a:r>
              <a:rPr lang="en-US" b="1" dirty="0" smtClean="0">
                <a:latin typeface="Calibri" pitchFamily="34" charset="0"/>
              </a:rPr>
              <a:t>(t</a:t>
            </a:r>
            <a:r>
              <a:rPr lang="en-US" b="1" baseline="-25000" dirty="0" smtClean="0">
                <a:latin typeface="Calibri" pitchFamily="34" charset="0"/>
              </a:rPr>
              <a:t>x1</a:t>
            </a:r>
            <a:r>
              <a:rPr lang="en-US" b="1" dirty="0" smtClean="0">
                <a:latin typeface="Calibri" pitchFamily="34" charset="0"/>
              </a:rPr>
              <a:t> , t</a:t>
            </a:r>
            <a:r>
              <a:rPr lang="en-US" b="1" baseline="-25000" dirty="0" smtClean="0">
                <a:latin typeface="Calibri" pitchFamily="34" charset="0"/>
              </a:rPr>
              <a:t>y1</a:t>
            </a:r>
            <a:r>
              <a:rPr lang="en-US" b="1" dirty="0" smtClean="0">
                <a:latin typeface="Calibri" pitchFamily="34" charset="0"/>
              </a:rPr>
              <a:t>) = T ( t</a:t>
            </a:r>
            <a:r>
              <a:rPr lang="en-US" b="1" baseline="-25000" dirty="0" smtClean="0">
                <a:latin typeface="Calibri" pitchFamily="34" charset="0"/>
              </a:rPr>
              <a:t>x2</a:t>
            </a:r>
            <a:r>
              <a:rPr lang="en-US" b="1" dirty="0" smtClean="0">
                <a:latin typeface="Calibri" pitchFamily="34" charset="0"/>
              </a:rPr>
              <a:t> + t</a:t>
            </a:r>
            <a:r>
              <a:rPr lang="en-US" b="1" baseline="-25000" dirty="0" smtClean="0">
                <a:latin typeface="Calibri" pitchFamily="34" charset="0"/>
              </a:rPr>
              <a:t>x1 ,</a:t>
            </a:r>
            <a:r>
              <a:rPr lang="en-US" b="1" dirty="0" smtClean="0">
                <a:latin typeface="Calibri" pitchFamily="34" charset="0"/>
              </a:rPr>
              <a:t> t</a:t>
            </a:r>
            <a:r>
              <a:rPr lang="en-US" b="1" baseline="-25000" dirty="0" smtClean="0">
                <a:latin typeface="Calibri" pitchFamily="34" charset="0"/>
              </a:rPr>
              <a:t>y2</a:t>
            </a:r>
            <a:r>
              <a:rPr lang="en-US" b="1" dirty="0" smtClean="0">
                <a:latin typeface="Calibri" pitchFamily="34" charset="0"/>
              </a:rPr>
              <a:t> +  t</a:t>
            </a:r>
            <a:r>
              <a:rPr lang="en-US" b="1" baseline="-25000" dirty="0" smtClean="0">
                <a:latin typeface="Calibri" pitchFamily="34" charset="0"/>
              </a:rPr>
              <a:t>y1</a:t>
            </a:r>
            <a:r>
              <a:rPr lang="en-US" b="1" dirty="0" smtClean="0">
                <a:latin typeface="Calibri" pitchFamily="34" charset="0"/>
              </a:rPr>
              <a:t> )</a:t>
            </a:r>
          </a:p>
          <a:p>
            <a:pPr algn="just">
              <a:buNone/>
            </a:pPr>
            <a:r>
              <a:rPr lang="en-US" b="1" dirty="0" smtClean="0">
                <a:solidFill>
                  <a:schemeClr val="accent1"/>
                </a:solidFill>
                <a:latin typeface="Calibri" pitchFamily="34" charset="0"/>
              </a:rPr>
              <a:t>	</a:t>
            </a:r>
          </a:p>
          <a:p>
            <a:pPr algn="just"/>
            <a:r>
              <a:rPr lang="en-US" b="1" dirty="0" smtClean="0">
                <a:solidFill>
                  <a:schemeClr val="accent1"/>
                </a:solidFill>
                <a:latin typeface="Calibri" pitchFamily="34" charset="0"/>
              </a:rPr>
              <a:t>Which demonstrates that two successive translations are additive.</a:t>
            </a:r>
          </a:p>
          <a:p>
            <a:endParaRPr lang="en-US" dirty="0"/>
          </a:p>
        </p:txBody>
      </p:sp>
      <p:sp>
        <p:nvSpPr>
          <p:cNvPr id="11" name="Left Bracket 10"/>
          <p:cNvSpPr/>
          <p:nvPr/>
        </p:nvSpPr>
        <p:spPr>
          <a:xfrm>
            <a:off x="762000" y="2057400"/>
            <a:ext cx="152400" cy="1676400"/>
          </a:xfrm>
          <a:prstGeom prst="leftBracket">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12" name="Right Bracket 11"/>
          <p:cNvSpPr/>
          <p:nvPr/>
        </p:nvSpPr>
        <p:spPr>
          <a:xfrm>
            <a:off x="2514600" y="2057400"/>
            <a:ext cx="152400" cy="1752600"/>
          </a:xfrm>
          <a:prstGeom prst="rightBracket">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13" name="Right Bracket 12"/>
          <p:cNvSpPr/>
          <p:nvPr/>
        </p:nvSpPr>
        <p:spPr>
          <a:xfrm>
            <a:off x="5181600" y="2057400"/>
            <a:ext cx="152400" cy="1676400"/>
          </a:xfrm>
          <a:prstGeom prst="rightBracket">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14" name="Left Bracket 13"/>
          <p:cNvSpPr/>
          <p:nvPr/>
        </p:nvSpPr>
        <p:spPr>
          <a:xfrm>
            <a:off x="3124200" y="2057400"/>
            <a:ext cx="152400" cy="1676400"/>
          </a:xfrm>
          <a:prstGeom prst="leftBracket">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15" name="Right Bracket 14"/>
          <p:cNvSpPr/>
          <p:nvPr/>
        </p:nvSpPr>
        <p:spPr>
          <a:xfrm>
            <a:off x="8382000" y="2057400"/>
            <a:ext cx="152400" cy="1752600"/>
          </a:xfrm>
          <a:prstGeom prst="rightBracket">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16" name="Left Bracket 15"/>
          <p:cNvSpPr/>
          <p:nvPr/>
        </p:nvSpPr>
        <p:spPr>
          <a:xfrm>
            <a:off x="5943600" y="2057400"/>
            <a:ext cx="152400" cy="1676400"/>
          </a:xfrm>
          <a:prstGeom prst="leftBracket">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71600"/>
            <a:ext cx="8229600" cy="4953000"/>
          </a:xfrm>
        </p:spPr>
        <p:txBody>
          <a:bodyPr>
            <a:normAutofit fontScale="92500" lnSpcReduction="20000"/>
          </a:bodyPr>
          <a:lstStyle/>
          <a:p>
            <a:pPr algn="just"/>
            <a:r>
              <a:rPr lang="en-US" dirty="0" smtClean="0">
                <a:latin typeface="Calibri" pitchFamily="34" charset="0"/>
              </a:rPr>
              <a:t>Two successive rotations applied to point P produce the transformed position:</a:t>
            </a:r>
          </a:p>
          <a:p>
            <a:pPr algn="just"/>
            <a:endParaRPr lang="en-US" dirty="0" smtClean="0">
              <a:latin typeface="Calibri" pitchFamily="34" charset="0"/>
            </a:endParaRPr>
          </a:p>
          <a:p>
            <a:pPr algn="just">
              <a:buNone/>
            </a:pPr>
            <a:r>
              <a:rPr lang="en-US" dirty="0" smtClean="0">
                <a:latin typeface="Calibri" pitchFamily="34" charset="0"/>
              </a:rPr>
              <a:t>	</a:t>
            </a:r>
            <a:r>
              <a:rPr lang="en-US" b="1" dirty="0" smtClean="0">
                <a:latin typeface="Calibri" pitchFamily="34" charset="0"/>
              </a:rPr>
              <a:t>P’ = R(</a:t>
            </a:r>
            <a:r>
              <a:rPr lang="el-GR" b="1" dirty="0" smtClean="0">
                <a:latin typeface="Calibri" pitchFamily="34" charset="0"/>
                <a:cs typeface="Arial" charset="0"/>
              </a:rPr>
              <a:t>θ</a:t>
            </a:r>
            <a:r>
              <a:rPr lang="en-US" b="1" baseline="-25000" dirty="0" smtClean="0">
                <a:latin typeface="Calibri" pitchFamily="34" charset="0"/>
                <a:cs typeface="Arial" charset="0"/>
              </a:rPr>
              <a:t>2</a:t>
            </a:r>
            <a:r>
              <a:rPr lang="en-US" b="1" dirty="0" smtClean="0">
                <a:latin typeface="Calibri" pitchFamily="34" charset="0"/>
                <a:cs typeface="Arial" charset="0"/>
              </a:rPr>
              <a:t>) • { </a:t>
            </a:r>
            <a:r>
              <a:rPr lang="en-US" b="1" dirty="0" smtClean="0">
                <a:latin typeface="Calibri" pitchFamily="34" charset="0"/>
              </a:rPr>
              <a:t>R(</a:t>
            </a:r>
            <a:r>
              <a:rPr lang="el-GR" b="1" dirty="0" smtClean="0">
                <a:latin typeface="Calibri" pitchFamily="34" charset="0"/>
                <a:cs typeface="Arial" charset="0"/>
              </a:rPr>
              <a:t>θ</a:t>
            </a:r>
            <a:r>
              <a:rPr lang="en-US" b="1" baseline="-25000" dirty="0" smtClean="0">
                <a:latin typeface="Calibri" pitchFamily="34" charset="0"/>
                <a:cs typeface="Arial" charset="0"/>
              </a:rPr>
              <a:t>1</a:t>
            </a:r>
            <a:r>
              <a:rPr lang="en-US" b="1" dirty="0" smtClean="0">
                <a:latin typeface="Calibri" pitchFamily="34" charset="0"/>
                <a:cs typeface="Arial" charset="0"/>
              </a:rPr>
              <a:t>) • P }</a:t>
            </a:r>
          </a:p>
          <a:p>
            <a:pPr algn="just">
              <a:buNone/>
            </a:pPr>
            <a:r>
              <a:rPr lang="en-US" b="1" dirty="0" smtClean="0">
                <a:latin typeface="Calibri" pitchFamily="34" charset="0"/>
                <a:cs typeface="Arial" charset="0"/>
              </a:rPr>
              <a:t>        =  {</a:t>
            </a:r>
            <a:r>
              <a:rPr lang="en-US" b="1" dirty="0" smtClean="0">
                <a:latin typeface="Calibri" pitchFamily="34" charset="0"/>
              </a:rPr>
              <a:t>R(</a:t>
            </a:r>
            <a:r>
              <a:rPr lang="el-GR" b="1" dirty="0" smtClean="0">
                <a:latin typeface="Calibri" pitchFamily="34" charset="0"/>
                <a:cs typeface="Arial" charset="0"/>
              </a:rPr>
              <a:t>θ</a:t>
            </a:r>
            <a:r>
              <a:rPr lang="en-US" b="1" baseline="-25000" dirty="0" smtClean="0">
                <a:latin typeface="Calibri" pitchFamily="34" charset="0"/>
                <a:cs typeface="Arial" charset="0"/>
              </a:rPr>
              <a:t>2</a:t>
            </a:r>
            <a:r>
              <a:rPr lang="en-US" b="1" dirty="0" smtClean="0">
                <a:latin typeface="Calibri" pitchFamily="34" charset="0"/>
                <a:cs typeface="Arial" charset="0"/>
              </a:rPr>
              <a:t>) • </a:t>
            </a:r>
            <a:r>
              <a:rPr lang="en-US" b="1" dirty="0" smtClean="0">
                <a:latin typeface="Calibri" pitchFamily="34" charset="0"/>
              </a:rPr>
              <a:t>R(</a:t>
            </a:r>
            <a:r>
              <a:rPr lang="el-GR" b="1" dirty="0" smtClean="0">
                <a:latin typeface="Calibri" pitchFamily="34" charset="0"/>
                <a:cs typeface="Arial" charset="0"/>
              </a:rPr>
              <a:t>θ</a:t>
            </a:r>
            <a:r>
              <a:rPr lang="en-US" b="1" baseline="-25000" dirty="0" smtClean="0">
                <a:latin typeface="Calibri" pitchFamily="34" charset="0"/>
                <a:cs typeface="Arial" charset="0"/>
              </a:rPr>
              <a:t>1</a:t>
            </a:r>
            <a:r>
              <a:rPr lang="en-US" b="1" dirty="0" smtClean="0">
                <a:latin typeface="Calibri" pitchFamily="34" charset="0"/>
                <a:cs typeface="Arial" charset="0"/>
              </a:rPr>
              <a:t>) } • P</a:t>
            </a:r>
          </a:p>
          <a:p>
            <a:pPr algn="just"/>
            <a:r>
              <a:rPr lang="en-US" b="1" dirty="0" smtClean="0">
                <a:solidFill>
                  <a:schemeClr val="accent1"/>
                </a:solidFill>
                <a:latin typeface="Calibri" pitchFamily="34" charset="0"/>
                <a:cs typeface="Arial" charset="0"/>
              </a:rPr>
              <a:t>By multiplying the two rotation matrices, we can verify that two successive rotations are additive :</a:t>
            </a:r>
          </a:p>
          <a:p>
            <a:pPr algn="just">
              <a:buNone/>
            </a:pPr>
            <a:r>
              <a:rPr lang="en-US" dirty="0" smtClean="0">
                <a:latin typeface="Calibri" pitchFamily="34" charset="0"/>
                <a:cs typeface="Arial" charset="0"/>
              </a:rPr>
              <a:t>	</a:t>
            </a:r>
            <a:r>
              <a:rPr lang="en-US" dirty="0" smtClean="0">
                <a:latin typeface="Calibri" pitchFamily="34" charset="0"/>
              </a:rPr>
              <a:t> </a:t>
            </a:r>
            <a:r>
              <a:rPr lang="en-US" b="1" dirty="0" smtClean="0">
                <a:latin typeface="Calibri" pitchFamily="34" charset="0"/>
              </a:rPr>
              <a:t>R(</a:t>
            </a:r>
            <a:r>
              <a:rPr lang="el-GR" b="1" dirty="0" smtClean="0">
                <a:latin typeface="Calibri" pitchFamily="34" charset="0"/>
                <a:cs typeface="Arial" charset="0"/>
              </a:rPr>
              <a:t>θ</a:t>
            </a:r>
            <a:r>
              <a:rPr lang="en-US" b="1" baseline="-25000" dirty="0" smtClean="0">
                <a:latin typeface="Calibri" pitchFamily="34" charset="0"/>
                <a:cs typeface="Arial" charset="0"/>
              </a:rPr>
              <a:t>2</a:t>
            </a:r>
            <a:r>
              <a:rPr lang="en-US" b="1" dirty="0" smtClean="0">
                <a:latin typeface="Calibri" pitchFamily="34" charset="0"/>
                <a:cs typeface="Arial" charset="0"/>
              </a:rPr>
              <a:t>) • </a:t>
            </a:r>
            <a:r>
              <a:rPr lang="en-US" b="1" dirty="0" smtClean="0">
                <a:latin typeface="Calibri" pitchFamily="34" charset="0"/>
              </a:rPr>
              <a:t>R(</a:t>
            </a:r>
            <a:r>
              <a:rPr lang="el-GR" b="1" dirty="0" smtClean="0">
                <a:latin typeface="Calibri" pitchFamily="34" charset="0"/>
                <a:cs typeface="Arial" charset="0"/>
              </a:rPr>
              <a:t>θ</a:t>
            </a:r>
            <a:r>
              <a:rPr lang="en-US" b="1" baseline="-25000" dirty="0" smtClean="0">
                <a:latin typeface="Calibri" pitchFamily="34" charset="0"/>
                <a:cs typeface="Arial" charset="0"/>
              </a:rPr>
              <a:t>1</a:t>
            </a:r>
            <a:r>
              <a:rPr lang="en-US" b="1" dirty="0" smtClean="0">
                <a:latin typeface="Calibri" pitchFamily="34" charset="0"/>
                <a:cs typeface="Arial" charset="0"/>
              </a:rPr>
              <a:t>) = R (</a:t>
            </a:r>
            <a:r>
              <a:rPr lang="el-GR" b="1" dirty="0" smtClean="0">
                <a:latin typeface="Calibri" pitchFamily="34" charset="0"/>
                <a:cs typeface="Arial" charset="0"/>
              </a:rPr>
              <a:t>θ</a:t>
            </a:r>
            <a:r>
              <a:rPr lang="en-US" b="1" baseline="-25000" dirty="0" smtClean="0">
                <a:latin typeface="Calibri" pitchFamily="34" charset="0"/>
                <a:cs typeface="Arial" charset="0"/>
              </a:rPr>
              <a:t>1</a:t>
            </a:r>
            <a:r>
              <a:rPr lang="en-US" b="1" dirty="0" smtClean="0">
                <a:latin typeface="Calibri" pitchFamily="34" charset="0"/>
                <a:cs typeface="Arial" charset="0"/>
              </a:rPr>
              <a:t> + </a:t>
            </a:r>
            <a:r>
              <a:rPr lang="el-GR" b="1" dirty="0" smtClean="0">
                <a:latin typeface="Calibri" pitchFamily="34" charset="0"/>
                <a:cs typeface="Arial" charset="0"/>
              </a:rPr>
              <a:t>θ</a:t>
            </a:r>
            <a:r>
              <a:rPr lang="en-US" b="1" baseline="-25000" dirty="0" smtClean="0">
                <a:latin typeface="Calibri" pitchFamily="34" charset="0"/>
                <a:cs typeface="Arial" charset="0"/>
              </a:rPr>
              <a:t>2</a:t>
            </a:r>
            <a:r>
              <a:rPr lang="en-US" b="1" dirty="0" smtClean="0">
                <a:latin typeface="Calibri" pitchFamily="34" charset="0"/>
                <a:cs typeface="Arial" charset="0"/>
              </a:rPr>
              <a:t> )</a:t>
            </a:r>
          </a:p>
          <a:p>
            <a:pPr algn="just">
              <a:buNone/>
            </a:pPr>
            <a:endParaRPr lang="en-US" dirty="0" smtClean="0">
              <a:latin typeface="Calibri" pitchFamily="34" charset="0"/>
              <a:cs typeface="Arial" charset="0"/>
            </a:endParaRPr>
          </a:p>
          <a:p>
            <a:pPr algn="just"/>
            <a:r>
              <a:rPr lang="en-US" dirty="0" smtClean="0">
                <a:latin typeface="Calibri" pitchFamily="34" charset="0"/>
                <a:cs typeface="Arial" charset="0"/>
              </a:rPr>
              <a:t>So that the final rotated coordinates can be calculated with the composite rotation matrix as</a:t>
            </a:r>
          </a:p>
          <a:p>
            <a:pPr algn="just">
              <a:buNone/>
            </a:pPr>
            <a:r>
              <a:rPr lang="en-US" dirty="0" smtClean="0">
                <a:latin typeface="Calibri" pitchFamily="34" charset="0"/>
                <a:cs typeface="Arial" charset="0"/>
              </a:rPr>
              <a:t>	</a:t>
            </a:r>
            <a:r>
              <a:rPr lang="en-US" b="1" dirty="0" smtClean="0">
                <a:latin typeface="Calibri" pitchFamily="34" charset="0"/>
                <a:cs typeface="Arial" charset="0"/>
              </a:rPr>
              <a:t>P’ = R (</a:t>
            </a:r>
            <a:r>
              <a:rPr lang="el-GR" b="1" dirty="0" smtClean="0">
                <a:latin typeface="Calibri" pitchFamily="34" charset="0"/>
                <a:cs typeface="Arial" charset="0"/>
              </a:rPr>
              <a:t>θ</a:t>
            </a:r>
            <a:r>
              <a:rPr lang="en-US" b="1" baseline="-25000" dirty="0" smtClean="0">
                <a:latin typeface="Calibri" pitchFamily="34" charset="0"/>
                <a:cs typeface="Arial" charset="0"/>
              </a:rPr>
              <a:t>1</a:t>
            </a:r>
            <a:r>
              <a:rPr lang="en-US" b="1" dirty="0" smtClean="0">
                <a:latin typeface="Calibri" pitchFamily="34" charset="0"/>
                <a:cs typeface="Arial" charset="0"/>
              </a:rPr>
              <a:t> + </a:t>
            </a:r>
            <a:r>
              <a:rPr lang="el-GR" b="1" dirty="0" smtClean="0">
                <a:latin typeface="Calibri" pitchFamily="34" charset="0"/>
                <a:cs typeface="Arial" charset="0"/>
              </a:rPr>
              <a:t>θ</a:t>
            </a:r>
            <a:r>
              <a:rPr lang="en-US" b="1" baseline="-25000" dirty="0" smtClean="0">
                <a:latin typeface="Calibri" pitchFamily="34" charset="0"/>
                <a:cs typeface="Arial" charset="0"/>
              </a:rPr>
              <a:t>2</a:t>
            </a:r>
            <a:r>
              <a:rPr lang="en-US" b="1" dirty="0" smtClean="0">
                <a:latin typeface="Calibri" pitchFamily="34" charset="0"/>
                <a:cs typeface="Arial" charset="0"/>
              </a:rPr>
              <a:t> ) • P </a:t>
            </a:r>
            <a:endParaRPr lang="en-US" b="1" dirty="0" smtClean="0">
              <a:latin typeface="Calibri" pitchFamily="34" charset="0"/>
            </a:endParaRPr>
          </a:p>
          <a:p>
            <a:pPr>
              <a:buNone/>
            </a:pPr>
            <a:endParaRPr lang="en-US" dirty="0"/>
          </a:p>
        </p:txBody>
      </p:sp>
      <p:sp>
        <p:nvSpPr>
          <p:cNvPr id="3" name="Title 2"/>
          <p:cNvSpPr>
            <a:spLocks noGrp="1"/>
          </p:cNvSpPr>
          <p:nvPr>
            <p:ph type="title"/>
          </p:nvPr>
        </p:nvSpPr>
        <p:spPr>
          <a:xfrm>
            <a:off x="457200" y="152400"/>
            <a:ext cx="8229600" cy="914400"/>
          </a:xfrm>
        </p:spPr>
        <p:txBody>
          <a:bodyPr/>
          <a:lstStyle/>
          <a:p>
            <a:r>
              <a:rPr sz="4000" b="1" smtClean="0">
                <a:solidFill>
                  <a:schemeClr val="accent1"/>
                </a:solidFill>
                <a:latin typeface="Calibri" pitchFamily="34" charset="0"/>
              </a:rPr>
              <a:t>2. Rotations</a:t>
            </a:r>
            <a:endParaRPr lang="en-US"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14400" y="990600"/>
            <a:ext cx="7772400" cy="5364960"/>
          </a:xfrm>
        </p:spPr>
        <p:txBody>
          <a:bodyPr>
            <a:normAutofit fontScale="92500"/>
          </a:bodyPr>
          <a:lstStyle/>
          <a:p>
            <a:pPr algn="just">
              <a:defRPr/>
            </a:pPr>
            <a:r>
              <a:rPr lang="en-US" dirty="0" smtClean="0">
                <a:latin typeface="Calibri" pitchFamily="34" charset="0"/>
              </a:rPr>
              <a:t>Concatenating transformation matrices for two successive scaling operations produces the following composite scaling matrix:</a:t>
            </a:r>
          </a:p>
          <a:p>
            <a:pPr lvl="1" algn="just">
              <a:buNone/>
              <a:defRPr/>
            </a:pPr>
            <a:r>
              <a:rPr lang="en-US" sz="2800" b="1" dirty="0" smtClean="0">
                <a:latin typeface="Calibri" pitchFamily="34" charset="0"/>
                <a:cs typeface="Arial"/>
              </a:rPr>
              <a:t>S</a:t>
            </a:r>
            <a:r>
              <a:rPr lang="en-US" sz="2800" b="1" baseline="-25000" dirty="0" smtClean="0">
                <a:latin typeface="Calibri" pitchFamily="34" charset="0"/>
                <a:cs typeface="Arial"/>
              </a:rPr>
              <a:t>x2</a:t>
            </a:r>
            <a:r>
              <a:rPr lang="en-US" sz="2800" b="1" dirty="0" smtClean="0">
                <a:latin typeface="Calibri" pitchFamily="34" charset="0"/>
                <a:cs typeface="Arial"/>
              </a:rPr>
              <a:t>    0      0           S</a:t>
            </a:r>
            <a:r>
              <a:rPr lang="en-US" sz="2800" b="1" baseline="-25000" dirty="0" smtClean="0">
                <a:latin typeface="Calibri" pitchFamily="34" charset="0"/>
                <a:cs typeface="Arial"/>
              </a:rPr>
              <a:t>x1</a:t>
            </a:r>
            <a:r>
              <a:rPr lang="en-US" sz="2800" b="1" dirty="0" smtClean="0">
                <a:latin typeface="Calibri" pitchFamily="34" charset="0"/>
                <a:cs typeface="Arial"/>
              </a:rPr>
              <a:t>   0     0            S</a:t>
            </a:r>
            <a:r>
              <a:rPr lang="en-US" sz="2800" b="1" baseline="-25000" dirty="0" smtClean="0">
                <a:latin typeface="Calibri" pitchFamily="34" charset="0"/>
                <a:cs typeface="Arial"/>
              </a:rPr>
              <a:t>x1</a:t>
            </a:r>
            <a:r>
              <a:rPr lang="en-US" sz="2800" b="1" dirty="0" smtClean="0">
                <a:latin typeface="Calibri" pitchFamily="34" charset="0"/>
                <a:cs typeface="Arial"/>
              </a:rPr>
              <a:t> </a:t>
            </a:r>
            <a:r>
              <a:rPr lang="en-US" sz="2800" b="1" dirty="0" smtClean="0">
                <a:cs typeface="Arial"/>
              </a:rPr>
              <a:t>• </a:t>
            </a:r>
            <a:r>
              <a:rPr lang="en-US" sz="2800" b="1" dirty="0" smtClean="0">
                <a:latin typeface="Calibri" pitchFamily="34" charset="0"/>
                <a:cs typeface="Arial"/>
              </a:rPr>
              <a:t>S</a:t>
            </a:r>
            <a:r>
              <a:rPr lang="en-US" sz="2800" b="1" baseline="-25000" dirty="0" smtClean="0">
                <a:latin typeface="Calibri" pitchFamily="34" charset="0"/>
                <a:cs typeface="Arial"/>
              </a:rPr>
              <a:t>x2</a:t>
            </a:r>
            <a:r>
              <a:rPr lang="en-US" sz="2800" b="1" dirty="0" smtClean="0">
                <a:latin typeface="Calibri" pitchFamily="34" charset="0"/>
                <a:cs typeface="Arial"/>
              </a:rPr>
              <a:t>   0          0</a:t>
            </a:r>
          </a:p>
          <a:p>
            <a:pPr lvl="1" algn="just">
              <a:buNone/>
              <a:defRPr/>
            </a:pPr>
            <a:r>
              <a:rPr lang="en-US" sz="2800" b="1" dirty="0" smtClean="0">
                <a:latin typeface="Calibri" pitchFamily="34" charset="0"/>
                <a:cs typeface="Arial"/>
              </a:rPr>
              <a:t>0      S</a:t>
            </a:r>
            <a:r>
              <a:rPr lang="en-US" sz="2800" b="1" baseline="-25000" dirty="0" smtClean="0">
                <a:latin typeface="Calibri" pitchFamily="34" charset="0"/>
                <a:cs typeface="Arial"/>
              </a:rPr>
              <a:t>y2   </a:t>
            </a:r>
            <a:r>
              <a:rPr lang="en-US" sz="2800" b="1" dirty="0" smtClean="0">
                <a:latin typeface="Calibri" pitchFamily="34" charset="0"/>
                <a:cs typeface="Arial"/>
              </a:rPr>
              <a:t> 0      </a:t>
            </a:r>
            <a:r>
              <a:rPr lang="en-US" sz="2800" b="1" dirty="0" smtClean="0">
                <a:cs typeface="Arial"/>
              </a:rPr>
              <a:t>•</a:t>
            </a:r>
            <a:r>
              <a:rPr lang="en-US" sz="2800" b="1" dirty="0" smtClean="0">
                <a:latin typeface="Calibri" pitchFamily="34" charset="0"/>
                <a:cs typeface="Arial"/>
              </a:rPr>
              <a:t>     0      S</a:t>
            </a:r>
            <a:r>
              <a:rPr lang="en-US" sz="2800" b="1" baseline="-25000" dirty="0" smtClean="0">
                <a:latin typeface="Calibri" pitchFamily="34" charset="0"/>
                <a:cs typeface="Arial"/>
              </a:rPr>
              <a:t>y1 </a:t>
            </a:r>
            <a:r>
              <a:rPr lang="en-US" sz="2800" b="1" dirty="0" smtClean="0">
                <a:latin typeface="Calibri" pitchFamily="34" charset="0"/>
                <a:cs typeface="Arial"/>
              </a:rPr>
              <a:t> 0     =      0            S</a:t>
            </a:r>
            <a:r>
              <a:rPr lang="en-US" sz="2800" b="1" baseline="-25000" dirty="0" smtClean="0">
                <a:latin typeface="Calibri" pitchFamily="34" charset="0"/>
                <a:cs typeface="Arial"/>
              </a:rPr>
              <a:t>y1</a:t>
            </a:r>
            <a:r>
              <a:rPr lang="en-US" sz="2800" b="1" dirty="0" smtClean="0">
                <a:cs typeface="Arial"/>
              </a:rPr>
              <a:t>• </a:t>
            </a:r>
            <a:r>
              <a:rPr lang="en-US" sz="2800" b="1" dirty="0" smtClean="0">
                <a:latin typeface="Calibri" pitchFamily="34" charset="0"/>
                <a:cs typeface="Arial"/>
              </a:rPr>
              <a:t>S</a:t>
            </a:r>
            <a:r>
              <a:rPr lang="en-US" sz="2800" b="1" baseline="-25000" dirty="0" smtClean="0">
                <a:latin typeface="Calibri" pitchFamily="34" charset="0"/>
                <a:cs typeface="Arial"/>
              </a:rPr>
              <a:t>y2 </a:t>
            </a:r>
            <a:r>
              <a:rPr lang="en-US" sz="2800" b="1" dirty="0" smtClean="0">
                <a:latin typeface="Calibri" pitchFamily="34" charset="0"/>
                <a:cs typeface="Arial"/>
              </a:rPr>
              <a:t>0 </a:t>
            </a:r>
          </a:p>
          <a:p>
            <a:pPr lvl="1" algn="just">
              <a:buNone/>
              <a:defRPr/>
            </a:pPr>
            <a:r>
              <a:rPr lang="en-US" sz="2800" b="1" dirty="0" smtClean="0">
                <a:latin typeface="Calibri" pitchFamily="34" charset="0"/>
                <a:cs typeface="Arial"/>
              </a:rPr>
              <a:t>0      0      1            0      0     1              0           0           1      </a:t>
            </a:r>
          </a:p>
          <a:p>
            <a:pPr lvl="1" algn="just">
              <a:buNone/>
              <a:defRPr/>
            </a:pPr>
            <a:r>
              <a:rPr lang="en-US" sz="2800" b="1" dirty="0" smtClean="0">
                <a:latin typeface="Calibri" pitchFamily="34" charset="0"/>
                <a:cs typeface="Arial"/>
              </a:rPr>
              <a:t>					</a:t>
            </a:r>
            <a:r>
              <a:rPr lang="en-US" sz="2800" b="1" dirty="0" smtClean="0">
                <a:solidFill>
                  <a:schemeClr val="accent1"/>
                </a:solidFill>
                <a:latin typeface="Calibri" pitchFamily="34" charset="0"/>
                <a:cs typeface="Arial"/>
              </a:rPr>
              <a:t>or</a:t>
            </a:r>
            <a:endParaRPr lang="en-US" sz="2800" dirty="0" smtClean="0">
              <a:solidFill>
                <a:schemeClr val="accent1"/>
              </a:solidFill>
              <a:latin typeface="Calibri" pitchFamily="34" charset="0"/>
            </a:endParaRPr>
          </a:p>
          <a:p>
            <a:pPr lvl="1" algn="just">
              <a:buNone/>
              <a:defRPr/>
            </a:pPr>
            <a:r>
              <a:rPr lang="en-US" sz="2800" b="1" dirty="0" smtClean="0">
                <a:latin typeface="Calibri" pitchFamily="34" charset="0"/>
                <a:cs typeface="Arial"/>
              </a:rPr>
              <a:t>S (S</a:t>
            </a:r>
            <a:r>
              <a:rPr lang="en-US" sz="2800" b="1" baseline="-25000" dirty="0" smtClean="0">
                <a:latin typeface="Calibri" pitchFamily="34" charset="0"/>
                <a:cs typeface="Arial"/>
              </a:rPr>
              <a:t>x2</a:t>
            </a:r>
            <a:r>
              <a:rPr lang="en-US" sz="2800" b="1" dirty="0" smtClean="0">
                <a:latin typeface="Calibri" pitchFamily="34" charset="0"/>
                <a:cs typeface="Arial"/>
              </a:rPr>
              <a:t>  , S</a:t>
            </a:r>
            <a:r>
              <a:rPr lang="en-US" sz="2800" b="1" baseline="-25000" dirty="0" smtClean="0">
                <a:latin typeface="Calibri" pitchFamily="34" charset="0"/>
                <a:cs typeface="Arial"/>
              </a:rPr>
              <a:t>y2</a:t>
            </a:r>
            <a:r>
              <a:rPr lang="en-US" sz="2800" b="1" dirty="0" smtClean="0">
                <a:latin typeface="Calibri" pitchFamily="34" charset="0"/>
                <a:cs typeface="Arial"/>
              </a:rPr>
              <a:t> ) </a:t>
            </a:r>
            <a:r>
              <a:rPr lang="en-US" sz="2800" b="1" dirty="0" smtClean="0">
                <a:cs typeface="Arial"/>
              </a:rPr>
              <a:t>• </a:t>
            </a:r>
            <a:r>
              <a:rPr lang="en-US" sz="2800" b="1" dirty="0" smtClean="0">
                <a:latin typeface="Calibri" pitchFamily="34" charset="0"/>
                <a:cs typeface="Arial"/>
              </a:rPr>
              <a:t>S (S</a:t>
            </a:r>
            <a:r>
              <a:rPr lang="en-US" sz="2800" b="1" baseline="-25000" dirty="0" smtClean="0">
                <a:latin typeface="Calibri" pitchFamily="34" charset="0"/>
                <a:cs typeface="Arial"/>
              </a:rPr>
              <a:t>x1</a:t>
            </a:r>
            <a:r>
              <a:rPr lang="en-US" sz="2800" b="1" dirty="0" smtClean="0">
                <a:latin typeface="Calibri" pitchFamily="34" charset="0"/>
                <a:cs typeface="Arial"/>
              </a:rPr>
              <a:t>  , S</a:t>
            </a:r>
            <a:r>
              <a:rPr lang="en-US" sz="2800" b="1" baseline="-25000" dirty="0" smtClean="0">
                <a:latin typeface="Calibri" pitchFamily="34" charset="0"/>
                <a:cs typeface="Arial"/>
              </a:rPr>
              <a:t>y1</a:t>
            </a:r>
            <a:r>
              <a:rPr lang="en-US" sz="2800" b="1" dirty="0" smtClean="0">
                <a:latin typeface="Calibri" pitchFamily="34" charset="0"/>
                <a:cs typeface="Arial"/>
              </a:rPr>
              <a:t> ) = S (S</a:t>
            </a:r>
            <a:r>
              <a:rPr lang="en-US" sz="2800" b="1" baseline="-25000" dirty="0" smtClean="0">
                <a:latin typeface="Calibri" pitchFamily="34" charset="0"/>
                <a:cs typeface="Arial"/>
              </a:rPr>
              <a:t>x1</a:t>
            </a:r>
            <a:r>
              <a:rPr lang="en-US" sz="2800" b="1" dirty="0" smtClean="0">
                <a:latin typeface="Calibri" pitchFamily="34" charset="0"/>
                <a:cs typeface="Arial"/>
              </a:rPr>
              <a:t> </a:t>
            </a:r>
            <a:r>
              <a:rPr lang="en-US" sz="2800" b="1" dirty="0" smtClean="0">
                <a:cs typeface="Arial"/>
              </a:rPr>
              <a:t>• </a:t>
            </a:r>
            <a:r>
              <a:rPr lang="en-US" sz="2800" b="1" dirty="0" smtClean="0">
                <a:latin typeface="Calibri" pitchFamily="34" charset="0"/>
                <a:cs typeface="Arial"/>
              </a:rPr>
              <a:t>S</a:t>
            </a:r>
            <a:r>
              <a:rPr lang="en-US" sz="2800" b="1" baseline="-25000" dirty="0" smtClean="0">
                <a:latin typeface="Calibri" pitchFamily="34" charset="0"/>
                <a:cs typeface="Arial"/>
              </a:rPr>
              <a:t>x2</a:t>
            </a:r>
            <a:r>
              <a:rPr lang="en-US" sz="2800" b="1" dirty="0" smtClean="0">
                <a:latin typeface="Calibri" pitchFamily="34" charset="0"/>
                <a:cs typeface="Arial"/>
              </a:rPr>
              <a:t> , S</a:t>
            </a:r>
            <a:r>
              <a:rPr lang="en-US" sz="2800" b="1" baseline="-25000" dirty="0" smtClean="0">
                <a:latin typeface="Calibri" pitchFamily="34" charset="0"/>
                <a:cs typeface="Arial"/>
              </a:rPr>
              <a:t>y1</a:t>
            </a:r>
            <a:r>
              <a:rPr lang="en-US" sz="2800" b="1" dirty="0" smtClean="0">
                <a:cs typeface="Arial"/>
              </a:rPr>
              <a:t>• </a:t>
            </a:r>
            <a:r>
              <a:rPr lang="en-US" sz="2800" b="1" dirty="0" smtClean="0">
                <a:latin typeface="Calibri" pitchFamily="34" charset="0"/>
                <a:cs typeface="Arial"/>
              </a:rPr>
              <a:t>S</a:t>
            </a:r>
            <a:r>
              <a:rPr lang="en-US" sz="2800" b="1" baseline="-25000" dirty="0" smtClean="0">
                <a:latin typeface="Calibri" pitchFamily="34" charset="0"/>
                <a:cs typeface="Arial"/>
              </a:rPr>
              <a:t>y2</a:t>
            </a:r>
            <a:r>
              <a:rPr lang="en-US" sz="2800" b="1" dirty="0" smtClean="0">
                <a:latin typeface="Calibri" pitchFamily="34" charset="0"/>
                <a:cs typeface="Arial"/>
              </a:rPr>
              <a:t> )</a:t>
            </a:r>
          </a:p>
          <a:p>
            <a:pPr lvl="1" algn="just">
              <a:buNone/>
              <a:defRPr/>
            </a:pPr>
            <a:endParaRPr lang="en-US" sz="2800" b="1" dirty="0" smtClean="0">
              <a:latin typeface="Calibri" pitchFamily="34" charset="0"/>
              <a:cs typeface="Arial"/>
            </a:endParaRPr>
          </a:p>
          <a:p>
            <a:pPr lvl="1" indent="-722313" algn="just">
              <a:buNone/>
              <a:defRPr/>
            </a:pPr>
            <a:r>
              <a:rPr lang="en-US" sz="2800" b="1" dirty="0" smtClean="0">
                <a:solidFill>
                  <a:schemeClr val="accent1"/>
                </a:solidFill>
                <a:latin typeface="Calibri" pitchFamily="34" charset="0"/>
                <a:cs typeface="Arial"/>
              </a:rPr>
              <a:t>The resulting matrix in this case indicates that successive scaling operations are multiplicative.</a:t>
            </a:r>
          </a:p>
          <a:p>
            <a:endParaRPr lang="en-US" dirty="0"/>
          </a:p>
        </p:txBody>
      </p:sp>
      <p:sp>
        <p:nvSpPr>
          <p:cNvPr id="3" name="Title 2"/>
          <p:cNvSpPr>
            <a:spLocks noGrp="1"/>
          </p:cNvSpPr>
          <p:nvPr>
            <p:ph type="title"/>
          </p:nvPr>
        </p:nvSpPr>
        <p:spPr>
          <a:xfrm>
            <a:off x="457200" y="152400"/>
            <a:ext cx="8229600" cy="914400"/>
          </a:xfrm>
        </p:spPr>
        <p:txBody>
          <a:bodyPr/>
          <a:lstStyle/>
          <a:p>
            <a:r>
              <a:rPr sz="4000" b="1" smtClean="0">
                <a:solidFill>
                  <a:schemeClr val="accent1"/>
                </a:solidFill>
                <a:latin typeface="Calibri" pitchFamily="34" charset="0"/>
              </a:rPr>
              <a:t>3. Scalings</a:t>
            </a:r>
            <a:endParaRPr lang="en-US" dirty="0"/>
          </a:p>
        </p:txBody>
      </p:sp>
      <p:sp>
        <p:nvSpPr>
          <p:cNvPr id="4" name="Left Bracket 3"/>
          <p:cNvSpPr/>
          <p:nvPr/>
        </p:nvSpPr>
        <p:spPr>
          <a:xfrm>
            <a:off x="1143000" y="2438400"/>
            <a:ext cx="152400" cy="1447800"/>
          </a:xfrm>
          <a:prstGeom prst="leftBracket">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5" name="Left Bracket 4"/>
          <p:cNvSpPr/>
          <p:nvPr/>
        </p:nvSpPr>
        <p:spPr>
          <a:xfrm>
            <a:off x="3505200" y="2438400"/>
            <a:ext cx="152400" cy="1447800"/>
          </a:xfrm>
          <a:prstGeom prst="leftBracket">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6" name="Right Bracket 5"/>
          <p:cNvSpPr/>
          <p:nvPr/>
        </p:nvSpPr>
        <p:spPr>
          <a:xfrm>
            <a:off x="2895600" y="2438400"/>
            <a:ext cx="228600" cy="1447800"/>
          </a:xfrm>
          <a:prstGeom prst="rightBracket">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7" name="Right Bracket 6"/>
          <p:cNvSpPr/>
          <p:nvPr/>
        </p:nvSpPr>
        <p:spPr>
          <a:xfrm>
            <a:off x="5029200" y="2438400"/>
            <a:ext cx="228600" cy="1447800"/>
          </a:xfrm>
          <a:prstGeom prst="rightBracket">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8" name="Left Bracket 7"/>
          <p:cNvSpPr/>
          <p:nvPr/>
        </p:nvSpPr>
        <p:spPr>
          <a:xfrm>
            <a:off x="5791200" y="2438400"/>
            <a:ext cx="152400" cy="1447800"/>
          </a:xfrm>
          <a:prstGeom prst="leftBracket">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
        <p:nvSpPr>
          <p:cNvPr id="9" name="Right Bracket 8"/>
          <p:cNvSpPr/>
          <p:nvPr/>
        </p:nvSpPr>
        <p:spPr>
          <a:xfrm>
            <a:off x="8458200" y="2438400"/>
            <a:ext cx="228600" cy="1447800"/>
          </a:xfrm>
          <a:prstGeom prst="rightBracket">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marL="420624" indent="-384048" algn="just">
              <a:buFont typeface="Wingdings 2"/>
              <a:buChar char=""/>
              <a:defRPr/>
            </a:pPr>
            <a:r>
              <a:rPr lang="en-US" dirty="0" smtClean="0">
                <a:latin typeface="Calibri" pitchFamily="34" charset="0"/>
              </a:rPr>
              <a:t>With a graphics package that only provides a rotation function for revolving object about the coordinate origin, we can generate rotations about any selected pivot point (</a:t>
            </a:r>
            <a:r>
              <a:rPr lang="en-US" dirty="0" err="1" smtClean="0">
                <a:latin typeface="Calibri" pitchFamily="34" charset="0"/>
              </a:rPr>
              <a:t>x</a:t>
            </a:r>
            <a:r>
              <a:rPr lang="en-US" baseline="-25000" dirty="0" err="1" smtClean="0">
                <a:latin typeface="Calibri" pitchFamily="34" charset="0"/>
              </a:rPr>
              <a:t>r</a:t>
            </a:r>
            <a:r>
              <a:rPr lang="en-US" baseline="-25000" dirty="0" smtClean="0">
                <a:latin typeface="Calibri" pitchFamily="34" charset="0"/>
              </a:rPr>
              <a:t> </a:t>
            </a:r>
            <a:r>
              <a:rPr lang="en-US" dirty="0" smtClean="0">
                <a:latin typeface="Calibri" pitchFamily="34" charset="0"/>
              </a:rPr>
              <a:t>,y</a:t>
            </a:r>
            <a:r>
              <a:rPr lang="en-US" baseline="-25000" dirty="0" smtClean="0">
                <a:latin typeface="Calibri" pitchFamily="34" charset="0"/>
              </a:rPr>
              <a:t>r</a:t>
            </a:r>
            <a:r>
              <a:rPr lang="en-US" dirty="0" smtClean="0">
                <a:latin typeface="Calibri" pitchFamily="34" charset="0"/>
              </a:rPr>
              <a:t>) by performing the following sequence of translate-rotate-translate operation:</a:t>
            </a:r>
          </a:p>
          <a:p>
            <a:pPr marL="420624" indent="-384048" algn="just">
              <a:buNone/>
              <a:defRPr/>
            </a:pPr>
            <a:endParaRPr lang="en-US" dirty="0" smtClean="0">
              <a:latin typeface="Calibri" pitchFamily="34" charset="0"/>
            </a:endParaRPr>
          </a:p>
          <a:p>
            <a:pPr marL="550863" indent="-144463" algn="just">
              <a:buFont typeface="+mj-lt"/>
              <a:buAutoNum type="arabicPeriod"/>
              <a:defRPr/>
            </a:pPr>
            <a:r>
              <a:rPr lang="en-US" dirty="0" smtClean="0">
                <a:latin typeface="Calibri" pitchFamily="34" charset="0"/>
              </a:rPr>
              <a:t>Translate the object so that the pivot-point position is moved to the coordinate origin.</a:t>
            </a:r>
          </a:p>
          <a:p>
            <a:pPr marL="550863" indent="-144463" algn="just">
              <a:buFont typeface="+mj-lt"/>
              <a:buAutoNum type="arabicPeriod"/>
              <a:defRPr/>
            </a:pPr>
            <a:r>
              <a:rPr lang="en-US" dirty="0" smtClean="0">
                <a:latin typeface="Calibri" pitchFamily="34" charset="0"/>
              </a:rPr>
              <a:t>Rotate the object about the coordinate origin.</a:t>
            </a:r>
          </a:p>
          <a:p>
            <a:pPr marL="550863" indent="-144463" algn="just">
              <a:buFont typeface="+mj-lt"/>
              <a:buAutoNum type="arabicPeriod"/>
              <a:defRPr/>
            </a:pPr>
            <a:r>
              <a:rPr lang="en-US" dirty="0" smtClean="0">
                <a:latin typeface="Calibri" pitchFamily="34" charset="0"/>
              </a:rPr>
              <a:t>Translate the object so that the pivot-point is returned to its original position.</a:t>
            </a:r>
          </a:p>
          <a:p>
            <a:endParaRPr lang="en-US" dirty="0"/>
          </a:p>
        </p:txBody>
      </p:sp>
      <p:sp>
        <p:nvSpPr>
          <p:cNvPr id="3" name="Title 2"/>
          <p:cNvSpPr>
            <a:spLocks noGrp="1"/>
          </p:cNvSpPr>
          <p:nvPr>
            <p:ph type="title"/>
          </p:nvPr>
        </p:nvSpPr>
        <p:spPr>
          <a:xfrm>
            <a:off x="457200" y="152400"/>
            <a:ext cx="8229600" cy="914400"/>
          </a:xfrm>
        </p:spPr>
        <p:txBody>
          <a:bodyPr/>
          <a:lstStyle/>
          <a:p>
            <a:r>
              <a:rPr sz="4000" b="1" smtClean="0">
                <a:solidFill>
                  <a:schemeClr val="accent1"/>
                </a:solidFill>
                <a:latin typeface="Calibri" pitchFamily="34" charset="0"/>
              </a:rPr>
              <a:t>General Pivot-Point Rotation</a:t>
            </a:r>
            <a:endParaRPr lang="en-US"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an0011.jpg"/>
          <p:cNvPicPr>
            <a:picLocks noGrp="1" noChangeAspect="1"/>
          </p:cNvPicPr>
          <p:nvPr>
            <p:ph idx="1"/>
          </p:nvPr>
        </p:nvPicPr>
        <p:blipFill>
          <a:blip r:embed="rId2"/>
          <a:stretch>
            <a:fillRect/>
          </a:stretch>
        </p:blipFill>
        <p:spPr>
          <a:xfrm>
            <a:off x="990600" y="1371600"/>
            <a:ext cx="7010400" cy="350520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609600"/>
            <a:ext cx="8229600" cy="5486400"/>
          </a:xfrm>
        </p:spPr>
        <p:txBody>
          <a:bodyPr>
            <a:normAutofit fontScale="77500" lnSpcReduction="20000"/>
          </a:bodyPr>
          <a:lstStyle/>
          <a:p>
            <a:r>
              <a:rPr lang="en-US" dirty="0" smtClean="0">
                <a:latin typeface="Calibri" pitchFamily="34" charset="0"/>
              </a:rPr>
              <a:t>The composite transformation matrix for this sequence is obtained with the concatenation</a:t>
            </a:r>
          </a:p>
          <a:p>
            <a:pPr>
              <a:buNone/>
            </a:pPr>
            <a:endParaRPr lang="en-US" dirty="0" smtClean="0">
              <a:latin typeface="Calibri" pitchFamily="34" charset="0"/>
            </a:endParaRPr>
          </a:p>
          <a:p>
            <a:pPr>
              <a:buNone/>
            </a:pPr>
            <a:r>
              <a:rPr lang="en-US" dirty="0" smtClean="0">
                <a:latin typeface="Calibri" pitchFamily="34" charset="0"/>
              </a:rPr>
              <a:t>	1	 0      </a:t>
            </a:r>
            <a:r>
              <a:rPr lang="en-US" dirty="0" err="1" smtClean="0">
                <a:latin typeface="Calibri" pitchFamily="34" charset="0"/>
              </a:rPr>
              <a:t>x</a:t>
            </a:r>
            <a:r>
              <a:rPr lang="en-US" baseline="-25000" dirty="0" err="1" smtClean="0">
                <a:latin typeface="Calibri" pitchFamily="34" charset="0"/>
              </a:rPr>
              <a:t>r</a:t>
            </a:r>
            <a:r>
              <a:rPr lang="en-US" baseline="-25000" dirty="0" smtClean="0">
                <a:latin typeface="Calibri" pitchFamily="34" charset="0"/>
              </a:rPr>
              <a:t> </a:t>
            </a:r>
            <a:r>
              <a:rPr lang="en-US" dirty="0" smtClean="0">
                <a:latin typeface="Calibri" pitchFamily="34" charset="0"/>
              </a:rPr>
              <a:t>              </a:t>
            </a:r>
            <a:r>
              <a:rPr lang="en-US" dirty="0" err="1" smtClean="0">
                <a:latin typeface="Calibri" pitchFamily="34" charset="0"/>
              </a:rPr>
              <a:t>cos</a:t>
            </a:r>
            <a:r>
              <a:rPr lang="el-GR" dirty="0" smtClean="0">
                <a:latin typeface="Calibri" pitchFamily="34" charset="0"/>
                <a:cs typeface="Arial" charset="0"/>
              </a:rPr>
              <a:t>θ</a:t>
            </a:r>
            <a:r>
              <a:rPr lang="en-US" dirty="0" smtClean="0">
                <a:latin typeface="Calibri" pitchFamily="34" charset="0"/>
              </a:rPr>
              <a:t>	-sin</a:t>
            </a:r>
            <a:r>
              <a:rPr lang="el-GR" dirty="0" smtClean="0">
                <a:latin typeface="Calibri" pitchFamily="34" charset="0"/>
                <a:cs typeface="Arial" charset="0"/>
              </a:rPr>
              <a:t>θ</a:t>
            </a:r>
            <a:r>
              <a:rPr lang="en-US" dirty="0" smtClean="0">
                <a:latin typeface="Calibri" pitchFamily="34" charset="0"/>
              </a:rPr>
              <a:t>	0	      1       0       -</a:t>
            </a:r>
            <a:r>
              <a:rPr lang="en-US" dirty="0" err="1" smtClean="0">
                <a:latin typeface="Calibri" pitchFamily="34" charset="0"/>
              </a:rPr>
              <a:t>x</a:t>
            </a:r>
            <a:r>
              <a:rPr lang="en-US" baseline="-25000" dirty="0" err="1" smtClean="0">
                <a:latin typeface="Calibri" pitchFamily="34" charset="0"/>
              </a:rPr>
              <a:t>r</a:t>
            </a:r>
            <a:r>
              <a:rPr lang="en-US" baseline="-25000" dirty="0" smtClean="0">
                <a:latin typeface="Calibri" pitchFamily="34" charset="0"/>
              </a:rPr>
              <a:t> </a:t>
            </a:r>
          </a:p>
          <a:p>
            <a:pPr>
              <a:buNone/>
            </a:pPr>
            <a:r>
              <a:rPr lang="en-US" baseline="-25000" dirty="0" smtClean="0">
                <a:latin typeface="Calibri" pitchFamily="34" charset="0"/>
              </a:rPr>
              <a:t>	</a:t>
            </a:r>
            <a:r>
              <a:rPr lang="en-US" dirty="0" smtClean="0">
                <a:latin typeface="Calibri" pitchFamily="34" charset="0"/>
              </a:rPr>
              <a:t>0       1      y</a:t>
            </a:r>
            <a:r>
              <a:rPr lang="en-US" baseline="-25000" dirty="0" smtClean="0">
                <a:latin typeface="Calibri" pitchFamily="34" charset="0"/>
              </a:rPr>
              <a:t>r	</a:t>
            </a:r>
            <a:r>
              <a:rPr lang="en-US" dirty="0" smtClean="0">
                <a:latin typeface="Calibri" pitchFamily="34" charset="0"/>
              </a:rPr>
              <a:t>       </a:t>
            </a:r>
            <a:r>
              <a:rPr lang="en-US" dirty="0" smtClean="0">
                <a:latin typeface="Calibri" pitchFamily="34" charset="0"/>
                <a:cs typeface="Arial" charset="0"/>
              </a:rPr>
              <a:t>•  </a:t>
            </a:r>
            <a:r>
              <a:rPr lang="en-US" baseline="-25000" dirty="0" smtClean="0">
                <a:latin typeface="Calibri" pitchFamily="34" charset="0"/>
                <a:cs typeface="Arial" charset="0"/>
              </a:rPr>
              <a:t> </a:t>
            </a:r>
            <a:r>
              <a:rPr lang="en-US" dirty="0" smtClean="0">
                <a:latin typeface="Calibri" pitchFamily="34" charset="0"/>
                <a:cs typeface="Arial" charset="0"/>
              </a:rPr>
              <a:t>  sin</a:t>
            </a:r>
            <a:r>
              <a:rPr lang="el-GR" dirty="0" smtClean="0">
                <a:latin typeface="Calibri" pitchFamily="34" charset="0"/>
                <a:cs typeface="Arial" charset="0"/>
              </a:rPr>
              <a:t>θ</a:t>
            </a:r>
            <a:r>
              <a:rPr lang="en-US" dirty="0" smtClean="0">
                <a:latin typeface="Calibri" pitchFamily="34" charset="0"/>
                <a:cs typeface="Arial" charset="0"/>
              </a:rPr>
              <a:t>       </a:t>
            </a:r>
            <a:r>
              <a:rPr lang="en-US" dirty="0" err="1" smtClean="0">
                <a:latin typeface="Calibri" pitchFamily="34" charset="0"/>
                <a:cs typeface="Arial" charset="0"/>
              </a:rPr>
              <a:t>cos</a:t>
            </a:r>
            <a:r>
              <a:rPr lang="el-GR" dirty="0" smtClean="0">
                <a:latin typeface="Calibri" pitchFamily="34" charset="0"/>
                <a:cs typeface="Arial" charset="0"/>
              </a:rPr>
              <a:t>θ</a:t>
            </a:r>
            <a:r>
              <a:rPr lang="en-US" dirty="0" smtClean="0">
                <a:latin typeface="Calibri" pitchFamily="34" charset="0"/>
                <a:cs typeface="Arial" charset="0"/>
              </a:rPr>
              <a:t>     0      •         0        1        -y</a:t>
            </a:r>
            <a:r>
              <a:rPr lang="en-US" baseline="-25000" dirty="0" smtClean="0">
                <a:latin typeface="Calibri" pitchFamily="34" charset="0"/>
              </a:rPr>
              <a:t>r </a:t>
            </a:r>
          </a:p>
          <a:p>
            <a:pPr>
              <a:buNone/>
            </a:pPr>
            <a:r>
              <a:rPr lang="en-US" dirty="0" smtClean="0">
                <a:latin typeface="Calibri" pitchFamily="34" charset="0"/>
              </a:rPr>
              <a:t>    	0       0      1                   0         0          1                  0        0        1</a:t>
            </a:r>
          </a:p>
          <a:p>
            <a:pPr>
              <a:buNone/>
            </a:pPr>
            <a:r>
              <a:rPr lang="en-US" dirty="0" smtClean="0">
                <a:latin typeface="Calibri" pitchFamily="34" charset="0"/>
              </a:rPr>
              <a:t>		</a:t>
            </a:r>
          </a:p>
          <a:p>
            <a:pPr>
              <a:buNone/>
            </a:pPr>
            <a:r>
              <a:rPr lang="en-US" dirty="0" smtClean="0">
                <a:latin typeface="Calibri" pitchFamily="34" charset="0"/>
              </a:rPr>
              <a:t>		</a:t>
            </a:r>
            <a:r>
              <a:rPr lang="en-US" dirty="0" err="1" smtClean="0">
                <a:latin typeface="Calibri" pitchFamily="34" charset="0"/>
              </a:rPr>
              <a:t>cos</a:t>
            </a:r>
            <a:r>
              <a:rPr lang="el-GR" dirty="0" smtClean="0">
                <a:latin typeface="Calibri" pitchFamily="34" charset="0"/>
                <a:cs typeface="Arial" charset="0"/>
              </a:rPr>
              <a:t>θ</a:t>
            </a:r>
            <a:r>
              <a:rPr lang="en-US" dirty="0" smtClean="0">
                <a:latin typeface="Calibri" pitchFamily="34" charset="0"/>
              </a:rPr>
              <a:t>	     - sin</a:t>
            </a:r>
            <a:r>
              <a:rPr lang="el-GR" dirty="0" smtClean="0">
                <a:latin typeface="Calibri" pitchFamily="34" charset="0"/>
                <a:cs typeface="Arial" charset="0"/>
              </a:rPr>
              <a:t>θ</a:t>
            </a:r>
            <a:r>
              <a:rPr lang="en-US" dirty="0" smtClean="0">
                <a:latin typeface="Calibri" pitchFamily="34" charset="0"/>
                <a:cs typeface="Arial" charset="0"/>
              </a:rPr>
              <a:t>	 </a:t>
            </a:r>
            <a:r>
              <a:rPr lang="en-US" dirty="0" err="1" smtClean="0">
                <a:latin typeface="Calibri" pitchFamily="34" charset="0"/>
              </a:rPr>
              <a:t>x</a:t>
            </a:r>
            <a:r>
              <a:rPr lang="en-US" baseline="-25000" dirty="0" err="1" smtClean="0">
                <a:latin typeface="Calibri" pitchFamily="34" charset="0"/>
              </a:rPr>
              <a:t>r</a:t>
            </a:r>
            <a:r>
              <a:rPr lang="en-US" dirty="0" smtClean="0">
                <a:latin typeface="Calibri" pitchFamily="34" charset="0"/>
              </a:rPr>
              <a:t> (1 – </a:t>
            </a:r>
            <a:r>
              <a:rPr lang="en-US" dirty="0" err="1" smtClean="0">
                <a:latin typeface="Calibri" pitchFamily="34" charset="0"/>
              </a:rPr>
              <a:t>cos</a:t>
            </a:r>
            <a:r>
              <a:rPr lang="el-GR" dirty="0" smtClean="0">
                <a:latin typeface="Calibri" pitchFamily="34" charset="0"/>
                <a:cs typeface="Arial" charset="0"/>
              </a:rPr>
              <a:t>θ</a:t>
            </a:r>
            <a:r>
              <a:rPr lang="en-US" dirty="0" smtClean="0">
                <a:latin typeface="Calibri" pitchFamily="34" charset="0"/>
                <a:cs typeface="Arial" charset="0"/>
              </a:rPr>
              <a:t>) + </a:t>
            </a:r>
            <a:r>
              <a:rPr lang="en-US" dirty="0" smtClean="0">
                <a:latin typeface="Calibri" pitchFamily="34" charset="0"/>
              </a:rPr>
              <a:t>y</a:t>
            </a:r>
            <a:r>
              <a:rPr lang="en-US" baseline="-25000" dirty="0" smtClean="0">
                <a:latin typeface="Calibri" pitchFamily="34" charset="0"/>
              </a:rPr>
              <a:t>r</a:t>
            </a:r>
            <a:r>
              <a:rPr lang="en-US" dirty="0" smtClean="0">
                <a:latin typeface="Calibri" pitchFamily="34" charset="0"/>
              </a:rPr>
              <a:t> sin</a:t>
            </a:r>
            <a:r>
              <a:rPr lang="el-GR" dirty="0" smtClean="0">
                <a:latin typeface="Calibri" pitchFamily="34" charset="0"/>
                <a:cs typeface="Arial" charset="0"/>
              </a:rPr>
              <a:t>θ</a:t>
            </a:r>
            <a:endParaRPr lang="en-US" dirty="0" smtClean="0">
              <a:latin typeface="Calibri" pitchFamily="34" charset="0"/>
              <a:cs typeface="Arial" charset="0"/>
            </a:endParaRPr>
          </a:p>
          <a:p>
            <a:pPr>
              <a:buNone/>
            </a:pPr>
            <a:r>
              <a:rPr lang="en-US" dirty="0" smtClean="0">
                <a:latin typeface="Calibri" pitchFamily="34" charset="0"/>
                <a:cs typeface="Arial" charset="0"/>
              </a:rPr>
              <a:t>	=  	sin</a:t>
            </a:r>
            <a:r>
              <a:rPr lang="el-GR" dirty="0" smtClean="0">
                <a:latin typeface="Calibri" pitchFamily="34" charset="0"/>
                <a:cs typeface="Arial" charset="0"/>
              </a:rPr>
              <a:t>θ</a:t>
            </a:r>
            <a:r>
              <a:rPr lang="en-US" dirty="0" smtClean="0">
                <a:latin typeface="Calibri" pitchFamily="34" charset="0"/>
                <a:cs typeface="Arial" charset="0"/>
              </a:rPr>
              <a:t>            </a:t>
            </a:r>
            <a:r>
              <a:rPr lang="en-US" dirty="0" err="1" smtClean="0">
                <a:latin typeface="Calibri" pitchFamily="34" charset="0"/>
                <a:cs typeface="Arial" charset="0"/>
              </a:rPr>
              <a:t>cos</a:t>
            </a:r>
            <a:r>
              <a:rPr lang="el-GR" dirty="0" smtClean="0">
                <a:latin typeface="Calibri" pitchFamily="34" charset="0"/>
                <a:cs typeface="Arial" charset="0"/>
              </a:rPr>
              <a:t>θ</a:t>
            </a:r>
            <a:r>
              <a:rPr lang="en-US" dirty="0" smtClean="0">
                <a:latin typeface="Calibri" pitchFamily="34" charset="0"/>
                <a:cs typeface="Arial" charset="0"/>
              </a:rPr>
              <a:t>             y</a:t>
            </a:r>
            <a:r>
              <a:rPr lang="en-US" baseline="-25000" dirty="0" smtClean="0">
                <a:latin typeface="Calibri" pitchFamily="34" charset="0"/>
              </a:rPr>
              <a:t>r</a:t>
            </a:r>
            <a:r>
              <a:rPr lang="en-US" dirty="0" smtClean="0">
                <a:latin typeface="Calibri" pitchFamily="34" charset="0"/>
              </a:rPr>
              <a:t> (1 – </a:t>
            </a:r>
            <a:r>
              <a:rPr lang="en-US" dirty="0" err="1" smtClean="0">
                <a:latin typeface="Calibri" pitchFamily="34" charset="0"/>
              </a:rPr>
              <a:t>cos</a:t>
            </a:r>
            <a:r>
              <a:rPr lang="el-GR" dirty="0" smtClean="0">
                <a:latin typeface="Calibri" pitchFamily="34" charset="0"/>
                <a:cs typeface="Arial" charset="0"/>
              </a:rPr>
              <a:t>θ</a:t>
            </a:r>
            <a:r>
              <a:rPr lang="en-US" dirty="0" smtClean="0">
                <a:latin typeface="Calibri" pitchFamily="34" charset="0"/>
                <a:cs typeface="Arial" charset="0"/>
              </a:rPr>
              <a:t>) - </a:t>
            </a:r>
            <a:r>
              <a:rPr lang="en-US" dirty="0" err="1" smtClean="0">
                <a:latin typeface="Calibri" pitchFamily="34" charset="0"/>
                <a:cs typeface="Arial" charset="0"/>
              </a:rPr>
              <a:t>x</a:t>
            </a:r>
            <a:r>
              <a:rPr lang="en-US" baseline="-25000" dirty="0" err="1" smtClean="0">
                <a:latin typeface="Calibri" pitchFamily="34" charset="0"/>
              </a:rPr>
              <a:t>r</a:t>
            </a:r>
            <a:r>
              <a:rPr lang="en-US" dirty="0" smtClean="0">
                <a:latin typeface="Calibri" pitchFamily="34" charset="0"/>
              </a:rPr>
              <a:t> sin</a:t>
            </a:r>
            <a:r>
              <a:rPr lang="el-GR" dirty="0" smtClean="0">
                <a:latin typeface="Calibri" pitchFamily="34" charset="0"/>
                <a:cs typeface="Arial" charset="0"/>
              </a:rPr>
              <a:t>θ</a:t>
            </a:r>
            <a:endParaRPr lang="en-US" dirty="0" smtClean="0">
              <a:latin typeface="Calibri" pitchFamily="34" charset="0"/>
              <a:cs typeface="Arial" charset="0"/>
            </a:endParaRPr>
          </a:p>
          <a:p>
            <a:pPr>
              <a:buNone/>
            </a:pPr>
            <a:r>
              <a:rPr lang="en-US" dirty="0" smtClean="0">
                <a:latin typeface="Calibri" pitchFamily="34" charset="0"/>
                <a:cs typeface="Arial" charset="0"/>
              </a:rPr>
              <a:t>		  0	         0                           1			</a:t>
            </a:r>
          </a:p>
          <a:p>
            <a:pPr>
              <a:buNone/>
            </a:pPr>
            <a:endParaRPr lang="en-US" dirty="0" smtClean="0">
              <a:latin typeface="Calibri" pitchFamily="34" charset="0"/>
              <a:cs typeface="Arial" charset="0"/>
            </a:endParaRPr>
          </a:p>
          <a:p>
            <a:pPr>
              <a:buNone/>
            </a:pPr>
            <a:r>
              <a:rPr lang="en-US" dirty="0" smtClean="0">
                <a:latin typeface="Calibri" pitchFamily="34" charset="0"/>
                <a:cs typeface="Arial" charset="0"/>
              </a:rPr>
              <a:t>Which can be expressed in the form </a:t>
            </a:r>
          </a:p>
          <a:p>
            <a:pPr>
              <a:buNone/>
            </a:pPr>
            <a:r>
              <a:rPr lang="en-US" dirty="0" smtClean="0">
                <a:latin typeface="Calibri" pitchFamily="34" charset="0"/>
                <a:cs typeface="Arial" charset="0"/>
              </a:rPr>
              <a:t>		T(</a:t>
            </a:r>
            <a:r>
              <a:rPr lang="en-US" dirty="0" err="1" smtClean="0">
                <a:latin typeface="Calibri" pitchFamily="34" charset="0"/>
              </a:rPr>
              <a:t>x</a:t>
            </a:r>
            <a:r>
              <a:rPr lang="en-US" baseline="-25000" dirty="0" err="1" smtClean="0">
                <a:latin typeface="Calibri" pitchFamily="34" charset="0"/>
              </a:rPr>
              <a:t>r</a:t>
            </a:r>
            <a:r>
              <a:rPr lang="en-US" dirty="0" smtClean="0">
                <a:latin typeface="Calibri" pitchFamily="34" charset="0"/>
              </a:rPr>
              <a:t> , y</a:t>
            </a:r>
            <a:r>
              <a:rPr lang="en-US" baseline="-25000" dirty="0" smtClean="0">
                <a:latin typeface="Calibri" pitchFamily="34" charset="0"/>
              </a:rPr>
              <a:t>r</a:t>
            </a:r>
            <a:r>
              <a:rPr lang="en-US" dirty="0" smtClean="0">
                <a:latin typeface="Calibri" pitchFamily="34" charset="0"/>
              </a:rPr>
              <a:t> ) </a:t>
            </a:r>
            <a:r>
              <a:rPr lang="en-US" dirty="0" smtClean="0">
                <a:cs typeface="Arial" charset="0"/>
              </a:rPr>
              <a:t>• R(</a:t>
            </a:r>
            <a:r>
              <a:rPr lang="el-GR" dirty="0" smtClean="0">
                <a:latin typeface="Calibri" pitchFamily="34" charset="0"/>
                <a:cs typeface="Arial" charset="0"/>
              </a:rPr>
              <a:t>θ</a:t>
            </a:r>
            <a:r>
              <a:rPr lang="en-US" dirty="0" smtClean="0">
                <a:latin typeface="Calibri" pitchFamily="34" charset="0"/>
                <a:cs typeface="Arial" charset="0"/>
              </a:rPr>
              <a:t>) </a:t>
            </a:r>
            <a:r>
              <a:rPr lang="en-US" dirty="0" smtClean="0">
                <a:cs typeface="Arial" charset="0"/>
              </a:rPr>
              <a:t>• </a:t>
            </a:r>
            <a:r>
              <a:rPr lang="en-US" dirty="0" smtClean="0">
                <a:latin typeface="Calibri" pitchFamily="34" charset="0"/>
                <a:cs typeface="Arial" charset="0"/>
              </a:rPr>
              <a:t>T( -</a:t>
            </a:r>
            <a:r>
              <a:rPr lang="en-US" dirty="0" err="1" smtClean="0">
                <a:latin typeface="Calibri" pitchFamily="34" charset="0"/>
              </a:rPr>
              <a:t>x</a:t>
            </a:r>
            <a:r>
              <a:rPr lang="en-US" baseline="-25000" dirty="0" err="1" smtClean="0">
                <a:latin typeface="Calibri" pitchFamily="34" charset="0"/>
              </a:rPr>
              <a:t>r</a:t>
            </a:r>
            <a:r>
              <a:rPr lang="en-US" dirty="0" smtClean="0">
                <a:latin typeface="Calibri" pitchFamily="34" charset="0"/>
              </a:rPr>
              <a:t> , -y</a:t>
            </a:r>
            <a:r>
              <a:rPr lang="en-US" baseline="-25000" dirty="0" smtClean="0">
                <a:latin typeface="Calibri" pitchFamily="34" charset="0"/>
              </a:rPr>
              <a:t>r</a:t>
            </a:r>
            <a:r>
              <a:rPr lang="en-US" dirty="0" smtClean="0">
                <a:latin typeface="Calibri" pitchFamily="34" charset="0"/>
              </a:rPr>
              <a:t> )  = R(</a:t>
            </a:r>
            <a:r>
              <a:rPr lang="en-US" dirty="0" err="1" smtClean="0">
                <a:latin typeface="Calibri" pitchFamily="34" charset="0"/>
              </a:rPr>
              <a:t>x</a:t>
            </a:r>
            <a:r>
              <a:rPr lang="en-US" baseline="-25000" dirty="0" err="1" smtClean="0">
                <a:latin typeface="Calibri" pitchFamily="34" charset="0"/>
              </a:rPr>
              <a:t>r</a:t>
            </a:r>
            <a:r>
              <a:rPr lang="en-US" dirty="0" smtClean="0">
                <a:latin typeface="Calibri" pitchFamily="34" charset="0"/>
              </a:rPr>
              <a:t> , y</a:t>
            </a:r>
            <a:r>
              <a:rPr lang="en-US" baseline="-25000" dirty="0" smtClean="0">
                <a:latin typeface="Calibri" pitchFamily="34" charset="0"/>
              </a:rPr>
              <a:t>r</a:t>
            </a:r>
            <a:r>
              <a:rPr lang="en-US" dirty="0" smtClean="0">
                <a:latin typeface="Calibri" pitchFamily="34" charset="0"/>
              </a:rPr>
              <a:t> , </a:t>
            </a:r>
            <a:r>
              <a:rPr lang="el-GR" dirty="0" smtClean="0">
                <a:cs typeface="Arial" charset="0"/>
              </a:rPr>
              <a:t>θ</a:t>
            </a:r>
            <a:r>
              <a:rPr lang="en-US" dirty="0" smtClean="0">
                <a:cs typeface="Arial" charset="0"/>
              </a:rPr>
              <a:t> )</a:t>
            </a:r>
            <a:endParaRPr lang="en-US" dirty="0" smtClean="0">
              <a:latin typeface="Calibri" pitchFamily="34" charset="0"/>
              <a:cs typeface="Arial" charset="0"/>
            </a:endParaRPr>
          </a:p>
          <a:p>
            <a:endParaRPr lang="en-US" dirty="0"/>
          </a:p>
        </p:txBody>
      </p:sp>
      <p:sp>
        <p:nvSpPr>
          <p:cNvPr id="4" name="Right Bracket 3"/>
          <p:cNvSpPr/>
          <p:nvPr/>
        </p:nvSpPr>
        <p:spPr>
          <a:xfrm>
            <a:off x="2514600" y="1524000"/>
            <a:ext cx="152400" cy="1447800"/>
          </a:xfrm>
          <a:prstGeom prst="righ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r>
              <a:rPr lang="en-US" dirty="0"/>
              <a:t>                                               </a:t>
            </a:r>
          </a:p>
        </p:txBody>
      </p:sp>
      <p:sp>
        <p:nvSpPr>
          <p:cNvPr id="5" name="Left Bracket 4"/>
          <p:cNvSpPr/>
          <p:nvPr/>
        </p:nvSpPr>
        <p:spPr>
          <a:xfrm>
            <a:off x="685800" y="1524000"/>
            <a:ext cx="152400" cy="1447800"/>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r>
              <a:rPr lang="en-US" dirty="0"/>
              <a:t>         </a:t>
            </a:r>
          </a:p>
        </p:txBody>
      </p:sp>
      <p:sp>
        <p:nvSpPr>
          <p:cNvPr id="6" name="Left Bracket 5"/>
          <p:cNvSpPr/>
          <p:nvPr/>
        </p:nvSpPr>
        <p:spPr>
          <a:xfrm>
            <a:off x="3200400" y="1524000"/>
            <a:ext cx="152400" cy="1447800"/>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7" name="Right Bracket 6"/>
          <p:cNvSpPr/>
          <p:nvPr/>
        </p:nvSpPr>
        <p:spPr>
          <a:xfrm>
            <a:off x="5181600" y="1524000"/>
            <a:ext cx="152400" cy="1447800"/>
          </a:xfrm>
          <a:prstGeom prst="righ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8" name="Left Bracket 7"/>
          <p:cNvSpPr/>
          <p:nvPr/>
        </p:nvSpPr>
        <p:spPr>
          <a:xfrm>
            <a:off x="6096000" y="1524000"/>
            <a:ext cx="152400" cy="1447800"/>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9" name="Right Bracket 8"/>
          <p:cNvSpPr/>
          <p:nvPr/>
        </p:nvSpPr>
        <p:spPr>
          <a:xfrm>
            <a:off x="8077200" y="1524000"/>
            <a:ext cx="152400" cy="1447800"/>
          </a:xfrm>
          <a:prstGeom prst="righ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10" name="Left Bracket 9"/>
          <p:cNvSpPr/>
          <p:nvPr/>
        </p:nvSpPr>
        <p:spPr>
          <a:xfrm>
            <a:off x="1219200" y="3048000"/>
            <a:ext cx="152400" cy="1447800"/>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11" name="Right Bracket 10"/>
          <p:cNvSpPr/>
          <p:nvPr/>
        </p:nvSpPr>
        <p:spPr>
          <a:xfrm>
            <a:off x="6705600" y="3048000"/>
            <a:ext cx="152400" cy="1447800"/>
          </a:xfrm>
          <a:prstGeom prst="righ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pPr marL="420624" indent="-384048" algn="just">
              <a:buFont typeface="Wingdings 2"/>
              <a:buChar char=""/>
              <a:defRPr/>
            </a:pPr>
            <a:r>
              <a:rPr lang="en-US" dirty="0" smtClean="0">
                <a:latin typeface="Calibri" pitchFamily="34" charset="0"/>
              </a:rPr>
              <a:t>A transformation sequence to produce scaling with respect to a selected fixed position (</a:t>
            </a:r>
            <a:r>
              <a:rPr lang="en-US" dirty="0" err="1" smtClean="0">
                <a:latin typeface="Calibri" pitchFamily="34" charset="0"/>
              </a:rPr>
              <a:t>x</a:t>
            </a:r>
            <a:r>
              <a:rPr lang="en-US" baseline="-25000" dirty="0" err="1" smtClean="0">
                <a:latin typeface="Calibri" pitchFamily="34" charset="0"/>
              </a:rPr>
              <a:t>f</a:t>
            </a:r>
            <a:r>
              <a:rPr lang="en-US" dirty="0" smtClean="0">
                <a:latin typeface="Calibri" pitchFamily="34" charset="0"/>
              </a:rPr>
              <a:t> ,</a:t>
            </a:r>
            <a:r>
              <a:rPr lang="en-US" dirty="0" err="1" smtClean="0">
                <a:latin typeface="Calibri" pitchFamily="34" charset="0"/>
              </a:rPr>
              <a:t>y</a:t>
            </a:r>
            <a:r>
              <a:rPr lang="en-US" baseline="-25000" dirty="0" err="1" smtClean="0">
                <a:latin typeface="Calibri" pitchFamily="34" charset="0"/>
              </a:rPr>
              <a:t>f</a:t>
            </a:r>
            <a:r>
              <a:rPr lang="en-US" dirty="0" smtClean="0">
                <a:latin typeface="Calibri" pitchFamily="34" charset="0"/>
              </a:rPr>
              <a:t>) using a scaling function that can be only scale relative to the coordinate origin.</a:t>
            </a:r>
          </a:p>
          <a:p>
            <a:pPr marL="420624" indent="-384048" algn="just">
              <a:buNone/>
              <a:defRPr/>
            </a:pPr>
            <a:endParaRPr lang="en-US" dirty="0" smtClean="0">
              <a:latin typeface="Calibri" pitchFamily="34" charset="0"/>
            </a:endParaRPr>
          </a:p>
          <a:p>
            <a:pPr marL="550863" indent="-84138" algn="just">
              <a:buFont typeface="+mj-lt"/>
              <a:buAutoNum type="arabicPeriod"/>
              <a:defRPr/>
            </a:pPr>
            <a:r>
              <a:rPr lang="en-US" dirty="0" smtClean="0">
                <a:latin typeface="Calibri" pitchFamily="34" charset="0"/>
              </a:rPr>
              <a:t>Translate the object so that the fixed point is moved to the coordinate origin.</a:t>
            </a:r>
          </a:p>
          <a:p>
            <a:pPr marL="550863" indent="-84138" algn="just">
              <a:buFont typeface="+mj-lt"/>
              <a:buAutoNum type="arabicPeriod"/>
              <a:defRPr/>
            </a:pPr>
            <a:r>
              <a:rPr lang="en-US" dirty="0" smtClean="0">
                <a:latin typeface="Calibri" pitchFamily="34" charset="0"/>
              </a:rPr>
              <a:t>Scale the object with respect to the coordinate origin.</a:t>
            </a:r>
          </a:p>
          <a:p>
            <a:pPr marL="550863" indent="-84138" algn="just">
              <a:buFont typeface="+mj-lt"/>
              <a:buAutoNum type="arabicPeriod"/>
              <a:defRPr/>
            </a:pPr>
            <a:r>
              <a:rPr lang="en-US" dirty="0" smtClean="0">
                <a:latin typeface="Calibri" pitchFamily="34" charset="0"/>
              </a:rPr>
              <a:t>Use the inverse translate of step 1 to return the object to its original position.</a:t>
            </a:r>
          </a:p>
          <a:p>
            <a:pPr marL="550863" indent="-84138" algn="just">
              <a:buNone/>
              <a:defRPr/>
            </a:pPr>
            <a:endParaRPr lang="en-US" dirty="0" smtClean="0">
              <a:latin typeface="Calibri" pitchFamily="34" charset="0"/>
            </a:endParaRPr>
          </a:p>
          <a:p>
            <a:pPr marL="550863" indent="-550863" algn="just">
              <a:buFont typeface="Wingdings 2"/>
              <a:buChar char=""/>
              <a:defRPr/>
            </a:pPr>
            <a:r>
              <a:rPr lang="en-US" dirty="0" smtClean="0">
                <a:latin typeface="Calibri" pitchFamily="34" charset="0"/>
              </a:rPr>
              <a:t>Concatenating the matrices for these three operation produce the required scaling matrix.</a:t>
            </a:r>
          </a:p>
          <a:p>
            <a:pPr>
              <a:buNone/>
            </a:pPr>
            <a:endParaRPr lang="en-US" dirty="0"/>
          </a:p>
        </p:txBody>
      </p:sp>
      <p:sp>
        <p:nvSpPr>
          <p:cNvPr id="3" name="Title 2"/>
          <p:cNvSpPr>
            <a:spLocks noGrp="1"/>
          </p:cNvSpPr>
          <p:nvPr>
            <p:ph type="title"/>
          </p:nvPr>
        </p:nvSpPr>
        <p:spPr>
          <a:xfrm>
            <a:off x="457200" y="152400"/>
            <a:ext cx="8229600" cy="990600"/>
          </a:xfrm>
        </p:spPr>
        <p:txBody>
          <a:bodyPr/>
          <a:lstStyle/>
          <a:p>
            <a:r>
              <a:rPr sz="4000" b="1" smtClean="0">
                <a:solidFill>
                  <a:schemeClr val="accent1"/>
                </a:solidFill>
                <a:latin typeface="Calibri" pitchFamily="34" charset="0"/>
              </a:rPr>
              <a:t>General Fixed-Point Scaling</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Graphical User Interfaces</a:t>
            </a:r>
            <a:endParaRPr lang="en-US" dirty="0"/>
          </a:p>
        </p:txBody>
      </p:sp>
      <p:sp>
        <p:nvSpPr>
          <p:cNvPr id="3" name="Content Placeholder 2"/>
          <p:cNvSpPr>
            <a:spLocks noGrp="1"/>
          </p:cNvSpPr>
          <p:nvPr>
            <p:ph idx="1"/>
          </p:nvPr>
        </p:nvSpPr>
        <p:spPr/>
        <p:txBody>
          <a:bodyPr/>
          <a:lstStyle/>
          <a:p>
            <a:r>
              <a:rPr lang="en-US" dirty="0" smtClean="0"/>
              <a:t>Menus, icons, windows etc.</a:t>
            </a:r>
            <a:endParaRPr lang="en-US" dirty="0"/>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an0016.jpg"/>
          <p:cNvPicPr>
            <a:picLocks noGrp="1" noChangeAspect="1"/>
          </p:cNvPicPr>
          <p:nvPr>
            <p:ph idx="1"/>
          </p:nvPr>
        </p:nvPicPr>
        <p:blipFill>
          <a:blip r:embed="rId2" cstate="print"/>
          <a:stretch>
            <a:fillRect/>
          </a:stretch>
        </p:blipFill>
        <p:spPr>
          <a:xfrm>
            <a:off x="494607" y="914400"/>
            <a:ext cx="8154785" cy="4761807"/>
          </a:xfr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533400"/>
            <a:ext cx="8229600" cy="5943600"/>
          </a:xfrm>
        </p:spPr>
        <p:txBody>
          <a:bodyPr>
            <a:normAutofit/>
          </a:bodyPr>
          <a:lstStyle/>
          <a:p>
            <a:pPr>
              <a:buNone/>
            </a:pPr>
            <a:r>
              <a:rPr lang="en-US" dirty="0" smtClean="0">
                <a:latin typeface="Calibri" pitchFamily="34" charset="0"/>
              </a:rPr>
              <a:t>    1      0      </a:t>
            </a:r>
            <a:r>
              <a:rPr lang="en-US" dirty="0" err="1" smtClean="0">
                <a:latin typeface="Calibri" pitchFamily="34" charset="0"/>
              </a:rPr>
              <a:t>x</a:t>
            </a:r>
            <a:r>
              <a:rPr lang="en-US" baseline="-25000" dirty="0" err="1" smtClean="0">
                <a:latin typeface="Calibri" pitchFamily="34" charset="0"/>
              </a:rPr>
              <a:t>f</a:t>
            </a:r>
            <a:r>
              <a:rPr lang="en-US" baseline="-25000" dirty="0" smtClean="0">
                <a:latin typeface="Calibri" pitchFamily="34" charset="0"/>
              </a:rPr>
              <a:t> </a:t>
            </a:r>
            <a:r>
              <a:rPr lang="en-US" dirty="0" smtClean="0">
                <a:latin typeface="Calibri" pitchFamily="34" charset="0"/>
              </a:rPr>
              <a:t>             </a:t>
            </a:r>
            <a:r>
              <a:rPr lang="en-US" dirty="0" err="1" smtClean="0">
                <a:latin typeface="Calibri" pitchFamily="34" charset="0"/>
              </a:rPr>
              <a:t>S</a:t>
            </a:r>
            <a:r>
              <a:rPr lang="en-US" baseline="-25000" dirty="0" err="1" smtClean="0">
                <a:latin typeface="Calibri" pitchFamily="34" charset="0"/>
              </a:rPr>
              <a:t>x</a:t>
            </a:r>
            <a:r>
              <a:rPr lang="en-US" dirty="0" smtClean="0">
                <a:latin typeface="Calibri" pitchFamily="34" charset="0"/>
              </a:rPr>
              <a:t>	 0	0	      1        0     -</a:t>
            </a:r>
            <a:r>
              <a:rPr lang="en-US" dirty="0" err="1" smtClean="0">
                <a:latin typeface="Calibri" pitchFamily="34" charset="0"/>
              </a:rPr>
              <a:t>x</a:t>
            </a:r>
            <a:r>
              <a:rPr lang="en-US" baseline="-25000" dirty="0" err="1" smtClean="0">
                <a:latin typeface="Calibri" pitchFamily="34" charset="0"/>
              </a:rPr>
              <a:t>f</a:t>
            </a:r>
            <a:r>
              <a:rPr lang="en-US" baseline="-25000" dirty="0" smtClean="0">
                <a:latin typeface="Calibri" pitchFamily="34" charset="0"/>
              </a:rPr>
              <a:t> </a:t>
            </a:r>
          </a:p>
          <a:p>
            <a:pPr>
              <a:buNone/>
            </a:pPr>
            <a:r>
              <a:rPr lang="en-US" baseline="-25000" dirty="0" smtClean="0">
                <a:latin typeface="Calibri" pitchFamily="34" charset="0"/>
              </a:rPr>
              <a:t>	</a:t>
            </a:r>
            <a:r>
              <a:rPr lang="en-US" dirty="0" smtClean="0">
                <a:latin typeface="Calibri" pitchFamily="34" charset="0"/>
              </a:rPr>
              <a:t>0     1      </a:t>
            </a:r>
            <a:r>
              <a:rPr lang="en-US" dirty="0" err="1" smtClean="0">
                <a:latin typeface="Calibri" pitchFamily="34" charset="0"/>
              </a:rPr>
              <a:t>y</a:t>
            </a:r>
            <a:r>
              <a:rPr lang="en-US" baseline="-25000" dirty="0" err="1" smtClean="0">
                <a:latin typeface="Calibri" pitchFamily="34" charset="0"/>
              </a:rPr>
              <a:t>f</a:t>
            </a:r>
            <a:r>
              <a:rPr lang="en-US" dirty="0" smtClean="0">
                <a:latin typeface="Calibri" pitchFamily="34" charset="0"/>
              </a:rPr>
              <a:t>       </a:t>
            </a:r>
            <a:r>
              <a:rPr lang="en-US" dirty="0" smtClean="0">
                <a:latin typeface="Calibri" pitchFamily="34" charset="0"/>
                <a:cs typeface="Arial" charset="0"/>
              </a:rPr>
              <a:t>•  </a:t>
            </a:r>
            <a:r>
              <a:rPr lang="en-US" baseline="-25000" dirty="0" smtClean="0">
                <a:latin typeface="Calibri" pitchFamily="34" charset="0"/>
                <a:cs typeface="Arial" charset="0"/>
              </a:rPr>
              <a:t> </a:t>
            </a:r>
            <a:r>
              <a:rPr lang="en-US" dirty="0" smtClean="0">
                <a:latin typeface="Calibri" pitchFamily="34" charset="0"/>
                <a:cs typeface="Arial" charset="0"/>
              </a:rPr>
              <a:t> 0     </a:t>
            </a:r>
            <a:r>
              <a:rPr lang="en-US" dirty="0" err="1" smtClean="0">
                <a:latin typeface="Calibri" pitchFamily="34" charset="0"/>
                <a:cs typeface="Arial" charset="0"/>
              </a:rPr>
              <a:t>S</a:t>
            </a:r>
            <a:r>
              <a:rPr lang="en-US" baseline="-25000" dirty="0" err="1" smtClean="0">
                <a:latin typeface="Calibri" pitchFamily="34" charset="0"/>
                <a:cs typeface="Arial" charset="0"/>
              </a:rPr>
              <a:t>y</a:t>
            </a:r>
            <a:r>
              <a:rPr lang="en-US" dirty="0" smtClean="0">
                <a:latin typeface="Calibri" pitchFamily="34" charset="0"/>
                <a:cs typeface="Arial" charset="0"/>
              </a:rPr>
              <a:t>       0      •      0       1      -</a:t>
            </a:r>
            <a:r>
              <a:rPr lang="en-US" dirty="0" err="1" smtClean="0">
                <a:latin typeface="Calibri" pitchFamily="34" charset="0"/>
                <a:cs typeface="Arial" charset="0"/>
              </a:rPr>
              <a:t>y</a:t>
            </a:r>
            <a:r>
              <a:rPr lang="en-US" baseline="-25000" dirty="0" err="1" smtClean="0">
                <a:latin typeface="Calibri" pitchFamily="34" charset="0"/>
                <a:cs typeface="Arial" charset="0"/>
              </a:rPr>
              <a:t>f</a:t>
            </a:r>
            <a:r>
              <a:rPr lang="en-US" baseline="-25000" dirty="0" smtClean="0">
                <a:latin typeface="Calibri" pitchFamily="34" charset="0"/>
              </a:rPr>
              <a:t> </a:t>
            </a:r>
          </a:p>
          <a:p>
            <a:pPr>
              <a:buNone/>
            </a:pPr>
            <a:r>
              <a:rPr lang="en-US" dirty="0" smtClean="0">
                <a:latin typeface="Calibri" pitchFamily="34" charset="0"/>
              </a:rPr>
              <a:t>    0     0      1              0      0     1                0       0       1	</a:t>
            </a:r>
          </a:p>
          <a:p>
            <a:pPr>
              <a:buNone/>
            </a:pPr>
            <a:r>
              <a:rPr lang="en-US" dirty="0" smtClean="0">
                <a:latin typeface="Calibri" pitchFamily="34" charset="0"/>
              </a:rPr>
              <a:t>		 </a:t>
            </a:r>
            <a:r>
              <a:rPr lang="en-US" dirty="0" err="1" smtClean="0">
                <a:latin typeface="Calibri" pitchFamily="34" charset="0"/>
              </a:rPr>
              <a:t>S</a:t>
            </a:r>
            <a:r>
              <a:rPr lang="en-US" baseline="-25000" dirty="0" err="1" smtClean="0">
                <a:latin typeface="Calibri" pitchFamily="34" charset="0"/>
              </a:rPr>
              <a:t>x</a:t>
            </a:r>
            <a:r>
              <a:rPr lang="en-US" baseline="-25000" dirty="0" smtClean="0">
                <a:latin typeface="Calibri" pitchFamily="34" charset="0"/>
              </a:rPr>
              <a:t>  </a:t>
            </a:r>
            <a:r>
              <a:rPr lang="en-US" dirty="0" smtClean="0">
                <a:latin typeface="Calibri" pitchFamily="34" charset="0"/>
              </a:rPr>
              <a:t> 	0       </a:t>
            </a:r>
            <a:r>
              <a:rPr lang="en-US" dirty="0" err="1" smtClean="0">
                <a:latin typeface="Calibri" pitchFamily="34" charset="0"/>
              </a:rPr>
              <a:t>x</a:t>
            </a:r>
            <a:r>
              <a:rPr lang="en-US" baseline="-25000" dirty="0" err="1" smtClean="0">
                <a:latin typeface="Calibri" pitchFamily="34" charset="0"/>
              </a:rPr>
              <a:t>f</a:t>
            </a:r>
            <a:r>
              <a:rPr lang="en-US" baseline="-25000" dirty="0" smtClean="0">
                <a:latin typeface="Calibri" pitchFamily="34" charset="0"/>
              </a:rPr>
              <a:t>  </a:t>
            </a:r>
            <a:r>
              <a:rPr lang="en-US" dirty="0" smtClean="0">
                <a:latin typeface="Calibri" pitchFamily="34" charset="0"/>
              </a:rPr>
              <a:t>( 1 – </a:t>
            </a:r>
            <a:r>
              <a:rPr lang="en-US" dirty="0" err="1" smtClean="0">
                <a:latin typeface="Calibri" pitchFamily="34" charset="0"/>
              </a:rPr>
              <a:t>S</a:t>
            </a:r>
            <a:r>
              <a:rPr lang="en-US" baseline="-25000" dirty="0" err="1" smtClean="0">
                <a:latin typeface="Calibri" pitchFamily="34" charset="0"/>
              </a:rPr>
              <a:t>x</a:t>
            </a:r>
            <a:r>
              <a:rPr lang="en-US" dirty="0" smtClean="0">
                <a:latin typeface="Calibri" pitchFamily="34" charset="0"/>
              </a:rPr>
              <a:t> )</a:t>
            </a:r>
            <a:r>
              <a:rPr lang="en-US" baseline="-25000" dirty="0" smtClean="0">
                <a:latin typeface="Calibri" pitchFamily="34" charset="0"/>
              </a:rPr>
              <a:t> </a:t>
            </a:r>
            <a:r>
              <a:rPr lang="en-US" dirty="0" smtClean="0">
                <a:latin typeface="Calibri" pitchFamily="34" charset="0"/>
              </a:rPr>
              <a:t>	    </a:t>
            </a:r>
            <a:r>
              <a:rPr lang="en-US" dirty="0" smtClean="0">
                <a:latin typeface="Calibri" pitchFamily="34" charset="0"/>
                <a:cs typeface="Arial" charset="0"/>
              </a:rPr>
              <a:t>	 </a:t>
            </a:r>
          </a:p>
          <a:p>
            <a:pPr>
              <a:buNone/>
            </a:pPr>
            <a:r>
              <a:rPr lang="en-US" dirty="0" smtClean="0">
                <a:latin typeface="Calibri" pitchFamily="34" charset="0"/>
                <a:cs typeface="Arial" charset="0"/>
              </a:rPr>
              <a:t>	=  	  0        </a:t>
            </a:r>
            <a:r>
              <a:rPr lang="en-US" dirty="0" err="1" smtClean="0">
                <a:latin typeface="Calibri" pitchFamily="34" charset="0"/>
                <a:cs typeface="Arial" charset="0"/>
              </a:rPr>
              <a:t>S</a:t>
            </a:r>
            <a:r>
              <a:rPr lang="en-US" baseline="-25000" dirty="0" err="1" smtClean="0">
                <a:latin typeface="Calibri" pitchFamily="34" charset="0"/>
              </a:rPr>
              <a:t>y</a:t>
            </a:r>
            <a:r>
              <a:rPr lang="en-US" dirty="0" smtClean="0">
                <a:latin typeface="Calibri" pitchFamily="34" charset="0"/>
                <a:cs typeface="Arial" charset="0"/>
              </a:rPr>
              <a:t>      </a:t>
            </a:r>
            <a:r>
              <a:rPr lang="en-US" dirty="0" err="1" smtClean="0">
                <a:latin typeface="Calibri" pitchFamily="34" charset="0"/>
                <a:cs typeface="Arial" charset="0"/>
              </a:rPr>
              <a:t>y</a:t>
            </a:r>
            <a:r>
              <a:rPr lang="en-US" baseline="-25000" dirty="0" err="1" smtClean="0">
                <a:latin typeface="Calibri" pitchFamily="34" charset="0"/>
              </a:rPr>
              <a:t>f</a:t>
            </a:r>
            <a:r>
              <a:rPr lang="en-US" baseline="-25000" dirty="0" smtClean="0">
                <a:latin typeface="Calibri" pitchFamily="34" charset="0"/>
              </a:rPr>
              <a:t>  </a:t>
            </a:r>
            <a:r>
              <a:rPr lang="en-US" dirty="0" smtClean="0">
                <a:latin typeface="Calibri" pitchFamily="34" charset="0"/>
              </a:rPr>
              <a:t>( 1 – </a:t>
            </a:r>
            <a:r>
              <a:rPr lang="en-US" dirty="0" err="1" smtClean="0">
                <a:latin typeface="Calibri" pitchFamily="34" charset="0"/>
              </a:rPr>
              <a:t>S</a:t>
            </a:r>
            <a:r>
              <a:rPr lang="en-US" baseline="-25000" dirty="0" err="1" smtClean="0">
                <a:latin typeface="Calibri" pitchFamily="34" charset="0"/>
              </a:rPr>
              <a:t>y</a:t>
            </a:r>
            <a:r>
              <a:rPr lang="en-US" dirty="0" smtClean="0">
                <a:latin typeface="Calibri" pitchFamily="34" charset="0"/>
              </a:rPr>
              <a:t> )</a:t>
            </a:r>
            <a:r>
              <a:rPr lang="en-US" dirty="0" smtClean="0">
                <a:latin typeface="Calibri" pitchFamily="34" charset="0"/>
                <a:cs typeface="Arial" charset="0"/>
              </a:rPr>
              <a:t>  </a:t>
            </a:r>
          </a:p>
          <a:p>
            <a:pPr>
              <a:buNone/>
            </a:pPr>
            <a:r>
              <a:rPr lang="en-US" dirty="0" smtClean="0">
                <a:latin typeface="Calibri" pitchFamily="34" charset="0"/>
                <a:cs typeface="Arial" charset="0"/>
              </a:rPr>
              <a:t>		  0	0                1			</a:t>
            </a:r>
          </a:p>
          <a:p>
            <a:pPr>
              <a:buNone/>
            </a:pPr>
            <a:r>
              <a:rPr lang="en-US" dirty="0" smtClean="0">
                <a:latin typeface="Calibri" pitchFamily="34" charset="0"/>
              </a:rPr>
              <a:t>			</a:t>
            </a:r>
            <a:r>
              <a:rPr lang="en-US" b="1" dirty="0" smtClean="0">
                <a:solidFill>
                  <a:schemeClr val="accent1"/>
                </a:solidFill>
                <a:latin typeface="Calibri" pitchFamily="34" charset="0"/>
              </a:rPr>
              <a:t>or</a:t>
            </a:r>
          </a:p>
          <a:p>
            <a:pPr>
              <a:buNone/>
            </a:pPr>
            <a:r>
              <a:rPr lang="en-US" dirty="0" smtClean="0">
                <a:latin typeface="Calibri" pitchFamily="34" charset="0"/>
              </a:rPr>
              <a:t>T (</a:t>
            </a:r>
            <a:r>
              <a:rPr lang="en-US" dirty="0" err="1" smtClean="0">
                <a:latin typeface="Calibri" pitchFamily="34" charset="0"/>
              </a:rPr>
              <a:t>x</a:t>
            </a:r>
            <a:r>
              <a:rPr lang="en-US" baseline="-25000" dirty="0" err="1" smtClean="0">
                <a:latin typeface="Calibri" pitchFamily="34" charset="0"/>
              </a:rPr>
              <a:t>f</a:t>
            </a:r>
            <a:r>
              <a:rPr lang="en-US" baseline="-25000" dirty="0" smtClean="0">
                <a:latin typeface="Calibri" pitchFamily="34" charset="0"/>
              </a:rPr>
              <a:t>  </a:t>
            </a:r>
            <a:r>
              <a:rPr lang="en-US" dirty="0" smtClean="0">
                <a:latin typeface="Calibri" pitchFamily="34" charset="0"/>
              </a:rPr>
              <a:t> , </a:t>
            </a:r>
            <a:r>
              <a:rPr lang="en-US" dirty="0" err="1" smtClean="0">
                <a:latin typeface="Calibri" pitchFamily="34" charset="0"/>
              </a:rPr>
              <a:t>y</a:t>
            </a:r>
            <a:r>
              <a:rPr lang="en-US" baseline="-25000" dirty="0" err="1" smtClean="0">
                <a:latin typeface="Calibri" pitchFamily="34" charset="0"/>
              </a:rPr>
              <a:t>f</a:t>
            </a:r>
            <a:r>
              <a:rPr lang="en-US" dirty="0" smtClean="0">
                <a:latin typeface="Calibri" pitchFamily="34" charset="0"/>
              </a:rPr>
              <a:t> ) </a:t>
            </a:r>
            <a:r>
              <a:rPr lang="en-US" dirty="0" smtClean="0">
                <a:cs typeface="Arial" charset="0"/>
              </a:rPr>
              <a:t>• S (</a:t>
            </a:r>
            <a:r>
              <a:rPr lang="en-US" sz="2000" dirty="0" err="1" smtClean="0">
                <a:latin typeface="Calibri" pitchFamily="34" charset="0"/>
              </a:rPr>
              <a:t>S</a:t>
            </a:r>
            <a:r>
              <a:rPr lang="en-US" baseline="-25000" dirty="0" err="1" smtClean="0">
                <a:latin typeface="Calibri" pitchFamily="34" charset="0"/>
              </a:rPr>
              <a:t>x</a:t>
            </a:r>
            <a:r>
              <a:rPr lang="en-US" dirty="0" smtClean="0">
                <a:latin typeface="Calibri" pitchFamily="34" charset="0"/>
              </a:rPr>
              <a:t> , </a:t>
            </a:r>
            <a:r>
              <a:rPr lang="en-US" sz="2000" dirty="0" err="1" smtClean="0">
                <a:latin typeface="Calibri" pitchFamily="34" charset="0"/>
              </a:rPr>
              <a:t>S</a:t>
            </a:r>
            <a:r>
              <a:rPr lang="en-US" baseline="-25000" dirty="0" err="1" smtClean="0">
                <a:latin typeface="Calibri" pitchFamily="34" charset="0"/>
              </a:rPr>
              <a:t>y</a:t>
            </a:r>
            <a:r>
              <a:rPr lang="en-US" dirty="0" smtClean="0">
                <a:latin typeface="Calibri" pitchFamily="34" charset="0"/>
              </a:rPr>
              <a:t> ) </a:t>
            </a:r>
            <a:r>
              <a:rPr lang="en-US" dirty="0" smtClean="0">
                <a:cs typeface="Arial" charset="0"/>
              </a:rPr>
              <a:t>• </a:t>
            </a:r>
            <a:r>
              <a:rPr lang="en-US" dirty="0" smtClean="0">
                <a:latin typeface="Calibri" pitchFamily="34" charset="0"/>
              </a:rPr>
              <a:t>T ( - </a:t>
            </a:r>
            <a:r>
              <a:rPr lang="en-US" dirty="0" err="1" smtClean="0">
                <a:latin typeface="Calibri" pitchFamily="34" charset="0"/>
              </a:rPr>
              <a:t>x</a:t>
            </a:r>
            <a:r>
              <a:rPr lang="en-US" baseline="-25000" dirty="0" err="1" smtClean="0">
                <a:latin typeface="Calibri" pitchFamily="34" charset="0"/>
              </a:rPr>
              <a:t>f</a:t>
            </a:r>
            <a:r>
              <a:rPr lang="en-US" baseline="-25000" dirty="0" smtClean="0">
                <a:latin typeface="Calibri" pitchFamily="34" charset="0"/>
              </a:rPr>
              <a:t>  </a:t>
            </a:r>
            <a:r>
              <a:rPr lang="en-US" dirty="0" smtClean="0">
                <a:latin typeface="Calibri" pitchFamily="34" charset="0"/>
              </a:rPr>
              <a:t> , - </a:t>
            </a:r>
            <a:r>
              <a:rPr lang="en-US" dirty="0" err="1" smtClean="0">
                <a:latin typeface="Calibri" pitchFamily="34" charset="0"/>
              </a:rPr>
              <a:t>y</a:t>
            </a:r>
            <a:r>
              <a:rPr lang="en-US" baseline="-25000" dirty="0" err="1" smtClean="0">
                <a:latin typeface="Calibri" pitchFamily="34" charset="0"/>
              </a:rPr>
              <a:t>f</a:t>
            </a:r>
            <a:r>
              <a:rPr lang="en-US" dirty="0" smtClean="0">
                <a:latin typeface="Calibri" pitchFamily="34" charset="0"/>
              </a:rPr>
              <a:t> ) = </a:t>
            </a:r>
            <a:r>
              <a:rPr lang="en-US" dirty="0" smtClean="0">
                <a:cs typeface="Arial" charset="0"/>
              </a:rPr>
              <a:t>S (</a:t>
            </a:r>
            <a:r>
              <a:rPr lang="en-US" dirty="0" err="1" smtClean="0">
                <a:latin typeface="Calibri" pitchFamily="34" charset="0"/>
              </a:rPr>
              <a:t>x</a:t>
            </a:r>
            <a:r>
              <a:rPr lang="en-US" baseline="-25000" dirty="0" err="1" smtClean="0">
                <a:latin typeface="Calibri" pitchFamily="34" charset="0"/>
              </a:rPr>
              <a:t>f</a:t>
            </a:r>
            <a:r>
              <a:rPr lang="en-US" baseline="-25000" dirty="0" smtClean="0">
                <a:latin typeface="Calibri" pitchFamily="34" charset="0"/>
              </a:rPr>
              <a:t>  </a:t>
            </a:r>
            <a:r>
              <a:rPr lang="en-US" dirty="0" smtClean="0">
                <a:latin typeface="Calibri" pitchFamily="34" charset="0"/>
              </a:rPr>
              <a:t> , </a:t>
            </a:r>
            <a:r>
              <a:rPr lang="en-US" dirty="0" err="1" smtClean="0">
                <a:latin typeface="Calibri" pitchFamily="34" charset="0"/>
              </a:rPr>
              <a:t>y</a:t>
            </a:r>
            <a:r>
              <a:rPr lang="en-US" baseline="-25000" dirty="0" err="1" smtClean="0">
                <a:latin typeface="Calibri" pitchFamily="34" charset="0"/>
              </a:rPr>
              <a:t>f</a:t>
            </a:r>
            <a:r>
              <a:rPr lang="en-US" dirty="0" smtClean="0">
                <a:latin typeface="Calibri" pitchFamily="34" charset="0"/>
              </a:rPr>
              <a:t>  , </a:t>
            </a:r>
            <a:r>
              <a:rPr lang="en-US" dirty="0" err="1" smtClean="0">
                <a:latin typeface="Calibri" pitchFamily="34" charset="0"/>
              </a:rPr>
              <a:t>S</a:t>
            </a:r>
            <a:r>
              <a:rPr lang="en-US" baseline="-25000" dirty="0" err="1" smtClean="0">
                <a:latin typeface="Calibri" pitchFamily="34" charset="0"/>
              </a:rPr>
              <a:t>x</a:t>
            </a:r>
            <a:r>
              <a:rPr lang="en-US" dirty="0" smtClean="0">
                <a:latin typeface="Calibri" pitchFamily="34" charset="0"/>
              </a:rPr>
              <a:t> , </a:t>
            </a:r>
            <a:r>
              <a:rPr lang="en-US" dirty="0" err="1" smtClean="0">
                <a:latin typeface="Calibri" pitchFamily="34" charset="0"/>
              </a:rPr>
              <a:t>S</a:t>
            </a:r>
            <a:r>
              <a:rPr lang="en-US" baseline="-25000" dirty="0" err="1" smtClean="0">
                <a:latin typeface="Calibri" pitchFamily="34" charset="0"/>
              </a:rPr>
              <a:t>y</a:t>
            </a:r>
            <a:r>
              <a:rPr lang="en-US" dirty="0" smtClean="0">
                <a:latin typeface="Calibri" pitchFamily="34" charset="0"/>
              </a:rPr>
              <a:t> )</a:t>
            </a:r>
          </a:p>
          <a:p>
            <a:pPr>
              <a:buNone/>
            </a:pPr>
            <a:endParaRPr lang="en-US" dirty="0"/>
          </a:p>
        </p:txBody>
      </p:sp>
      <p:sp>
        <p:nvSpPr>
          <p:cNvPr id="4" name="Right Bracket 3"/>
          <p:cNvSpPr/>
          <p:nvPr/>
        </p:nvSpPr>
        <p:spPr>
          <a:xfrm>
            <a:off x="2438400" y="533400"/>
            <a:ext cx="152400" cy="1447800"/>
          </a:xfrm>
          <a:prstGeom prst="righ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r>
              <a:rPr lang="en-US" dirty="0"/>
              <a:t>                                               </a:t>
            </a:r>
          </a:p>
        </p:txBody>
      </p:sp>
      <p:sp>
        <p:nvSpPr>
          <p:cNvPr id="5" name="Left Bracket 4"/>
          <p:cNvSpPr/>
          <p:nvPr/>
        </p:nvSpPr>
        <p:spPr>
          <a:xfrm>
            <a:off x="609600" y="533400"/>
            <a:ext cx="152400" cy="1447800"/>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r>
              <a:rPr lang="en-US" dirty="0"/>
              <a:t>         </a:t>
            </a:r>
          </a:p>
        </p:txBody>
      </p:sp>
      <p:sp>
        <p:nvSpPr>
          <p:cNvPr id="6" name="Left Bracket 5"/>
          <p:cNvSpPr/>
          <p:nvPr/>
        </p:nvSpPr>
        <p:spPr>
          <a:xfrm>
            <a:off x="3429000" y="533400"/>
            <a:ext cx="152400" cy="1447800"/>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7" name="Right Bracket 6"/>
          <p:cNvSpPr/>
          <p:nvPr/>
        </p:nvSpPr>
        <p:spPr>
          <a:xfrm>
            <a:off x="5334000" y="533400"/>
            <a:ext cx="152400" cy="1447800"/>
          </a:xfrm>
          <a:prstGeom prst="righ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8" name="Left Bracket 7"/>
          <p:cNvSpPr/>
          <p:nvPr/>
        </p:nvSpPr>
        <p:spPr>
          <a:xfrm>
            <a:off x="6248400" y="533400"/>
            <a:ext cx="152400" cy="1447800"/>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9" name="Right Bracket 8"/>
          <p:cNvSpPr/>
          <p:nvPr/>
        </p:nvSpPr>
        <p:spPr>
          <a:xfrm>
            <a:off x="8534400" y="533400"/>
            <a:ext cx="152400" cy="1447800"/>
          </a:xfrm>
          <a:prstGeom prst="righ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10" name="Left Bracket 9"/>
          <p:cNvSpPr/>
          <p:nvPr/>
        </p:nvSpPr>
        <p:spPr>
          <a:xfrm>
            <a:off x="1371600" y="2743200"/>
            <a:ext cx="152400" cy="1447800"/>
          </a:xfrm>
          <a:prstGeom prst="lef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11" name="Right Bracket 10"/>
          <p:cNvSpPr/>
          <p:nvPr/>
        </p:nvSpPr>
        <p:spPr>
          <a:xfrm>
            <a:off x="4876800" y="2743200"/>
            <a:ext cx="152400" cy="1447800"/>
          </a:xfrm>
          <a:prstGeom prst="righ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smtClean="0"/>
              <a:t>Examples</a:t>
            </a:r>
            <a:endParaRPr lang="en-US" dirty="0"/>
          </a:p>
        </p:txBody>
      </p:sp>
      <p:pic>
        <p:nvPicPr>
          <p:cNvPr id="1026" name="Picture 2" descr="\\inetsrvr\Staff\hbp\Computer Graphics\cg1.jpeg"/>
          <p:cNvPicPr>
            <a:picLocks noGrp="1" noChangeAspect="1" noChangeArrowheads="1"/>
          </p:cNvPicPr>
          <p:nvPr>
            <p:ph idx="1"/>
          </p:nvPr>
        </p:nvPicPr>
        <p:blipFill>
          <a:blip r:embed="rId2"/>
          <a:srcRect/>
          <a:stretch>
            <a:fillRect/>
          </a:stretch>
        </p:blipFill>
        <p:spPr bwMode="auto">
          <a:xfrm>
            <a:off x="685800" y="1524000"/>
            <a:ext cx="7772400" cy="4953000"/>
          </a:xfrm>
          <a:prstGeom prst="rect">
            <a:avLst/>
          </a:prstGeom>
          <a:noFill/>
        </p:spPr>
      </p:pic>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smtClean="0"/>
              <a:t>Examples</a:t>
            </a:r>
            <a:endParaRPr lang="en-US" dirty="0"/>
          </a:p>
        </p:txBody>
      </p:sp>
      <p:pic>
        <p:nvPicPr>
          <p:cNvPr id="2050" name="Picture 2" descr="\\inetsrvr\Staff\hbp\Computer Graphics\cg2.jpeg"/>
          <p:cNvPicPr>
            <a:picLocks noGrp="1" noChangeAspect="1" noChangeArrowheads="1"/>
          </p:cNvPicPr>
          <p:nvPr>
            <p:ph idx="1"/>
          </p:nvPr>
        </p:nvPicPr>
        <p:blipFill>
          <a:blip r:embed="rId2"/>
          <a:srcRect/>
          <a:stretch>
            <a:fillRect/>
          </a:stretch>
        </p:blipFill>
        <p:spPr bwMode="auto">
          <a:xfrm>
            <a:off x="762000" y="1524000"/>
            <a:ext cx="7924800" cy="4724400"/>
          </a:xfrm>
          <a:prstGeom prst="rect">
            <a:avLst/>
          </a:prstGeom>
          <a:noFill/>
        </p:spPr>
      </p:pic>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52400"/>
            <a:ext cx="8229600" cy="762000"/>
          </a:xfrm>
        </p:spPr>
        <p:txBody>
          <a:bodyPr/>
          <a:lstStyle/>
          <a:p>
            <a:pPr algn="ctr"/>
            <a:r>
              <a:rPr smtClean="0"/>
              <a:t>Examples</a:t>
            </a:r>
            <a:endParaRPr lang="en-US" dirty="0"/>
          </a:p>
        </p:txBody>
      </p:sp>
      <p:pic>
        <p:nvPicPr>
          <p:cNvPr id="3074" name="Picture 2" descr="\\inetsrvr\Staff\hbp\Computer Graphics\cg3.jpeg"/>
          <p:cNvPicPr>
            <a:picLocks noGrp="1" noChangeAspect="1" noChangeArrowheads="1"/>
          </p:cNvPicPr>
          <p:nvPr>
            <p:ph idx="1"/>
          </p:nvPr>
        </p:nvPicPr>
        <p:blipFill>
          <a:blip r:embed="rId2"/>
          <a:srcRect/>
          <a:stretch>
            <a:fillRect/>
          </a:stretch>
        </p:blipFill>
        <p:spPr bwMode="auto">
          <a:xfrm>
            <a:off x="533400" y="1066800"/>
            <a:ext cx="8077199" cy="5486400"/>
          </a:xfrm>
          <a:prstGeom prst="rect">
            <a:avLst/>
          </a:prstGeom>
          <a:noFill/>
        </p:spPr>
      </p:pic>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95400"/>
            <a:ext cx="8229600" cy="4800600"/>
          </a:xfrm>
        </p:spPr>
        <p:txBody>
          <a:bodyPr>
            <a:normAutofit fontScale="92500" lnSpcReduction="10000"/>
          </a:bodyPr>
          <a:lstStyle/>
          <a:p>
            <a:pPr marL="420624" indent="-384048" algn="just">
              <a:buFont typeface="Wingdings 2"/>
              <a:buChar char=""/>
              <a:defRPr/>
            </a:pPr>
            <a:r>
              <a:rPr lang="en-US" dirty="0" smtClean="0">
                <a:latin typeface="Calibri" pitchFamily="34" charset="0"/>
              </a:rPr>
              <a:t>Most of the graphics packages provide basic transformations. But some packages provides few additional transformations that are useful in certain application.</a:t>
            </a:r>
          </a:p>
          <a:p>
            <a:pPr marL="420624" indent="-384048" algn="just">
              <a:buNone/>
              <a:defRPr/>
            </a:pPr>
            <a:endParaRPr lang="en-US" dirty="0" smtClean="0">
              <a:latin typeface="Calibri" pitchFamily="34" charset="0"/>
            </a:endParaRPr>
          </a:p>
          <a:p>
            <a:pPr marL="779526" indent="-742950" algn="just">
              <a:buNone/>
              <a:defRPr/>
            </a:pPr>
            <a:r>
              <a:rPr lang="en-US" sz="3600" b="1" u="sng" dirty="0" smtClean="0">
                <a:solidFill>
                  <a:schemeClr val="accent1"/>
                </a:solidFill>
                <a:latin typeface="Calibri" pitchFamily="34" charset="0"/>
              </a:rPr>
              <a:t>Reflection :</a:t>
            </a:r>
            <a:r>
              <a:rPr lang="en-US" u="sng" dirty="0" smtClean="0">
                <a:latin typeface="Calibri" pitchFamily="34" charset="0"/>
              </a:rPr>
              <a:t> </a:t>
            </a:r>
          </a:p>
          <a:p>
            <a:pPr marL="550926" indent="-514350" algn="just">
              <a:buFont typeface="Wingdings 2"/>
              <a:buChar char=""/>
              <a:defRPr/>
            </a:pPr>
            <a:r>
              <a:rPr lang="en-US" dirty="0" smtClean="0">
                <a:latin typeface="Calibri" pitchFamily="34" charset="0"/>
              </a:rPr>
              <a:t>Reflection transformation produce a mirror image of an object.</a:t>
            </a:r>
          </a:p>
          <a:p>
            <a:pPr marL="550926" indent="-514350" algn="just">
              <a:buFont typeface="Wingdings 2"/>
              <a:buChar char=""/>
              <a:defRPr/>
            </a:pPr>
            <a:r>
              <a:rPr lang="en-US" dirty="0" smtClean="0">
                <a:latin typeface="Calibri" pitchFamily="34" charset="0"/>
              </a:rPr>
              <a:t>The mirror image for a 2D reflection is generated relative to an axis of reflection by rotating the object 180</a:t>
            </a:r>
            <a:r>
              <a:rPr lang="en-US" dirty="0" smtClean="0">
                <a:cs typeface="Arial"/>
              </a:rPr>
              <a:t>°</a:t>
            </a:r>
            <a:r>
              <a:rPr lang="en-US" dirty="0" smtClean="0">
                <a:latin typeface="Calibri" pitchFamily="34" charset="0"/>
              </a:rPr>
              <a:t> about the reflection axis.</a:t>
            </a:r>
          </a:p>
          <a:p>
            <a:endParaRPr lang="en-US" dirty="0"/>
          </a:p>
        </p:txBody>
      </p:sp>
      <p:sp>
        <p:nvSpPr>
          <p:cNvPr id="3" name="Title 2"/>
          <p:cNvSpPr>
            <a:spLocks noGrp="1"/>
          </p:cNvSpPr>
          <p:nvPr>
            <p:ph type="title"/>
          </p:nvPr>
        </p:nvSpPr>
        <p:spPr>
          <a:xfrm>
            <a:off x="457200" y="152400"/>
            <a:ext cx="8229600" cy="914400"/>
          </a:xfrm>
        </p:spPr>
        <p:txBody>
          <a:bodyPr/>
          <a:lstStyle/>
          <a:p>
            <a:r>
              <a:rPr sz="4000" b="1" smtClean="0">
                <a:solidFill>
                  <a:schemeClr val="accent1"/>
                </a:solidFill>
                <a:latin typeface="Calibri" pitchFamily="34" charset="0"/>
              </a:rPr>
              <a:t>Other transformation</a:t>
            </a:r>
            <a:endParaRPr lang="en-US" dirty="0"/>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457200"/>
            <a:ext cx="8229600" cy="5638800"/>
          </a:xfrm>
        </p:spPr>
        <p:txBody>
          <a:bodyPr>
            <a:normAutofit fontScale="92500" lnSpcReduction="10000"/>
          </a:bodyPr>
          <a:lstStyle/>
          <a:p>
            <a:pPr algn="just"/>
            <a:r>
              <a:rPr lang="en-US" dirty="0" smtClean="0">
                <a:latin typeface="Calibri" pitchFamily="34" charset="0"/>
              </a:rPr>
              <a:t>The reflection about x – axis is given by</a:t>
            </a:r>
          </a:p>
          <a:p>
            <a:pPr algn="just"/>
            <a:endParaRPr lang="en-US" dirty="0" smtClean="0">
              <a:latin typeface="Calibri" pitchFamily="34" charset="0"/>
            </a:endParaRPr>
          </a:p>
          <a:p>
            <a:pPr algn="just">
              <a:buNone/>
            </a:pPr>
            <a:r>
              <a:rPr lang="en-US" dirty="0" smtClean="0">
                <a:latin typeface="Calibri" pitchFamily="34" charset="0"/>
              </a:rPr>
              <a:t>	1     0     0</a:t>
            </a:r>
          </a:p>
          <a:p>
            <a:pPr algn="just">
              <a:buNone/>
            </a:pPr>
            <a:r>
              <a:rPr lang="en-US" dirty="0" smtClean="0">
                <a:latin typeface="Calibri" pitchFamily="34" charset="0"/>
              </a:rPr>
              <a:t>	0    -1     0                                     </a:t>
            </a:r>
          </a:p>
          <a:p>
            <a:pPr algn="just">
              <a:buNone/>
            </a:pPr>
            <a:r>
              <a:rPr lang="en-US" dirty="0" smtClean="0">
                <a:latin typeface="Calibri" pitchFamily="34" charset="0"/>
              </a:rPr>
              <a:t>	0     0     1     </a:t>
            </a:r>
          </a:p>
          <a:p>
            <a:pPr>
              <a:buNone/>
            </a:pPr>
            <a:endParaRPr lang="en-US" dirty="0" smtClean="0"/>
          </a:p>
          <a:p>
            <a:pPr>
              <a:buNone/>
            </a:pPr>
            <a:endParaRPr lang="en-US" dirty="0" smtClean="0"/>
          </a:p>
          <a:p>
            <a:pPr>
              <a:buNone/>
            </a:pPr>
            <a:endParaRPr lang="en-US" dirty="0" smtClean="0"/>
          </a:p>
          <a:p>
            <a:pPr>
              <a:buNone/>
            </a:pPr>
            <a:r>
              <a:rPr lang="en-US" dirty="0" smtClean="0"/>
              <a:t>This transformation keeps x values the same, but flips the y values of the coordinate positions.</a:t>
            </a:r>
          </a:p>
          <a:p>
            <a:pPr>
              <a:buNone/>
            </a:pPr>
            <a:r>
              <a:rPr lang="en-US" dirty="0" smtClean="0"/>
              <a:t>The resulting orientation of an object after it has been reflected about the x axis is shown in above figure.</a:t>
            </a:r>
          </a:p>
          <a:p>
            <a:pPr>
              <a:buNone/>
            </a:pPr>
            <a:endParaRPr lang="en-US" dirty="0"/>
          </a:p>
        </p:txBody>
      </p:sp>
      <p:grpSp>
        <p:nvGrpSpPr>
          <p:cNvPr id="3" name="Group 3"/>
          <p:cNvGrpSpPr/>
          <p:nvPr/>
        </p:nvGrpSpPr>
        <p:grpSpPr>
          <a:xfrm>
            <a:off x="4038600" y="1143000"/>
            <a:ext cx="3657600" cy="2819400"/>
            <a:chOff x="4343400" y="1752600"/>
            <a:chExt cx="3657600" cy="2819400"/>
          </a:xfrm>
        </p:grpSpPr>
        <p:cxnSp>
          <p:nvCxnSpPr>
            <p:cNvPr id="5" name="Straight Arrow Connector 4"/>
            <p:cNvCxnSpPr/>
            <p:nvPr/>
          </p:nvCxnSpPr>
          <p:spPr>
            <a:xfrm>
              <a:off x="4343400" y="3276600"/>
              <a:ext cx="3200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rot="5400000" flipH="1" flipV="1">
              <a:off x="3848894" y="3161506"/>
              <a:ext cx="2819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Flowchart: Extract 6"/>
            <p:cNvSpPr/>
            <p:nvPr/>
          </p:nvSpPr>
          <p:spPr>
            <a:xfrm rot="10800000">
              <a:off x="5638800" y="3551238"/>
              <a:ext cx="1349375" cy="942975"/>
            </a:xfrm>
            <a:prstGeom prst="flowChartExtra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Flowchart: Extract 7"/>
            <p:cNvSpPr/>
            <p:nvPr/>
          </p:nvSpPr>
          <p:spPr>
            <a:xfrm>
              <a:off x="5715000" y="2057400"/>
              <a:ext cx="1349375" cy="942975"/>
            </a:xfrm>
            <a:prstGeom prst="flowChartExtract">
              <a:avLst/>
            </a:prstGeom>
            <a:solidFill>
              <a:schemeClr val="bg2"/>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TextBox 10"/>
            <p:cNvSpPr txBox="1">
              <a:spLocks noChangeArrowheads="1"/>
            </p:cNvSpPr>
            <p:nvPr/>
          </p:nvSpPr>
          <p:spPr bwMode="auto">
            <a:xfrm>
              <a:off x="6858000" y="1981200"/>
              <a:ext cx="1143000" cy="381000"/>
            </a:xfrm>
            <a:prstGeom prst="rect">
              <a:avLst/>
            </a:prstGeom>
            <a:noFill/>
            <a:ln w="9525">
              <a:noFill/>
              <a:miter lim="800000"/>
              <a:headEnd/>
              <a:tailEnd/>
            </a:ln>
          </p:spPr>
          <p:txBody>
            <a:bodyPr>
              <a:spAutoFit/>
            </a:bodyPr>
            <a:lstStyle/>
            <a:p>
              <a:r>
                <a:rPr lang="en-US"/>
                <a:t>Original</a:t>
              </a:r>
            </a:p>
          </p:txBody>
        </p:sp>
        <p:sp>
          <p:nvSpPr>
            <p:cNvPr id="10" name="TextBox 13"/>
            <p:cNvSpPr txBox="1">
              <a:spLocks noChangeArrowheads="1"/>
            </p:cNvSpPr>
            <p:nvPr/>
          </p:nvSpPr>
          <p:spPr bwMode="auto">
            <a:xfrm>
              <a:off x="6858000" y="3733800"/>
              <a:ext cx="1143000" cy="381000"/>
            </a:xfrm>
            <a:prstGeom prst="rect">
              <a:avLst/>
            </a:prstGeom>
            <a:noFill/>
            <a:ln w="9525">
              <a:noFill/>
              <a:miter lim="800000"/>
              <a:headEnd/>
              <a:tailEnd/>
            </a:ln>
          </p:spPr>
          <p:txBody>
            <a:bodyPr>
              <a:spAutoFit/>
            </a:bodyPr>
            <a:lstStyle/>
            <a:p>
              <a:r>
                <a:rPr lang="en-US"/>
                <a:t>   New</a:t>
              </a:r>
            </a:p>
          </p:txBody>
        </p:sp>
      </p:grpSp>
      <p:sp>
        <p:nvSpPr>
          <p:cNvPr id="11" name="Right Bracket 10"/>
          <p:cNvSpPr/>
          <p:nvPr/>
        </p:nvSpPr>
        <p:spPr>
          <a:xfrm>
            <a:off x="2362200" y="1447800"/>
            <a:ext cx="228600" cy="1295400"/>
          </a:xfrm>
          <a:prstGeom prst="rightBracket">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r>
              <a:rPr lang="en-US" dirty="0" smtClean="0"/>
              <a:t> </a:t>
            </a:r>
            <a:endParaRPr lang="en-US" dirty="0"/>
          </a:p>
        </p:txBody>
      </p:sp>
      <p:sp>
        <p:nvSpPr>
          <p:cNvPr id="12" name="Left Bracket 11"/>
          <p:cNvSpPr/>
          <p:nvPr/>
        </p:nvSpPr>
        <p:spPr>
          <a:xfrm>
            <a:off x="609600" y="1447800"/>
            <a:ext cx="228600" cy="1295400"/>
          </a:xfrm>
          <a:prstGeom prst="leftBracket">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533400"/>
            <a:ext cx="8229600" cy="5562600"/>
          </a:xfrm>
        </p:spPr>
        <p:txBody>
          <a:bodyPr/>
          <a:lstStyle/>
          <a:p>
            <a:pPr algn="just"/>
            <a:r>
              <a:rPr lang="en-US" dirty="0" smtClean="0">
                <a:latin typeface="Calibri" pitchFamily="34" charset="0"/>
              </a:rPr>
              <a:t>The reflection about y – axis is given by</a:t>
            </a:r>
          </a:p>
          <a:p>
            <a:pPr algn="just"/>
            <a:endParaRPr lang="en-US" dirty="0" smtClean="0">
              <a:latin typeface="Calibri" pitchFamily="34" charset="0"/>
            </a:endParaRPr>
          </a:p>
          <a:p>
            <a:pPr algn="just">
              <a:buNone/>
            </a:pPr>
            <a:r>
              <a:rPr lang="en-US" dirty="0" smtClean="0">
                <a:latin typeface="Calibri" pitchFamily="34" charset="0"/>
              </a:rPr>
              <a:t>	-1     0     0</a:t>
            </a:r>
          </a:p>
          <a:p>
            <a:pPr algn="just">
              <a:buNone/>
            </a:pPr>
            <a:r>
              <a:rPr lang="en-US" dirty="0" smtClean="0">
                <a:latin typeface="Calibri" pitchFamily="34" charset="0"/>
              </a:rPr>
              <a:t>	0     1     0                                     </a:t>
            </a:r>
          </a:p>
          <a:p>
            <a:pPr algn="just">
              <a:buNone/>
            </a:pPr>
            <a:r>
              <a:rPr lang="en-US" dirty="0" smtClean="0">
                <a:latin typeface="Calibri" pitchFamily="34" charset="0"/>
              </a:rPr>
              <a:t>	0     0     1     </a:t>
            </a:r>
          </a:p>
          <a:p>
            <a:endParaRPr lang="en-US" dirty="0"/>
          </a:p>
        </p:txBody>
      </p:sp>
      <p:grpSp>
        <p:nvGrpSpPr>
          <p:cNvPr id="3" name="Group 3"/>
          <p:cNvGrpSpPr/>
          <p:nvPr/>
        </p:nvGrpSpPr>
        <p:grpSpPr>
          <a:xfrm>
            <a:off x="3429000" y="1209675"/>
            <a:ext cx="5105400" cy="2143125"/>
            <a:chOff x="2667000" y="762000"/>
            <a:chExt cx="5638800" cy="2828925"/>
          </a:xfrm>
        </p:grpSpPr>
        <p:cxnSp>
          <p:nvCxnSpPr>
            <p:cNvPr id="5" name="Straight Arrow Connector 4"/>
            <p:cNvCxnSpPr/>
            <p:nvPr/>
          </p:nvCxnSpPr>
          <p:spPr>
            <a:xfrm>
              <a:off x="3581400" y="2524125"/>
              <a:ext cx="3962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rot="5400000" flipH="1" flipV="1">
              <a:off x="4001294" y="2180431"/>
              <a:ext cx="2819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Flowchart: Extract 6"/>
            <p:cNvSpPr/>
            <p:nvPr/>
          </p:nvSpPr>
          <p:spPr>
            <a:xfrm rot="16200000">
              <a:off x="5715000" y="1139825"/>
              <a:ext cx="1349375" cy="942975"/>
            </a:xfrm>
            <a:prstGeom prst="flowChartExtra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Flowchart: Extract 7"/>
            <p:cNvSpPr/>
            <p:nvPr/>
          </p:nvSpPr>
          <p:spPr>
            <a:xfrm rot="5400000">
              <a:off x="3759200" y="1117600"/>
              <a:ext cx="1349375" cy="942975"/>
            </a:xfrm>
            <a:prstGeom prst="flowChartExtra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TextBox 19"/>
            <p:cNvSpPr txBox="1">
              <a:spLocks noChangeArrowheads="1"/>
            </p:cNvSpPr>
            <p:nvPr/>
          </p:nvSpPr>
          <p:spPr bwMode="auto">
            <a:xfrm>
              <a:off x="2667000" y="838200"/>
              <a:ext cx="1143000" cy="381000"/>
            </a:xfrm>
            <a:prstGeom prst="rect">
              <a:avLst/>
            </a:prstGeom>
            <a:noFill/>
            <a:ln w="9525">
              <a:noFill/>
              <a:miter lim="800000"/>
              <a:headEnd/>
              <a:tailEnd/>
            </a:ln>
          </p:spPr>
          <p:txBody>
            <a:bodyPr>
              <a:spAutoFit/>
            </a:bodyPr>
            <a:lstStyle/>
            <a:p>
              <a:r>
                <a:rPr lang="en-US"/>
                <a:t>Original</a:t>
              </a:r>
            </a:p>
          </p:txBody>
        </p:sp>
        <p:sp>
          <p:nvSpPr>
            <p:cNvPr id="10" name="TextBox 20"/>
            <p:cNvSpPr txBox="1">
              <a:spLocks noChangeArrowheads="1"/>
            </p:cNvSpPr>
            <p:nvPr/>
          </p:nvSpPr>
          <p:spPr bwMode="auto">
            <a:xfrm>
              <a:off x="7162800" y="762000"/>
              <a:ext cx="1143000" cy="381000"/>
            </a:xfrm>
            <a:prstGeom prst="rect">
              <a:avLst/>
            </a:prstGeom>
            <a:noFill/>
            <a:ln w="9525">
              <a:noFill/>
              <a:miter lim="800000"/>
              <a:headEnd/>
              <a:tailEnd/>
            </a:ln>
          </p:spPr>
          <p:txBody>
            <a:bodyPr>
              <a:spAutoFit/>
            </a:bodyPr>
            <a:lstStyle/>
            <a:p>
              <a:r>
                <a:rPr lang="en-US"/>
                <a:t>   New</a:t>
              </a:r>
            </a:p>
          </p:txBody>
        </p:sp>
      </p:grpSp>
      <p:sp>
        <p:nvSpPr>
          <p:cNvPr id="11" name="Right Bracket 10"/>
          <p:cNvSpPr/>
          <p:nvPr/>
        </p:nvSpPr>
        <p:spPr>
          <a:xfrm>
            <a:off x="2590800" y="1828800"/>
            <a:ext cx="228600" cy="1295400"/>
          </a:xfrm>
          <a:prstGeom prst="rightBracket">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12" name="Left Bracket 11"/>
          <p:cNvSpPr/>
          <p:nvPr/>
        </p:nvSpPr>
        <p:spPr>
          <a:xfrm>
            <a:off x="609600" y="1828800"/>
            <a:ext cx="228600" cy="1295400"/>
          </a:xfrm>
          <a:prstGeom prst="leftBracket">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13" name="Rectangle 12"/>
          <p:cNvSpPr/>
          <p:nvPr/>
        </p:nvSpPr>
        <p:spPr>
          <a:xfrm>
            <a:off x="457200" y="3657600"/>
            <a:ext cx="8229600" cy="1698927"/>
          </a:xfrm>
          <a:prstGeom prst="rect">
            <a:avLst/>
          </a:prstGeom>
        </p:spPr>
        <p:txBody>
          <a:bodyPr wrap="square">
            <a:spAutoFit/>
          </a:bodyPr>
          <a:lstStyle/>
          <a:p>
            <a:pPr marL="419100" indent="-382588" algn="just">
              <a:spcBef>
                <a:spcPct val="20000"/>
              </a:spcBef>
              <a:buClr>
                <a:schemeClr val="accent1"/>
              </a:buClr>
              <a:buSzPct val="80000"/>
              <a:buFont typeface="Wingdings 2" pitchFamily="18" charset="2"/>
              <a:buChar char=""/>
            </a:pPr>
            <a:r>
              <a:rPr lang="en-US" dirty="0" smtClean="0">
                <a:latin typeface="Calibri" pitchFamily="34" charset="0"/>
              </a:rPr>
              <a:t>The reflection about  y = x is given by</a:t>
            </a:r>
          </a:p>
          <a:p>
            <a:pPr marL="419100" indent="-382588" algn="just">
              <a:spcBef>
                <a:spcPct val="20000"/>
              </a:spcBef>
              <a:buClr>
                <a:schemeClr val="accent1"/>
              </a:buClr>
              <a:buSzPct val="80000"/>
              <a:buFont typeface="Wingdings 2" pitchFamily="18" charset="2"/>
              <a:buChar char=""/>
            </a:pPr>
            <a:endParaRPr lang="en-US" dirty="0" smtClean="0">
              <a:latin typeface="Calibri" pitchFamily="34" charset="0"/>
            </a:endParaRPr>
          </a:p>
          <a:p>
            <a:pPr marL="419100" indent="-382588" algn="just">
              <a:spcBef>
                <a:spcPct val="20000"/>
              </a:spcBef>
              <a:buClr>
                <a:schemeClr val="accent1"/>
              </a:buClr>
              <a:buSzPct val="80000"/>
              <a:buFont typeface="Wingdings 2" pitchFamily="18" charset="2"/>
              <a:buNone/>
            </a:pPr>
            <a:r>
              <a:rPr lang="en-US" dirty="0" smtClean="0">
                <a:latin typeface="Calibri" pitchFamily="34" charset="0"/>
              </a:rPr>
              <a:t>	0     1      0</a:t>
            </a:r>
          </a:p>
          <a:p>
            <a:pPr marL="419100" indent="-382588" algn="just">
              <a:spcBef>
                <a:spcPct val="20000"/>
              </a:spcBef>
              <a:buClr>
                <a:schemeClr val="accent1"/>
              </a:buClr>
              <a:buSzPct val="80000"/>
              <a:buFont typeface="Wingdings 2" pitchFamily="18" charset="2"/>
              <a:buNone/>
            </a:pPr>
            <a:r>
              <a:rPr lang="en-US" dirty="0" smtClean="0">
                <a:latin typeface="Calibri" pitchFamily="34" charset="0"/>
              </a:rPr>
              <a:t>	1      0     0                             </a:t>
            </a:r>
            <a:r>
              <a:rPr lang="en-US" i="1" dirty="0" smtClean="0">
                <a:latin typeface="Calibri" pitchFamily="34" charset="0"/>
              </a:rPr>
              <a:t> </a:t>
            </a:r>
            <a:r>
              <a:rPr lang="en-US" dirty="0" smtClean="0">
                <a:latin typeface="Calibri" pitchFamily="34" charset="0"/>
              </a:rPr>
              <a:t>       </a:t>
            </a:r>
          </a:p>
          <a:p>
            <a:pPr marL="419100" indent="-382588" algn="just">
              <a:spcBef>
                <a:spcPct val="20000"/>
              </a:spcBef>
              <a:buClr>
                <a:schemeClr val="accent1"/>
              </a:buClr>
              <a:buSzPct val="80000"/>
              <a:buFont typeface="Wingdings 2" pitchFamily="18" charset="2"/>
              <a:buNone/>
            </a:pPr>
            <a:r>
              <a:rPr lang="en-US" dirty="0" smtClean="0">
                <a:latin typeface="Calibri" pitchFamily="34" charset="0"/>
              </a:rPr>
              <a:t>	0      0      1     </a:t>
            </a:r>
            <a:endParaRPr lang="en-US" dirty="0">
              <a:latin typeface="Calibri" pitchFamily="34" charset="0"/>
            </a:endParaRPr>
          </a:p>
        </p:txBody>
      </p:sp>
      <p:sp>
        <p:nvSpPr>
          <p:cNvPr id="15" name="Right Bracket 14"/>
          <p:cNvSpPr/>
          <p:nvPr/>
        </p:nvSpPr>
        <p:spPr>
          <a:xfrm>
            <a:off x="2209800" y="4267200"/>
            <a:ext cx="228600" cy="1295400"/>
          </a:xfrm>
          <a:prstGeom prst="rightBracket">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16" name="Left Bracket 15"/>
          <p:cNvSpPr/>
          <p:nvPr/>
        </p:nvSpPr>
        <p:spPr>
          <a:xfrm>
            <a:off x="609600" y="4267200"/>
            <a:ext cx="228600" cy="1295400"/>
          </a:xfrm>
          <a:prstGeom prst="leftBracket">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533400"/>
            <a:ext cx="8229600" cy="5562600"/>
          </a:xfrm>
        </p:spPr>
        <p:txBody>
          <a:bodyPr/>
          <a:lstStyle/>
          <a:p>
            <a:r>
              <a:rPr lang="en-US" dirty="0" smtClean="0">
                <a:latin typeface="Calibri" pitchFamily="34" charset="0"/>
              </a:rPr>
              <a:t>Reflection about line y = -x is given by</a:t>
            </a:r>
          </a:p>
          <a:p>
            <a:endParaRPr lang="en-US" dirty="0" smtClean="0">
              <a:latin typeface="Calibri" pitchFamily="34" charset="0"/>
            </a:endParaRPr>
          </a:p>
          <a:p>
            <a:pPr>
              <a:buNone/>
            </a:pPr>
            <a:r>
              <a:rPr lang="en-US" dirty="0" smtClean="0">
                <a:latin typeface="Calibri" pitchFamily="34" charset="0"/>
              </a:rPr>
              <a:t>	0	-1      0</a:t>
            </a:r>
          </a:p>
          <a:p>
            <a:pPr>
              <a:buNone/>
            </a:pPr>
            <a:r>
              <a:rPr lang="en-US" dirty="0" smtClean="0">
                <a:latin typeface="Calibri" pitchFamily="34" charset="0"/>
              </a:rPr>
              <a:t>    -1      0      0       </a:t>
            </a:r>
          </a:p>
          <a:p>
            <a:pPr>
              <a:buNone/>
            </a:pPr>
            <a:r>
              <a:rPr lang="en-US" dirty="0" smtClean="0">
                <a:latin typeface="Calibri" pitchFamily="34" charset="0"/>
              </a:rPr>
              <a:t>	0      0      1			</a:t>
            </a:r>
          </a:p>
          <a:p>
            <a:pPr>
              <a:buNone/>
            </a:pPr>
            <a:endParaRPr lang="en-US" dirty="0"/>
          </a:p>
        </p:txBody>
      </p:sp>
      <p:grpSp>
        <p:nvGrpSpPr>
          <p:cNvPr id="3" name="Group 4"/>
          <p:cNvGrpSpPr/>
          <p:nvPr/>
        </p:nvGrpSpPr>
        <p:grpSpPr>
          <a:xfrm>
            <a:off x="3276600" y="1295400"/>
            <a:ext cx="4419600" cy="3049588"/>
            <a:chOff x="2895600" y="1295400"/>
            <a:chExt cx="4419600" cy="3049588"/>
          </a:xfrm>
        </p:grpSpPr>
        <p:cxnSp>
          <p:nvCxnSpPr>
            <p:cNvPr id="6" name="Straight Arrow Connector 5"/>
            <p:cNvCxnSpPr/>
            <p:nvPr/>
          </p:nvCxnSpPr>
          <p:spPr>
            <a:xfrm>
              <a:off x="3962400" y="4114800"/>
              <a:ext cx="3352800" cy="1588"/>
            </a:xfrm>
            <a:prstGeom prst="straightConnector1">
              <a:avLst/>
            </a:prstGeom>
            <a:ln cmpd="sng">
              <a:tailEnd type="non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5400000">
              <a:off x="5486400" y="2819400"/>
              <a:ext cx="3049588" cy="1588"/>
            </a:xfrm>
            <a:prstGeom prst="straightConnector1">
              <a:avLst/>
            </a:prstGeom>
            <a:ln cmpd="sng">
              <a:tailEnd type="non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114800" y="1752600"/>
              <a:ext cx="3124200" cy="2590800"/>
            </a:xfrm>
            <a:prstGeom prst="straightConnector1">
              <a:avLst/>
            </a:prstGeom>
            <a:ln cmpd="sng">
              <a:tailEnd type="none"/>
            </a:ln>
          </p:spPr>
          <p:style>
            <a:lnRef idx="1">
              <a:schemeClr val="accent1"/>
            </a:lnRef>
            <a:fillRef idx="0">
              <a:schemeClr val="accent1"/>
            </a:fillRef>
            <a:effectRef idx="0">
              <a:schemeClr val="accent1"/>
            </a:effectRef>
            <a:fontRef idx="minor">
              <a:schemeClr val="tx1"/>
            </a:fontRef>
          </p:style>
        </p:cxnSp>
        <p:sp>
          <p:nvSpPr>
            <p:cNvPr id="9" name="Flowchart: Extract 8"/>
            <p:cNvSpPr/>
            <p:nvPr/>
          </p:nvSpPr>
          <p:spPr>
            <a:xfrm rot="14073735">
              <a:off x="5297488" y="1646238"/>
              <a:ext cx="1371600" cy="990600"/>
            </a:xfrm>
            <a:prstGeom prst="flowChartExtra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 name="Flowchart: Extract 9"/>
            <p:cNvSpPr/>
            <p:nvPr/>
          </p:nvSpPr>
          <p:spPr>
            <a:xfrm rot="2598733">
              <a:off x="4008438" y="2633663"/>
              <a:ext cx="1600200" cy="990600"/>
            </a:xfrm>
            <a:prstGeom prst="flowChartExtra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1" name="TextBox 10"/>
            <p:cNvSpPr txBox="1">
              <a:spLocks noChangeArrowheads="1"/>
            </p:cNvSpPr>
            <p:nvPr/>
          </p:nvSpPr>
          <p:spPr bwMode="auto">
            <a:xfrm>
              <a:off x="4572000" y="1295400"/>
              <a:ext cx="1143000" cy="381000"/>
            </a:xfrm>
            <a:prstGeom prst="rect">
              <a:avLst/>
            </a:prstGeom>
            <a:noFill/>
            <a:ln w="9525">
              <a:noFill/>
              <a:miter lim="800000"/>
              <a:headEnd/>
              <a:tailEnd/>
            </a:ln>
          </p:spPr>
          <p:txBody>
            <a:bodyPr>
              <a:spAutoFit/>
            </a:bodyPr>
            <a:lstStyle/>
            <a:p>
              <a:r>
                <a:rPr lang="en-US"/>
                <a:t>Original</a:t>
              </a:r>
            </a:p>
          </p:txBody>
        </p:sp>
        <p:sp>
          <p:nvSpPr>
            <p:cNvPr id="12" name="TextBox 11"/>
            <p:cNvSpPr txBox="1">
              <a:spLocks noChangeArrowheads="1"/>
            </p:cNvSpPr>
            <p:nvPr/>
          </p:nvSpPr>
          <p:spPr bwMode="auto">
            <a:xfrm>
              <a:off x="2895600" y="3429000"/>
              <a:ext cx="1143000" cy="381000"/>
            </a:xfrm>
            <a:prstGeom prst="rect">
              <a:avLst/>
            </a:prstGeom>
            <a:noFill/>
            <a:ln w="9525">
              <a:noFill/>
              <a:miter lim="800000"/>
              <a:headEnd/>
              <a:tailEnd/>
            </a:ln>
          </p:spPr>
          <p:txBody>
            <a:bodyPr>
              <a:spAutoFit/>
            </a:bodyPr>
            <a:lstStyle/>
            <a:p>
              <a:r>
                <a:rPr lang="en-US"/>
                <a:t>   New</a:t>
              </a:r>
            </a:p>
          </p:txBody>
        </p:sp>
      </p:grpSp>
      <p:sp>
        <p:nvSpPr>
          <p:cNvPr id="13" name="Right Bracket 12"/>
          <p:cNvSpPr/>
          <p:nvPr/>
        </p:nvSpPr>
        <p:spPr>
          <a:xfrm>
            <a:off x="2590800" y="1828800"/>
            <a:ext cx="228600" cy="1295400"/>
          </a:xfrm>
          <a:prstGeom prst="rightBracket">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14" name="Left Bracket 13"/>
          <p:cNvSpPr/>
          <p:nvPr/>
        </p:nvSpPr>
        <p:spPr>
          <a:xfrm>
            <a:off x="685800" y="1828800"/>
            <a:ext cx="228600" cy="1295400"/>
          </a:xfrm>
          <a:prstGeom prst="leftBracket">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685800"/>
            <a:ext cx="8229600" cy="5486400"/>
          </a:xfrm>
        </p:spPr>
        <p:txBody>
          <a:bodyPr/>
          <a:lstStyle/>
          <a:p>
            <a:pPr algn="just"/>
            <a:r>
              <a:rPr lang="en-US" dirty="0" smtClean="0">
                <a:latin typeface="Calibri" pitchFamily="34" charset="0"/>
              </a:rPr>
              <a:t>The reflection about origin is given by</a:t>
            </a:r>
          </a:p>
          <a:p>
            <a:pPr algn="just"/>
            <a:endParaRPr lang="en-US" dirty="0" smtClean="0">
              <a:latin typeface="Calibri" pitchFamily="34" charset="0"/>
            </a:endParaRPr>
          </a:p>
          <a:p>
            <a:pPr algn="just">
              <a:buNone/>
            </a:pPr>
            <a:r>
              <a:rPr lang="en-US" dirty="0" smtClean="0">
                <a:latin typeface="Calibri" pitchFamily="34" charset="0"/>
              </a:rPr>
              <a:t>	-1     0     0</a:t>
            </a:r>
          </a:p>
          <a:p>
            <a:pPr algn="just">
              <a:buNone/>
            </a:pPr>
            <a:r>
              <a:rPr lang="en-US" dirty="0" smtClean="0">
                <a:latin typeface="Calibri" pitchFamily="34" charset="0"/>
              </a:rPr>
              <a:t>	0    -1     0                                     </a:t>
            </a:r>
          </a:p>
          <a:p>
            <a:pPr algn="just">
              <a:buNone/>
            </a:pPr>
            <a:r>
              <a:rPr lang="en-US" dirty="0" smtClean="0">
                <a:latin typeface="Calibri" pitchFamily="34" charset="0"/>
              </a:rPr>
              <a:t>	0     0     1     </a:t>
            </a:r>
          </a:p>
          <a:p>
            <a:pPr>
              <a:buNone/>
            </a:pPr>
            <a:endParaRPr lang="en-US" dirty="0"/>
          </a:p>
        </p:txBody>
      </p:sp>
      <p:grpSp>
        <p:nvGrpSpPr>
          <p:cNvPr id="3" name="Group 3"/>
          <p:cNvGrpSpPr/>
          <p:nvPr/>
        </p:nvGrpSpPr>
        <p:grpSpPr>
          <a:xfrm>
            <a:off x="3048000" y="1524000"/>
            <a:ext cx="5181600" cy="3173413"/>
            <a:chOff x="3048000" y="1524000"/>
            <a:chExt cx="5181600" cy="3173413"/>
          </a:xfrm>
        </p:grpSpPr>
        <p:cxnSp>
          <p:nvCxnSpPr>
            <p:cNvPr id="5" name="Straight Arrow Connector 4"/>
            <p:cNvCxnSpPr/>
            <p:nvPr/>
          </p:nvCxnSpPr>
          <p:spPr>
            <a:xfrm>
              <a:off x="3810000" y="3276600"/>
              <a:ext cx="4191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rot="5400000" flipH="1" flipV="1">
              <a:off x="4381501" y="3086100"/>
              <a:ext cx="2971800" cy="3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Flowchart: Extract 6"/>
            <p:cNvSpPr/>
            <p:nvPr/>
          </p:nvSpPr>
          <p:spPr>
            <a:xfrm rot="13568006">
              <a:off x="6076156" y="1905794"/>
              <a:ext cx="1349375" cy="941388"/>
            </a:xfrm>
            <a:prstGeom prst="flowChartExtra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Flowchart: Extract 7"/>
            <p:cNvSpPr/>
            <p:nvPr/>
          </p:nvSpPr>
          <p:spPr>
            <a:xfrm rot="3443250">
              <a:off x="4124325" y="3551238"/>
              <a:ext cx="1349375" cy="942975"/>
            </a:xfrm>
            <a:prstGeom prst="flowChartExtract">
              <a:avLst/>
            </a:prstGeom>
            <a:solidFill>
              <a:schemeClr val="bg2"/>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TextBox 8"/>
            <p:cNvSpPr txBox="1">
              <a:spLocks noChangeArrowheads="1"/>
            </p:cNvSpPr>
            <p:nvPr/>
          </p:nvSpPr>
          <p:spPr bwMode="auto">
            <a:xfrm>
              <a:off x="3048000" y="4114800"/>
              <a:ext cx="1143000" cy="381000"/>
            </a:xfrm>
            <a:prstGeom prst="rect">
              <a:avLst/>
            </a:prstGeom>
            <a:noFill/>
            <a:ln w="9525">
              <a:noFill/>
              <a:miter lim="800000"/>
              <a:headEnd/>
              <a:tailEnd/>
            </a:ln>
          </p:spPr>
          <p:txBody>
            <a:bodyPr>
              <a:spAutoFit/>
            </a:bodyPr>
            <a:lstStyle/>
            <a:p>
              <a:r>
                <a:rPr lang="en-US"/>
                <a:t>Original</a:t>
              </a:r>
            </a:p>
          </p:txBody>
        </p:sp>
        <p:sp>
          <p:nvSpPr>
            <p:cNvPr id="10" name="TextBox 10"/>
            <p:cNvSpPr txBox="1">
              <a:spLocks noChangeArrowheads="1"/>
            </p:cNvSpPr>
            <p:nvPr/>
          </p:nvSpPr>
          <p:spPr bwMode="auto">
            <a:xfrm>
              <a:off x="7086600" y="1524000"/>
              <a:ext cx="1143000" cy="381000"/>
            </a:xfrm>
            <a:prstGeom prst="rect">
              <a:avLst/>
            </a:prstGeom>
            <a:noFill/>
            <a:ln w="9525">
              <a:noFill/>
              <a:miter lim="800000"/>
              <a:headEnd/>
              <a:tailEnd/>
            </a:ln>
          </p:spPr>
          <p:txBody>
            <a:bodyPr>
              <a:spAutoFit/>
            </a:bodyPr>
            <a:lstStyle/>
            <a:p>
              <a:r>
                <a:rPr lang="en-US"/>
                <a:t>   New</a:t>
              </a:r>
            </a:p>
          </p:txBody>
        </p:sp>
      </p:grpSp>
      <p:sp>
        <p:nvSpPr>
          <p:cNvPr id="11" name="Right Bracket 10"/>
          <p:cNvSpPr/>
          <p:nvPr/>
        </p:nvSpPr>
        <p:spPr>
          <a:xfrm>
            <a:off x="2438400" y="1905000"/>
            <a:ext cx="228600" cy="1295400"/>
          </a:xfrm>
          <a:prstGeom prst="rightBracket">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12" name="Left Bracket 11"/>
          <p:cNvSpPr/>
          <p:nvPr/>
        </p:nvSpPr>
        <p:spPr>
          <a:xfrm>
            <a:off x="685800" y="1905000"/>
            <a:ext cx="228600" cy="1295400"/>
          </a:xfrm>
          <a:prstGeom prst="leftBracket">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dirty="0" smtClean="0"/>
              <a:t>Example of VFX (Visual Effects)</a:t>
            </a:r>
            <a:endParaRPr lang="en-IN" sz="3600" dirty="0"/>
          </a:p>
        </p:txBody>
      </p:sp>
      <p:pic>
        <p:nvPicPr>
          <p:cNvPr id="1026" name="Picture 2" descr="C:\Users\admin\Desktop\GraphicsMovies\baahubalisong.jpg"/>
          <p:cNvPicPr>
            <a:picLocks noGrp="1" noChangeAspect="1" noChangeArrowheads="1"/>
          </p:cNvPicPr>
          <p:nvPr>
            <p:ph idx="1"/>
          </p:nvPr>
        </p:nvPicPr>
        <p:blipFill>
          <a:blip r:embed="rId2"/>
          <a:srcRect/>
          <a:stretch>
            <a:fillRect/>
          </a:stretch>
        </p:blipFill>
        <p:spPr bwMode="auto">
          <a:xfrm>
            <a:off x="914400" y="2057400"/>
            <a:ext cx="7772400" cy="3886199"/>
          </a:xfrm>
          <a:prstGeom prst="rect">
            <a:avLst/>
          </a:prstGeom>
          <a:noFill/>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914400"/>
            <a:ext cx="8229600" cy="5638800"/>
          </a:xfrm>
        </p:spPr>
        <p:txBody>
          <a:bodyPr>
            <a:normAutofit fontScale="77500" lnSpcReduction="20000"/>
          </a:bodyPr>
          <a:lstStyle/>
          <a:p>
            <a:pPr marL="420624" indent="-384048" algn="just">
              <a:buFont typeface="Wingdings 2"/>
              <a:buChar char=""/>
              <a:defRPr/>
            </a:pPr>
            <a:r>
              <a:rPr lang="en-US" dirty="0" smtClean="0">
                <a:latin typeface="Calibri" pitchFamily="34" charset="0"/>
              </a:rPr>
              <a:t>A transformation which distorts the shape of an object such that the transformed shape appears as if the object were composed of internal layers that had been caused to slide over each-other is called a shear.</a:t>
            </a:r>
          </a:p>
          <a:p>
            <a:pPr marL="420624" indent="-384048" algn="just">
              <a:buFont typeface="Wingdings 2"/>
              <a:buChar char=""/>
              <a:defRPr/>
            </a:pPr>
            <a:r>
              <a:rPr lang="en-US" dirty="0" smtClean="0">
                <a:latin typeface="Calibri" pitchFamily="34" charset="0"/>
              </a:rPr>
              <a:t>Two common shearing transformations are :</a:t>
            </a:r>
          </a:p>
          <a:p>
            <a:pPr marL="550863" indent="-84138" algn="just">
              <a:buFont typeface="+mj-lt"/>
              <a:buAutoNum type="arabicPeriod"/>
              <a:defRPr/>
            </a:pPr>
            <a:r>
              <a:rPr lang="en-US" dirty="0" smtClean="0">
                <a:latin typeface="Calibri" pitchFamily="34" charset="0"/>
              </a:rPr>
              <a:t> x – direction shear (Shift x – values )</a:t>
            </a:r>
          </a:p>
          <a:p>
            <a:pPr marL="550863" indent="-84138" algn="just">
              <a:buFont typeface="+mj-lt"/>
              <a:buAutoNum type="arabicPeriod"/>
              <a:defRPr/>
            </a:pPr>
            <a:r>
              <a:rPr lang="en-US" dirty="0" smtClean="0">
                <a:latin typeface="Calibri" pitchFamily="34" charset="0"/>
              </a:rPr>
              <a:t> y – direction shear (Shift y – values ) </a:t>
            </a:r>
          </a:p>
          <a:p>
            <a:pPr algn="just"/>
            <a:r>
              <a:rPr lang="en-US" dirty="0" smtClean="0">
                <a:latin typeface="Calibri" pitchFamily="34" charset="0"/>
              </a:rPr>
              <a:t>An x – direction shear relative to the x – axis is produced with the transformation matrix is given as below: </a:t>
            </a:r>
          </a:p>
          <a:p>
            <a:pPr algn="just">
              <a:buNone/>
            </a:pPr>
            <a:endParaRPr lang="en-US" dirty="0" smtClean="0">
              <a:latin typeface="Calibri" pitchFamily="34" charset="0"/>
            </a:endParaRPr>
          </a:p>
          <a:p>
            <a:pPr algn="just">
              <a:buNone/>
            </a:pPr>
            <a:r>
              <a:rPr lang="en-US" dirty="0" smtClean="0">
                <a:latin typeface="Calibri" pitchFamily="34" charset="0"/>
              </a:rPr>
              <a:t>			1	</a:t>
            </a:r>
            <a:r>
              <a:rPr lang="en-US" dirty="0" err="1" smtClean="0">
                <a:latin typeface="Calibri" pitchFamily="34" charset="0"/>
              </a:rPr>
              <a:t>sh</a:t>
            </a:r>
            <a:r>
              <a:rPr lang="en-US" baseline="-25000" dirty="0" err="1" smtClean="0">
                <a:latin typeface="Calibri" pitchFamily="34" charset="0"/>
              </a:rPr>
              <a:t>x</a:t>
            </a:r>
            <a:r>
              <a:rPr lang="en-US" baseline="-25000" dirty="0" smtClean="0">
                <a:latin typeface="Calibri" pitchFamily="34" charset="0"/>
              </a:rPr>
              <a:t> </a:t>
            </a:r>
            <a:r>
              <a:rPr lang="en-US" dirty="0" smtClean="0">
                <a:latin typeface="Calibri" pitchFamily="34" charset="0"/>
              </a:rPr>
              <a:t>   0		</a:t>
            </a:r>
          </a:p>
          <a:p>
            <a:pPr algn="just">
              <a:buNone/>
            </a:pPr>
            <a:r>
              <a:rPr lang="en-US" dirty="0" smtClean="0">
                <a:latin typeface="Calibri" pitchFamily="34" charset="0"/>
              </a:rPr>
              <a:t>			0	 1      0		</a:t>
            </a:r>
          </a:p>
          <a:p>
            <a:pPr algn="just">
              <a:buNone/>
            </a:pPr>
            <a:r>
              <a:rPr lang="en-US" dirty="0" smtClean="0">
                <a:latin typeface="Calibri" pitchFamily="34" charset="0"/>
              </a:rPr>
              <a:t>			0             0      1	</a:t>
            </a:r>
          </a:p>
          <a:p>
            <a:pPr algn="just">
              <a:buNone/>
            </a:pPr>
            <a:endParaRPr lang="en-US" dirty="0" smtClean="0">
              <a:latin typeface="Calibri" pitchFamily="34" charset="0"/>
            </a:endParaRPr>
          </a:p>
          <a:p>
            <a:pPr algn="just">
              <a:buNone/>
            </a:pPr>
            <a:r>
              <a:rPr lang="en-US" dirty="0" smtClean="0">
                <a:latin typeface="Calibri" pitchFamily="34" charset="0"/>
              </a:rPr>
              <a:t>which transforms coordinate position as </a:t>
            </a:r>
          </a:p>
          <a:p>
            <a:pPr algn="just">
              <a:buNone/>
            </a:pPr>
            <a:r>
              <a:rPr lang="en-US" dirty="0" smtClean="0">
                <a:latin typeface="Calibri" pitchFamily="34" charset="0"/>
              </a:rPr>
              <a:t>		x’ = x + </a:t>
            </a:r>
            <a:r>
              <a:rPr lang="en-US" dirty="0" err="1" smtClean="0">
                <a:latin typeface="Calibri" pitchFamily="34" charset="0"/>
              </a:rPr>
              <a:t>sh</a:t>
            </a:r>
            <a:r>
              <a:rPr lang="en-US" baseline="-25000" dirty="0" err="1" smtClean="0">
                <a:latin typeface="Calibri" pitchFamily="34" charset="0"/>
              </a:rPr>
              <a:t>x</a:t>
            </a:r>
            <a:r>
              <a:rPr lang="en-US" dirty="0" smtClean="0">
                <a:latin typeface="Calibri" pitchFamily="34" charset="0"/>
              </a:rPr>
              <a:t> </a:t>
            </a:r>
            <a:r>
              <a:rPr lang="en-US" dirty="0" smtClean="0">
                <a:cs typeface="Arial" charset="0"/>
              </a:rPr>
              <a:t>• y  , y’ = y</a:t>
            </a:r>
          </a:p>
          <a:p>
            <a:pPr marL="550863" indent="-84138" algn="just">
              <a:buFont typeface="+mj-lt"/>
              <a:buAutoNum type="arabicPeriod"/>
              <a:defRPr/>
            </a:pPr>
            <a:endParaRPr lang="en-US" dirty="0" smtClean="0">
              <a:latin typeface="Calibri" pitchFamily="34" charset="0"/>
            </a:endParaRPr>
          </a:p>
          <a:p>
            <a:endParaRPr lang="en-US" dirty="0"/>
          </a:p>
        </p:txBody>
      </p:sp>
      <p:sp>
        <p:nvSpPr>
          <p:cNvPr id="3" name="Title 2"/>
          <p:cNvSpPr>
            <a:spLocks noGrp="1"/>
          </p:cNvSpPr>
          <p:nvPr>
            <p:ph type="title"/>
          </p:nvPr>
        </p:nvSpPr>
        <p:spPr>
          <a:xfrm>
            <a:off x="457200" y="152400"/>
            <a:ext cx="8229600" cy="762000"/>
          </a:xfrm>
        </p:spPr>
        <p:txBody>
          <a:bodyPr/>
          <a:lstStyle/>
          <a:p>
            <a:r>
              <a:rPr sz="4000" b="1" smtClean="0">
                <a:solidFill>
                  <a:schemeClr val="accent1"/>
                </a:solidFill>
                <a:latin typeface="Calibri" pitchFamily="34" charset="0"/>
              </a:rPr>
              <a:t>Shear Transformation</a:t>
            </a:r>
            <a:endParaRPr lang="en-US" dirty="0"/>
          </a:p>
        </p:txBody>
      </p:sp>
      <p:sp>
        <p:nvSpPr>
          <p:cNvPr id="4" name="Right Bracket 3"/>
          <p:cNvSpPr/>
          <p:nvPr/>
        </p:nvSpPr>
        <p:spPr>
          <a:xfrm>
            <a:off x="4114800" y="3886200"/>
            <a:ext cx="152400" cy="1600200"/>
          </a:xfrm>
          <a:prstGeom prst="rightBracket">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5" name="Right Bracket 4"/>
          <p:cNvSpPr/>
          <p:nvPr/>
        </p:nvSpPr>
        <p:spPr>
          <a:xfrm flipH="1">
            <a:off x="2133600" y="3886200"/>
            <a:ext cx="152400" cy="1600200"/>
          </a:xfrm>
          <a:prstGeom prst="rightBracket">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ETSRVR\Staff\hbp\Computer Graphics\sh-1.bmp"/>
          <p:cNvPicPr>
            <a:picLocks noGrp="1" noChangeAspect="1" noChangeArrowheads="1"/>
          </p:cNvPicPr>
          <p:nvPr>
            <p:ph idx="1"/>
          </p:nvPr>
        </p:nvPicPr>
        <p:blipFill>
          <a:blip r:embed="rId2"/>
          <a:srcRect/>
          <a:stretch>
            <a:fillRect/>
          </a:stretch>
        </p:blipFill>
        <p:spPr bwMode="auto">
          <a:xfrm rot="16200000">
            <a:off x="2321485" y="-193117"/>
            <a:ext cx="4267199" cy="7091834"/>
          </a:xfrm>
          <a:prstGeom prst="rect">
            <a:avLst/>
          </a:prstGeom>
          <a:noFill/>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457200"/>
            <a:ext cx="8229600" cy="5638800"/>
          </a:xfrm>
        </p:spPr>
        <p:txBody>
          <a:bodyPr>
            <a:normAutofit fontScale="77500" lnSpcReduction="20000"/>
          </a:bodyPr>
          <a:lstStyle/>
          <a:p>
            <a:pPr algn="just"/>
            <a:r>
              <a:rPr lang="en-US" dirty="0" smtClean="0">
                <a:latin typeface="Calibri" pitchFamily="34" charset="0"/>
                <a:cs typeface="Arial" charset="0"/>
              </a:rPr>
              <a:t>Any real number can be assigned to the shear parameter </a:t>
            </a:r>
            <a:r>
              <a:rPr lang="en-US" dirty="0" err="1" smtClean="0">
                <a:latin typeface="Calibri" pitchFamily="34" charset="0"/>
                <a:cs typeface="Arial" charset="0"/>
              </a:rPr>
              <a:t>shx</a:t>
            </a:r>
            <a:r>
              <a:rPr lang="en-US" dirty="0" smtClean="0">
                <a:latin typeface="Calibri" pitchFamily="34" charset="0"/>
                <a:cs typeface="Arial" charset="0"/>
              </a:rPr>
              <a:t>.</a:t>
            </a:r>
          </a:p>
          <a:p>
            <a:pPr algn="just"/>
            <a:r>
              <a:rPr lang="en-US" dirty="0" smtClean="0">
                <a:latin typeface="Calibri" pitchFamily="34" charset="0"/>
                <a:cs typeface="Arial" charset="0"/>
              </a:rPr>
              <a:t>A coordinate position (</a:t>
            </a:r>
            <a:r>
              <a:rPr lang="en-US" dirty="0" err="1" smtClean="0">
                <a:latin typeface="Calibri" pitchFamily="34" charset="0"/>
                <a:cs typeface="Arial" charset="0"/>
              </a:rPr>
              <a:t>x,y</a:t>
            </a:r>
            <a:r>
              <a:rPr lang="en-US" dirty="0" smtClean="0">
                <a:latin typeface="Calibri" pitchFamily="34" charset="0"/>
                <a:cs typeface="Arial" charset="0"/>
              </a:rPr>
              <a:t>) is then shifted horizontally by an amount proportional to its distance (y value) from the x-axis (y = 0).</a:t>
            </a:r>
          </a:p>
          <a:p>
            <a:pPr algn="just"/>
            <a:r>
              <a:rPr lang="en-US" dirty="0" smtClean="0">
                <a:latin typeface="Calibri" pitchFamily="34" charset="0"/>
                <a:cs typeface="Arial" charset="0"/>
              </a:rPr>
              <a:t>Setting </a:t>
            </a:r>
            <a:r>
              <a:rPr lang="en-US" dirty="0" err="1" smtClean="0">
                <a:latin typeface="Calibri" pitchFamily="34" charset="0"/>
                <a:cs typeface="Arial" charset="0"/>
              </a:rPr>
              <a:t>shx</a:t>
            </a:r>
            <a:r>
              <a:rPr lang="en-US" dirty="0" smtClean="0">
                <a:latin typeface="Calibri" pitchFamily="34" charset="0"/>
                <a:cs typeface="Arial" charset="0"/>
              </a:rPr>
              <a:t> = 2 changes the square in to a parallelogram.</a:t>
            </a:r>
          </a:p>
          <a:p>
            <a:pPr algn="just"/>
            <a:r>
              <a:rPr lang="en-US" dirty="0" smtClean="0">
                <a:latin typeface="Calibri" pitchFamily="34" charset="0"/>
                <a:cs typeface="Arial" charset="0"/>
              </a:rPr>
              <a:t>Negative values of </a:t>
            </a:r>
            <a:r>
              <a:rPr lang="en-US" dirty="0" err="1" smtClean="0">
                <a:latin typeface="Calibri" pitchFamily="34" charset="0"/>
                <a:cs typeface="Arial" charset="0"/>
              </a:rPr>
              <a:t>shx</a:t>
            </a:r>
            <a:r>
              <a:rPr lang="en-US" dirty="0" smtClean="0">
                <a:latin typeface="Calibri" pitchFamily="34" charset="0"/>
                <a:cs typeface="Arial" charset="0"/>
              </a:rPr>
              <a:t> shift coordinate positions to the left.</a:t>
            </a:r>
            <a:endParaRPr lang="en-US" dirty="0" smtClean="0">
              <a:latin typeface="Calibri" pitchFamily="34" charset="0"/>
            </a:endParaRPr>
          </a:p>
          <a:p>
            <a:pPr algn="just"/>
            <a:r>
              <a:rPr lang="en-US" dirty="0" smtClean="0">
                <a:latin typeface="Calibri" pitchFamily="34" charset="0"/>
              </a:rPr>
              <a:t>An x – direction shear relative to other reference line  with the transformation matrix is given as below: </a:t>
            </a:r>
          </a:p>
          <a:p>
            <a:pPr algn="just">
              <a:buNone/>
            </a:pPr>
            <a:endParaRPr lang="en-US" dirty="0" smtClean="0">
              <a:latin typeface="Calibri" pitchFamily="34" charset="0"/>
            </a:endParaRPr>
          </a:p>
          <a:p>
            <a:pPr algn="just">
              <a:buNone/>
            </a:pPr>
            <a:r>
              <a:rPr lang="en-US" dirty="0" smtClean="0">
                <a:latin typeface="Calibri" pitchFamily="34" charset="0"/>
              </a:rPr>
              <a:t>			1	</a:t>
            </a:r>
            <a:r>
              <a:rPr lang="en-US" dirty="0" err="1" smtClean="0">
                <a:latin typeface="Calibri" pitchFamily="34" charset="0"/>
              </a:rPr>
              <a:t>sh</a:t>
            </a:r>
            <a:r>
              <a:rPr lang="en-US" baseline="-25000" dirty="0" err="1" smtClean="0">
                <a:latin typeface="Calibri" pitchFamily="34" charset="0"/>
              </a:rPr>
              <a:t>x</a:t>
            </a:r>
            <a:r>
              <a:rPr lang="en-US" baseline="-25000" dirty="0" smtClean="0">
                <a:latin typeface="Calibri" pitchFamily="34" charset="0"/>
              </a:rPr>
              <a:t>     </a:t>
            </a:r>
            <a:r>
              <a:rPr lang="en-US" dirty="0" smtClean="0">
                <a:latin typeface="Calibri" pitchFamily="34" charset="0"/>
              </a:rPr>
              <a:t>-</a:t>
            </a:r>
            <a:r>
              <a:rPr lang="en-US" dirty="0" err="1" smtClean="0">
                <a:latin typeface="Calibri" pitchFamily="34" charset="0"/>
              </a:rPr>
              <a:t>sh</a:t>
            </a:r>
            <a:r>
              <a:rPr lang="en-US" baseline="-25000" dirty="0" err="1" smtClean="0">
                <a:latin typeface="Calibri" pitchFamily="34" charset="0"/>
              </a:rPr>
              <a:t>x</a:t>
            </a:r>
            <a:r>
              <a:rPr lang="en-US" baseline="-25000" dirty="0" smtClean="0">
                <a:latin typeface="Calibri" pitchFamily="34" charset="0"/>
              </a:rPr>
              <a:t> </a:t>
            </a:r>
            <a:r>
              <a:rPr lang="en-US" dirty="0" smtClean="0">
                <a:latin typeface="Calibri" pitchFamily="34" charset="0"/>
              </a:rPr>
              <a:t> • </a:t>
            </a:r>
            <a:r>
              <a:rPr lang="en-US" dirty="0" err="1" smtClean="0">
                <a:latin typeface="Calibri" pitchFamily="34" charset="0"/>
              </a:rPr>
              <a:t>y</a:t>
            </a:r>
            <a:r>
              <a:rPr lang="en-US" baseline="-25000" dirty="0" err="1" smtClean="0">
                <a:latin typeface="Calibri" pitchFamily="34" charset="0"/>
              </a:rPr>
              <a:t>ref</a:t>
            </a:r>
            <a:endParaRPr lang="en-US" dirty="0" smtClean="0">
              <a:latin typeface="Calibri" pitchFamily="34" charset="0"/>
            </a:endParaRPr>
          </a:p>
          <a:p>
            <a:pPr algn="just">
              <a:buNone/>
            </a:pPr>
            <a:r>
              <a:rPr lang="en-US" dirty="0" smtClean="0">
                <a:latin typeface="Calibri" pitchFamily="34" charset="0"/>
              </a:rPr>
              <a:t>			0	  1         0	</a:t>
            </a:r>
          </a:p>
          <a:p>
            <a:pPr algn="just">
              <a:buNone/>
            </a:pPr>
            <a:r>
              <a:rPr lang="en-US" dirty="0" smtClean="0">
                <a:latin typeface="Calibri" pitchFamily="34" charset="0"/>
              </a:rPr>
              <a:t>			0     	  0         1	</a:t>
            </a:r>
          </a:p>
          <a:p>
            <a:pPr algn="just">
              <a:buNone/>
            </a:pPr>
            <a:endParaRPr lang="en-US" dirty="0" smtClean="0">
              <a:latin typeface="Calibri" pitchFamily="34" charset="0"/>
            </a:endParaRPr>
          </a:p>
          <a:p>
            <a:pPr algn="just">
              <a:buNone/>
            </a:pPr>
            <a:r>
              <a:rPr lang="en-US" dirty="0" smtClean="0">
                <a:latin typeface="Calibri" pitchFamily="34" charset="0"/>
              </a:rPr>
              <a:t>	 which transforms coordinate position as 	</a:t>
            </a:r>
          </a:p>
          <a:p>
            <a:pPr algn="just">
              <a:buNone/>
            </a:pPr>
            <a:r>
              <a:rPr lang="en-US" dirty="0" smtClean="0">
                <a:latin typeface="Calibri" pitchFamily="34" charset="0"/>
              </a:rPr>
              <a:t>		x’ = x + </a:t>
            </a:r>
            <a:r>
              <a:rPr lang="en-US" dirty="0" err="1" smtClean="0">
                <a:latin typeface="Calibri" pitchFamily="34" charset="0"/>
              </a:rPr>
              <a:t>sh</a:t>
            </a:r>
            <a:r>
              <a:rPr lang="en-US" baseline="-25000" dirty="0" err="1" smtClean="0">
                <a:latin typeface="Calibri" pitchFamily="34" charset="0"/>
              </a:rPr>
              <a:t>x</a:t>
            </a:r>
            <a:r>
              <a:rPr lang="en-US" dirty="0" smtClean="0">
                <a:latin typeface="Calibri" pitchFamily="34" charset="0"/>
              </a:rPr>
              <a:t> </a:t>
            </a:r>
            <a:r>
              <a:rPr lang="en-US" dirty="0" smtClean="0">
                <a:cs typeface="Arial" charset="0"/>
              </a:rPr>
              <a:t>• (y – </a:t>
            </a:r>
            <a:r>
              <a:rPr lang="en-US" dirty="0" err="1" smtClean="0">
                <a:latin typeface="Calibri" pitchFamily="34" charset="0"/>
              </a:rPr>
              <a:t>y</a:t>
            </a:r>
            <a:r>
              <a:rPr lang="en-US" baseline="-25000" dirty="0" err="1" smtClean="0">
                <a:latin typeface="Calibri" pitchFamily="34" charset="0"/>
              </a:rPr>
              <a:t>ref</a:t>
            </a:r>
            <a:r>
              <a:rPr lang="en-US" baseline="-25000" dirty="0" smtClean="0">
                <a:latin typeface="Calibri" pitchFamily="34" charset="0"/>
              </a:rPr>
              <a:t> </a:t>
            </a:r>
            <a:r>
              <a:rPr lang="en-US" dirty="0" smtClean="0">
                <a:latin typeface="Calibri" pitchFamily="34" charset="0"/>
              </a:rPr>
              <a:t> )</a:t>
            </a:r>
            <a:r>
              <a:rPr lang="en-US" dirty="0" smtClean="0">
                <a:cs typeface="Arial" charset="0"/>
              </a:rPr>
              <a:t> , y’ = y</a:t>
            </a:r>
            <a:endParaRPr lang="en-US" dirty="0" smtClean="0">
              <a:latin typeface="Calibri" pitchFamily="34" charset="0"/>
            </a:endParaRPr>
          </a:p>
          <a:p>
            <a:endParaRPr lang="en-US" dirty="0"/>
          </a:p>
        </p:txBody>
      </p:sp>
      <p:sp>
        <p:nvSpPr>
          <p:cNvPr id="4" name="Right Bracket 3"/>
          <p:cNvSpPr/>
          <p:nvPr/>
        </p:nvSpPr>
        <p:spPr>
          <a:xfrm>
            <a:off x="5029200" y="3200400"/>
            <a:ext cx="152400" cy="1600200"/>
          </a:xfrm>
          <a:prstGeom prst="rightBracket">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5" name="Right Bracket 4"/>
          <p:cNvSpPr/>
          <p:nvPr/>
        </p:nvSpPr>
        <p:spPr>
          <a:xfrm flipH="1">
            <a:off x="1981200" y="3200400"/>
            <a:ext cx="152400" cy="1600200"/>
          </a:xfrm>
          <a:prstGeom prst="rightBracket">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r>
              <a:rPr lang="en-US" dirty="0"/>
              <a:t> </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NETSRVR\Staff\hbp\Computer Graphics\sh-2.bmp"/>
          <p:cNvPicPr>
            <a:picLocks noGrp="1" noChangeAspect="1" noChangeArrowheads="1"/>
          </p:cNvPicPr>
          <p:nvPr>
            <p:ph idx="1"/>
          </p:nvPr>
        </p:nvPicPr>
        <p:blipFill>
          <a:blip r:embed="rId2"/>
          <a:srcRect/>
          <a:stretch>
            <a:fillRect/>
          </a:stretch>
        </p:blipFill>
        <p:spPr bwMode="auto">
          <a:xfrm rot="16200000">
            <a:off x="2203877" y="-272426"/>
            <a:ext cx="4724401" cy="7402850"/>
          </a:xfrm>
          <a:prstGeom prst="rect">
            <a:avLst/>
          </a:prstGeom>
          <a:noFill/>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381000"/>
            <a:ext cx="8229600" cy="5715000"/>
          </a:xfrm>
        </p:spPr>
        <p:txBody>
          <a:bodyPr>
            <a:normAutofit fontScale="77500" lnSpcReduction="20000"/>
          </a:bodyPr>
          <a:lstStyle/>
          <a:p>
            <a:pPr algn="just"/>
            <a:r>
              <a:rPr lang="en-US" dirty="0" smtClean="0">
                <a:latin typeface="Calibri" pitchFamily="34" charset="0"/>
              </a:rPr>
              <a:t>A  Y – direction shear relative to the line x = </a:t>
            </a:r>
            <a:r>
              <a:rPr lang="en-US" dirty="0" err="1" smtClean="0">
                <a:latin typeface="Calibri" pitchFamily="34" charset="0"/>
              </a:rPr>
              <a:t>x</a:t>
            </a:r>
            <a:r>
              <a:rPr lang="en-US" baseline="-25000" dirty="0" err="1" smtClean="0">
                <a:latin typeface="Calibri" pitchFamily="34" charset="0"/>
              </a:rPr>
              <a:t>ref</a:t>
            </a:r>
            <a:r>
              <a:rPr lang="en-US" dirty="0" smtClean="0">
                <a:latin typeface="Calibri" pitchFamily="34" charset="0"/>
              </a:rPr>
              <a:t> is produced with the transformation matrix is given as below: </a:t>
            </a:r>
          </a:p>
          <a:p>
            <a:pPr algn="just">
              <a:buNone/>
            </a:pPr>
            <a:endParaRPr lang="en-US" dirty="0" smtClean="0">
              <a:latin typeface="Calibri" pitchFamily="34" charset="0"/>
            </a:endParaRPr>
          </a:p>
          <a:p>
            <a:pPr algn="just">
              <a:buNone/>
            </a:pPr>
            <a:r>
              <a:rPr lang="en-US" dirty="0" smtClean="0">
                <a:latin typeface="Calibri" pitchFamily="34" charset="0"/>
              </a:rPr>
              <a:t>			1	  0	 0	</a:t>
            </a:r>
          </a:p>
          <a:p>
            <a:pPr algn="just">
              <a:buNone/>
            </a:pPr>
            <a:r>
              <a:rPr lang="en-US" dirty="0" smtClean="0">
                <a:latin typeface="Calibri" pitchFamily="34" charset="0"/>
              </a:rPr>
              <a:t>			sh</a:t>
            </a:r>
            <a:r>
              <a:rPr lang="en-US" baseline="-25000" dirty="0" smtClean="0">
                <a:latin typeface="Calibri" pitchFamily="34" charset="0"/>
              </a:rPr>
              <a:t>y</a:t>
            </a:r>
            <a:r>
              <a:rPr lang="en-US" dirty="0" smtClean="0">
                <a:latin typeface="Calibri" pitchFamily="34" charset="0"/>
              </a:rPr>
              <a:t>	  1    -sh</a:t>
            </a:r>
            <a:r>
              <a:rPr lang="en-US" baseline="-25000" dirty="0" smtClean="0">
                <a:latin typeface="Calibri" pitchFamily="34" charset="0"/>
              </a:rPr>
              <a:t>y</a:t>
            </a:r>
            <a:r>
              <a:rPr lang="en-US" dirty="0" smtClean="0">
                <a:latin typeface="Calibri" pitchFamily="34" charset="0"/>
              </a:rPr>
              <a:t> • </a:t>
            </a:r>
            <a:r>
              <a:rPr lang="en-US" dirty="0" err="1" smtClean="0">
                <a:latin typeface="Calibri" pitchFamily="34" charset="0"/>
              </a:rPr>
              <a:t>x</a:t>
            </a:r>
            <a:r>
              <a:rPr lang="en-US" baseline="-25000" dirty="0" err="1" smtClean="0">
                <a:latin typeface="Calibri" pitchFamily="34" charset="0"/>
              </a:rPr>
              <a:t>ref</a:t>
            </a:r>
            <a:r>
              <a:rPr lang="en-US" baseline="-25000" dirty="0" smtClean="0">
                <a:latin typeface="Calibri" pitchFamily="34" charset="0"/>
              </a:rPr>
              <a:t> </a:t>
            </a:r>
            <a:r>
              <a:rPr lang="en-US" dirty="0" smtClean="0">
                <a:latin typeface="Calibri" pitchFamily="34" charset="0"/>
              </a:rPr>
              <a:t>	   	</a:t>
            </a:r>
          </a:p>
          <a:p>
            <a:pPr algn="just">
              <a:buNone/>
            </a:pPr>
            <a:r>
              <a:rPr lang="en-US" dirty="0" smtClean="0">
                <a:latin typeface="Calibri" pitchFamily="34" charset="0"/>
              </a:rPr>
              <a:t>			0       	  0         1	</a:t>
            </a:r>
          </a:p>
          <a:p>
            <a:pPr algn="just">
              <a:buNone/>
            </a:pPr>
            <a:endParaRPr lang="en-US" dirty="0" smtClean="0">
              <a:latin typeface="Calibri" pitchFamily="34" charset="0"/>
            </a:endParaRPr>
          </a:p>
          <a:p>
            <a:pPr algn="just">
              <a:buNone/>
            </a:pPr>
            <a:r>
              <a:rPr lang="en-US" dirty="0" smtClean="0">
                <a:latin typeface="Calibri" pitchFamily="34" charset="0"/>
              </a:rPr>
              <a:t> which transforms coordinate position as </a:t>
            </a:r>
          </a:p>
          <a:p>
            <a:pPr algn="just">
              <a:buNone/>
            </a:pPr>
            <a:r>
              <a:rPr lang="en-US" dirty="0" smtClean="0">
                <a:latin typeface="Calibri" pitchFamily="34" charset="0"/>
              </a:rPr>
              <a:t>		x’ = x</a:t>
            </a:r>
            <a:r>
              <a:rPr lang="en-US" dirty="0" smtClean="0">
                <a:cs typeface="Arial" charset="0"/>
              </a:rPr>
              <a:t>,  y’ = </a:t>
            </a:r>
            <a:r>
              <a:rPr lang="en-US" dirty="0" smtClean="0">
                <a:latin typeface="Calibri" pitchFamily="34" charset="0"/>
              </a:rPr>
              <a:t>sh</a:t>
            </a:r>
            <a:r>
              <a:rPr lang="en-US" baseline="-25000" dirty="0" smtClean="0">
                <a:latin typeface="Calibri" pitchFamily="34" charset="0"/>
              </a:rPr>
              <a:t>y</a:t>
            </a:r>
            <a:r>
              <a:rPr lang="en-US" dirty="0" smtClean="0">
                <a:latin typeface="Calibri" pitchFamily="34" charset="0"/>
              </a:rPr>
              <a:t> </a:t>
            </a:r>
            <a:r>
              <a:rPr lang="en-US" dirty="0" smtClean="0">
                <a:cs typeface="Arial" charset="0"/>
              </a:rPr>
              <a:t>• (x – </a:t>
            </a:r>
            <a:r>
              <a:rPr lang="en-US" dirty="0" err="1" smtClean="0">
                <a:latin typeface="Calibri" pitchFamily="34" charset="0"/>
                <a:cs typeface="Arial" charset="0"/>
              </a:rPr>
              <a:t>x</a:t>
            </a:r>
            <a:r>
              <a:rPr lang="en-US" baseline="-25000" dirty="0" err="1" smtClean="0">
                <a:latin typeface="Calibri" pitchFamily="34" charset="0"/>
              </a:rPr>
              <a:t>ref</a:t>
            </a:r>
            <a:r>
              <a:rPr lang="en-US" baseline="-25000" dirty="0" smtClean="0">
                <a:latin typeface="Calibri" pitchFamily="34" charset="0"/>
              </a:rPr>
              <a:t> </a:t>
            </a:r>
            <a:r>
              <a:rPr lang="en-US" dirty="0" smtClean="0">
                <a:latin typeface="Calibri" pitchFamily="34" charset="0"/>
              </a:rPr>
              <a:t> )</a:t>
            </a:r>
            <a:r>
              <a:rPr lang="en-US" dirty="0" smtClean="0">
                <a:cs typeface="Arial" charset="0"/>
              </a:rPr>
              <a:t> + y</a:t>
            </a:r>
          </a:p>
          <a:p>
            <a:pPr algn="just"/>
            <a:r>
              <a:rPr lang="en-US" dirty="0" smtClean="0">
                <a:latin typeface="Calibri" pitchFamily="34" charset="0"/>
                <a:cs typeface="Arial" charset="0"/>
              </a:rPr>
              <a:t>Shearing operations can be expressed as sequences of basic transformations. The x-direction shear matrix can be written as a composite transformation involving a series of rotation and scaling matrices that would scale the unit square along its diagonal, while maintaining the original lengths and orientations of edges parallel to the x axis.</a:t>
            </a:r>
          </a:p>
          <a:p>
            <a:pPr algn="just"/>
            <a:r>
              <a:rPr lang="en-US" dirty="0" smtClean="0">
                <a:latin typeface="Calibri" pitchFamily="34" charset="0"/>
                <a:cs typeface="Arial" charset="0"/>
              </a:rPr>
              <a:t>Shifts in the positions of objects relative to shearing reference lines are equivalent to translations.</a:t>
            </a:r>
          </a:p>
          <a:p>
            <a:pPr algn="just"/>
            <a:endParaRPr lang="en-US" dirty="0" smtClean="0">
              <a:latin typeface="Calibri" pitchFamily="34" charset="0"/>
            </a:endParaRPr>
          </a:p>
          <a:p>
            <a:pPr>
              <a:buNone/>
            </a:pPr>
            <a:endParaRPr lang="en-US" dirty="0"/>
          </a:p>
        </p:txBody>
      </p:sp>
      <p:sp>
        <p:nvSpPr>
          <p:cNvPr id="4" name="Right Bracket 3"/>
          <p:cNvSpPr/>
          <p:nvPr/>
        </p:nvSpPr>
        <p:spPr>
          <a:xfrm>
            <a:off x="4953000" y="1066800"/>
            <a:ext cx="152400" cy="1600200"/>
          </a:xfrm>
          <a:prstGeom prst="rightBracket">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5" name="Right Bracket 4"/>
          <p:cNvSpPr/>
          <p:nvPr/>
        </p:nvSpPr>
        <p:spPr>
          <a:xfrm flipH="1">
            <a:off x="2133600" y="1066800"/>
            <a:ext cx="152400" cy="1600200"/>
          </a:xfrm>
          <a:prstGeom prst="rightBracket">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NETSRVR\Staff\hbp\Computer Graphics\sh-3.bmp"/>
          <p:cNvPicPr>
            <a:picLocks noGrp="1" noChangeAspect="1" noChangeArrowheads="1"/>
          </p:cNvPicPr>
          <p:nvPr>
            <p:ph idx="1"/>
          </p:nvPr>
        </p:nvPicPr>
        <p:blipFill>
          <a:blip r:embed="rId2"/>
          <a:srcRect/>
          <a:stretch>
            <a:fillRect/>
          </a:stretch>
        </p:blipFill>
        <p:spPr bwMode="auto">
          <a:xfrm rot="16200000">
            <a:off x="2293982" y="-449222"/>
            <a:ext cx="4622150" cy="7401493"/>
          </a:xfrm>
          <a:prstGeom prst="rect">
            <a:avLst/>
          </a:prstGeom>
          <a:noFill/>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19200"/>
            <a:ext cx="8229600" cy="4876800"/>
          </a:xfrm>
        </p:spPr>
        <p:txBody>
          <a:bodyPr/>
          <a:lstStyle/>
          <a:p>
            <a:r>
              <a:rPr lang="en-US" dirty="0" smtClean="0"/>
              <a:t>Graphics applications often require the transformation of object descriptions from one coordinate system to another.</a:t>
            </a:r>
          </a:p>
          <a:p>
            <a:r>
              <a:rPr lang="en-US" dirty="0" smtClean="0"/>
              <a:t>Figure shows two Cartesian systems, with the coordinate origins at (0,0) and (</a:t>
            </a:r>
            <a:r>
              <a:rPr lang="en-US" sz="2800" dirty="0" smtClean="0"/>
              <a:t>x</a:t>
            </a:r>
            <a:r>
              <a:rPr lang="en-US" sz="2000" dirty="0" smtClean="0"/>
              <a:t>0</a:t>
            </a:r>
            <a:r>
              <a:rPr lang="en-US" dirty="0" smtClean="0"/>
              <a:t>,</a:t>
            </a:r>
            <a:r>
              <a:rPr lang="en-US" sz="2800" dirty="0" smtClean="0"/>
              <a:t>y</a:t>
            </a:r>
            <a:r>
              <a:rPr lang="en-US" sz="2000" dirty="0" smtClean="0"/>
              <a:t>0</a:t>
            </a:r>
            <a:r>
              <a:rPr lang="en-US" dirty="0" smtClean="0"/>
              <a:t>) and with an orientation angle </a:t>
            </a:r>
            <a:r>
              <a:rPr lang="el-GR" dirty="0" smtClean="0">
                <a:cs typeface="Arial" charset="0"/>
              </a:rPr>
              <a:t>θ </a:t>
            </a:r>
            <a:r>
              <a:rPr lang="en-US" dirty="0" smtClean="0"/>
              <a:t>between the x and x’ axes.</a:t>
            </a:r>
          </a:p>
        </p:txBody>
      </p:sp>
      <p:sp>
        <p:nvSpPr>
          <p:cNvPr id="3" name="Title 2"/>
          <p:cNvSpPr>
            <a:spLocks noGrp="1"/>
          </p:cNvSpPr>
          <p:nvPr>
            <p:ph type="title"/>
          </p:nvPr>
        </p:nvSpPr>
        <p:spPr>
          <a:xfrm>
            <a:off x="152400" y="152400"/>
            <a:ext cx="8991600" cy="990600"/>
          </a:xfrm>
        </p:spPr>
        <p:txBody>
          <a:bodyPr>
            <a:normAutofit fontScale="90000"/>
          </a:bodyPr>
          <a:lstStyle/>
          <a:p>
            <a:r>
              <a:rPr lang="en-US" dirty="0" smtClean="0"/>
              <a:t>T</a:t>
            </a:r>
            <a:r>
              <a:rPr smtClean="0"/>
              <a:t>ransformations between coordinate systems</a:t>
            </a:r>
            <a:endParaRPr lang="en-US" dirty="0"/>
          </a:p>
        </p:txBody>
      </p:sp>
      <p:cxnSp>
        <p:nvCxnSpPr>
          <p:cNvPr id="15" name="Straight Connector 14"/>
          <p:cNvCxnSpPr/>
          <p:nvPr/>
        </p:nvCxnSpPr>
        <p:spPr>
          <a:xfrm>
            <a:off x="2362200" y="4953000"/>
            <a:ext cx="228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5400000">
            <a:off x="3314700" y="5905500"/>
            <a:ext cx="228600" cy="1588"/>
          </a:xfrm>
          <a:prstGeom prst="line">
            <a:avLst/>
          </a:prstGeom>
        </p:spPr>
        <p:style>
          <a:lnRef idx="1">
            <a:schemeClr val="accent1"/>
          </a:lnRef>
          <a:fillRef idx="0">
            <a:schemeClr val="accent1"/>
          </a:fillRef>
          <a:effectRef idx="0">
            <a:schemeClr val="accent1"/>
          </a:effectRef>
          <a:fontRef idx="minor">
            <a:schemeClr val="tx1"/>
          </a:fontRef>
        </p:style>
      </p:cxnSp>
      <p:grpSp>
        <p:nvGrpSpPr>
          <p:cNvPr id="4" name="Group 27"/>
          <p:cNvGrpSpPr/>
          <p:nvPr/>
        </p:nvGrpSpPr>
        <p:grpSpPr>
          <a:xfrm>
            <a:off x="1524000" y="4248884"/>
            <a:ext cx="3657600" cy="2380516"/>
            <a:chOff x="1524000" y="3886994"/>
            <a:chExt cx="3657600" cy="2380516"/>
          </a:xfrm>
        </p:grpSpPr>
        <p:cxnSp>
          <p:nvCxnSpPr>
            <p:cNvPr id="7" name="Straight Arrow Connector 6"/>
            <p:cNvCxnSpPr/>
            <p:nvPr/>
          </p:nvCxnSpPr>
          <p:spPr>
            <a:xfrm>
              <a:off x="2438400" y="5865812"/>
              <a:ext cx="2286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5400000" flipH="1" flipV="1">
              <a:off x="1447800" y="4876800"/>
              <a:ext cx="1981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6200000" flipV="1">
              <a:off x="2781300" y="4381500"/>
              <a:ext cx="60960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3352800" y="4495800"/>
              <a:ext cx="6858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276600" y="4953000"/>
              <a:ext cx="9144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524000" y="3962400"/>
              <a:ext cx="762000" cy="369332"/>
            </a:xfrm>
            <a:prstGeom prst="rect">
              <a:avLst/>
            </a:prstGeom>
            <a:noFill/>
          </p:spPr>
          <p:txBody>
            <a:bodyPr wrap="square" rtlCol="0">
              <a:spAutoFit/>
            </a:bodyPr>
            <a:lstStyle/>
            <a:p>
              <a:r>
                <a:rPr lang="en-US" dirty="0" smtClean="0"/>
                <a:t>Y axis</a:t>
              </a:r>
              <a:endParaRPr lang="en-US" dirty="0"/>
            </a:p>
          </p:txBody>
        </p:sp>
        <p:sp>
          <p:nvSpPr>
            <p:cNvPr id="21" name="TextBox 20"/>
            <p:cNvSpPr txBox="1"/>
            <p:nvPr/>
          </p:nvSpPr>
          <p:spPr>
            <a:xfrm>
              <a:off x="2667000" y="4050268"/>
              <a:ext cx="914400" cy="369332"/>
            </a:xfrm>
            <a:prstGeom prst="rect">
              <a:avLst/>
            </a:prstGeom>
            <a:noFill/>
          </p:spPr>
          <p:txBody>
            <a:bodyPr wrap="square" rtlCol="0">
              <a:spAutoFit/>
            </a:bodyPr>
            <a:lstStyle/>
            <a:p>
              <a:r>
                <a:rPr lang="en-US" dirty="0" smtClean="0"/>
                <a:t>Y’ axis</a:t>
              </a:r>
              <a:endParaRPr lang="en-US" dirty="0"/>
            </a:p>
          </p:txBody>
        </p:sp>
        <p:sp>
          <p:nvSpPr>
            <p:cNvPr id="22" name="TextBox 21"/>
            <p:cNvSpPr txBox="1"/>
            <p:nvPr/>
          </p:nvSpPr>
          <p:spPr>
            <a:xfrm>
              <a:off x="3962400" y="4278868"/>
              <a:ext cx="914400" cy="369332"/>
            </a:xfrm>
            <a:prstGeom prst="rect">
              <a:avLst/>
            </a:prstGeom>
            <a:noFill/>
          </p:spPr>
          <p:txBody>
            <a:bodyPr wrap="square" rtlCol="0">
              <a:spAutoFit/>
            </a:bodyPr>
            <a:lstStyle/>
            <a:p>
              <a:r>
                <a:rPr lang="en-US" dirty="0" smtClean="0"/>
                <a:t>x’ axis</a:t>
              </a:r>
              <a:endParaRPr lang="en-US" dirty="0"/>
            </a:p>
          </p:txBody>
        </p:sp>
        <p:sp>
          <p:nvSpPr>
            <p:cNvPr id="23" name="TextBox 22"/>
            <p:cNvSpPr txBox="1"/>
            <p:nvPr/>
          </p:nvSpPr>
          <p:spPr>
            <a:xfrm>
              <a:off x="4267200" y="5791200"/>
              <a:ext cx="914400" cy="369332"/>
            </a:xfrm>
            <a:prstGeom prst="rect">
              <a:avLst/>
            </a:prstGeom>
            <a:noFill/>
          </p:spPr>
          <p:txBody>
            <a:bodyPr wrap="square" rtlCol="0">
              <a:spAutoFit/>
            </a:bodyPr>
            <a:lstStyle/>
            <a:p>
              <a:r>
                <a:rPr lang="en-US" dirty="0" smtClean="0"/>
                <a:t>x axis</a:t>
              </a:r>
              <a:endParaRPr lang="en-US" dirty="0"/>
            </a:p>
          </p:txBody>
        </p:sp>
        <p:sp>
          <p:nvSpPr>
            <p:cNvPr id="24" name="TextBox 23"/>
            <p:cNvSpPr txBox="1"/>
            <p:nvPr/>
          </p:nvSpPr>
          <p:spPr>
            <a:xfrm>
              <a:off x="2057400" y="5802868"/>
              <a:ext cx="914400" cy="369332"/>
            </a:xfrm>
            <a:prstGeom prst="rect">
              <a:avLst/>
            </a:prstGeom>
            <a:noFill/>
          </p:spPr>
          <p:txBody>
            <a:bodyPr wrap="square" rtlCol="0">
              <a:spAutoFit/>
            </a:bodyPr>
            <a:lstStyle/>
            <a:p>
              <a:r>
                <a:rPr lang="en-US" dirty="0" smtClean="0"/>
                <a:t>(0,0)</a:t>
              </a:r>
              <a:endParaRPr lang="en-US" dirty="0"/>
            </a:p>
          </p:txBody>
        </p:sp>
        <p:sp>
          <p:nvSpPr>
            <p:cNvPr id="25" name="TextBox 24"/>
            <p:cNvSpPr txBox="1"/>
            <p:nvPr/>
          </p:nvSpPr>
          <p:spPr>
            <a:xfrm>
              <a:off x="2057400" y="4724400"/>
              <a:ext cx="914400" cy="369332"/>
            </a:xfrm>
            <a:prstGeom prst="rect">
              <a:avLst/>
            </a:prstGeom>
            <a:noFill/>
          </p:spPr>
          <p:txBody>
            <a:bodyPr wrap="square" rtlCol="0">
              <a:spAutoFit/>
            </a:bodyPr>
            <a:lstStyle/>
            <a:p>
              <a:r>
                <a:rPr lang="en-US" dirty="0" smtClean="0"/>
                <a:t>y</a:t>
              </a:r>
              <a:r>
                <a:rPr lang="en-US" sz="1400" dirty="0" smtClean="0"/>
                <a:t>0</a:t>
              </a:r>
              <a:endParaRPr lang="en-US" dirty="0"/>
            </a:p>
          </p:txBody>
        </p:sp>
        <p:sp>
          <p:nvSpPr>
            <p:cNvPr id="26" name="Rectangle 25"/>
            <p:cNvSpPr/>
            <p:nvPr/>
          </p:nvSpPr>
          <p:spPr>
            <a:xfrm>
              <a:off x="3200400" y="5867400"/>
              <a:ext cx="404278" cy="400110"/>
            </a:xfrm>
            <a:prstGeom prst="rect">
              <a:avLst/>
            </a:prstGeom>
          </p:spPr>
          <p:txBody>
            <a:bodyPr wrap="none">
              <a:spAutoFit/>
            </a:bodyPr>
            <a:lstStyle/>
            <a:p>
              <a:r>
                <a:rPr lang="en-US" sz="2000" dirty="0" smtClean="0"/>
                <a:t>x</a:t>
              </a:r>
              <a:r>
                <a:rPr lang="en-US" sz="1400" dirty="0" smtClean="0"/>
                <a:t>0</a:t>
              </a:r>
              <a:endParaRPr lang="en-US" dirty="0"/>
            </a:p>
          </p:txBody>
        </p:sp>
        <p:sp>
          <p:nvSpPr>
            <p:cNvPr id="27" name="Arc 26"/>
            <p:cNvSpPr/>
            <p:nvPr/>
          </p:nvSpPr>
          <p:spPr>
            <a:xfrm>
              <a:off x="3581400" y="4724400"/>
              <a:ext cx="228600" cy="4572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9" name="TextBox 28"/>
          <p:cNvSpPr txBox="1"/>
          <p:nvPr/>
        </p:nvSpPr>
        <p:spPr>
          <a:xfrm>
            <a:off x="3733800" y="4659868"/>
            <a:ext cx="304800" cy="369332"/>
          </a:xfrm>
          <a:prstGeom prst="rect">
            <a:avLst/>
          </a:prstGeom>
          <a:noFill/>
        </p:spPr>
        <p:txBody>
          <a:bodyPr wrap="square" rtlCol="0">
            <a:spAutoFit/>
          </a:bodyPr>
          <a:lstStyle/>
          <a:p>
            <a:r>
              <a:rPr lang="el-GR" dirty="0" smtClean="0">
                <a:cs typeface="Arial" charset="0"/>
              </a:rPr>
              <a:t>θ</a:t>
            </a:r>
            <a:endParaRPr lang="en-US" dirty="0"/>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381000"/>
            <a:ext cx="8229600" cy="5715000"/>
          </a:xfrm>
        </p:spPr>
        <p:txBody>
          <a:bodyPr>
            <a:normAutofit fontScale="92500" lnSpcReduction="20000"/>
          </a:bodyPr>
          <a:lstStyle/>
          <a:p>
            <a:r>
              <a:rPr lang="en-US" dirty="0" smtClean="0"/>
              <a:t>To transform object descriptions from </a:t>
            </a:r>
            <a:r>
              <a:rPr lang="en-US" dirty="0" err="1" smtClean="0"/>
              <a:t>xy</a:t>
            </a:r>
            <a:r>
              <a:rPr lang="en-US" dirty="0" smtClean="0"/>
              <a:t>  coordinates to </a:t>
            </a:r>
            <a:r>
              <a:rPr lang="en-US" dirty="0" err="1" smtClean="0"/>
              <a:t>x’y</a:t>
            </a:r>
            <a:r>
              <a:rPr lang="en-US" dirty="0" smtClean="0"/>
              <a:t>’ coordinates, we need to set up a transformation that superimposes the </a:t>
            </a:r>
            <a:r>
              <a:rPr lang="en-US" dirty="0" err="1" smtClean="0"/>
              <a:t>x’y</a:t>
            </a:r>
            <a:r>
              <a:rPr lang="en-US" dirty="0" smtClean="0"/>
              <a:t>’ axes onto the </a:t>
            </a:r>
            <a:r>
              <a:rPr lang="en-US" dirty="0" err="1" smtClean="0"/>
              <a:t>xy</a:t>
            </a:r>
            <a:r>
              <a:rPr lang="en-US" dirty="0" smtClean="0"/>
              <a:t> axes. This is done in two steps:</a:t>
            </a:r>
          </a:p>
          <a:p>
            <a:pPr marL="514350" indent="-514350">
              <a:buFont typeface="+mj-lt"/>
              <a:buAutoNum type="arabicPeriod"/>
            </a:pPr>
            <a:r>
              <a:rPr lang="en-US" dirty="0" smtClean="0"/>
              <a:t>Translate so that the origin (</a:t>
            </a:r>
            <a:r>
              <a:rPr lang="en-US" sz="3200" dirty="0" smtClean="0"/>
              <a:t>x</a:t>
            </a:r>
            <a:r>
              <a:rPr lang="en-US" sz="1800" dirty="0" smtClean="0"/>
              <a:t>0</a:t>
            </a:r>
            <a:r>
              <a:rPr lang="en-US" dirty="0" smtClean="0"/>
              <a:t>,</a:t>
            </a:r>
            <a:r>
              <a:rPr lang="en-US" sz="3200" dirty="0" smtClean="0"/>
              <a:t>y</a:t>
            </a:r>
            <a:r>
              <a:rPr lang="en-US" sz="1800" dirty="0" smtClean="0"/>
              <a:t>0</a:t>
            </a:r>
            <a:r>
              <a:rPr lang="en-US" dirty="0" smtClean="0"/>
              <a:t>) of the </a:t>
            </a:r>
            <a:r>
              <a:rPr lang="en-US" dirty="0" err="1" smtClean="0"/>
              <a:t>x’y</a:t>
            </a:r>
            <a:r>
              <a:rPr lang="en-US" dirty="0" smtClean="0"/>
              <a:t>’ system is moved to the origin of the </a:t>
            </a:r>
            <a:r>
              <a:rPr lang="en-US" dirty="0" err="1" smtClean="0"/>
              <a:t>xy</a:t>
            </a:r>
            <a:r>
              <a:rPr lang="en-US" dirty="0" smtClean="0"/>
              <a:t> system.</a:t>
            </a:r>
          </a:p>
          <a:p>
            <a:pPr marL="514350" indent="-514350">
              <a:buFont typeface="+mj-lt"/>
              <a:buAutoNum type="arabicPeriod"/>
            </a:pPr>
            <a:r>
              <a:rPr lang="en-US" dirty="0" smtClean="0"/>
              <a:t>Rotate the x’ axis onto the x axis.</a:t>
            </a:r>
          </a:p>
          <a:p>
            <a:pPr marL="514350" indent="-514350"/>
            <a:r>
              <a:rPr lang="en-US" dirty="0" smtClean="0"/>
              <a:t>Translation of the coordinate origin is expressed with the matrix operation and the orientation of the two systems after the translation operation would appear as in figure:</a:t>
            </a:r>
          </a:p>
          <a:p>
            <a:pPr>
              <a:buNone/>
            </a:pPr>
            <a:r>
              <a:rPr lang="en-US" dirty="0" smtClean="0">
                <a:latin typeface="Calibri" pitchFamily="34" charset="0"/>
              </a:rPr>
              <a:t>     T(-</a:t>
            </a:r>
            <a:r>
              <a:rPr lang="en-US" sz="3200" dirty="0" smtClean="0">
                <a:latin typeface="Calibri" pitchFamily="34" charset="0"/>
              </a:rPr>
              <a:t>x</a:t>
            </a:r>
            <a:r>
              <a:rPr lang="en-US" sz="1800" dirty="0" smtClean="0">
                <a:latin typeface="Calibri" pitchFamily="34" charset="0"/>
              </a:rPr>
              <a:t>0</a:t>
            </a:r>
            <a:r>
              <a:rPr lang="en-US" dirty="0" smtClean="0">
                <a:latin typeface="Calibri" pitchFamily="34" charset="0"/>
              </a:rPr>
              <a:t>,-</a:t>
            </a:r>
            <a:r>
              <a:rPr lang="en-US" sz="3200" dirty="0" smtClean="0">
                <a:latin typeface="Calibri" pitchFamily="34" charset="0"/>
              </a:rPr>
              <a:t>y</a:t>
            </a:r>
            <a:r>
              <a:rPr lang="en-US" sz="1800" dirty="0" smtClean="0">
                <a:latin typeface="Calibri" pitchFamily="34" charset="0"/>
              </a:rPr>
              <a:t>0</a:t>
            </a:r>
            <a:r>
              <a:rPr lang="en-US" dirty="0" smtClean="0">
                <a:latin typeface="Calibri" pitchFamily="34" charset="0"/>
              </a:rPr>
              <a:t>) =             1      0      -x</a:t>
            </a:r>
            <a:r>
              <a:rPr lang="en-US" baseline="-25000" dirty="0" smtClean="0">
                <a:latin typeface="Calibri" pitchFamily="34" charset="0"/>
              </a:rPr>
              <a:t>0 </a:t>
            </a:r>
            <a:r>
              <a:rPr lang="en-US" dirty="0" smtClean="0">
                <a:latin typeface="Calibri" pitchFamily="34" charset="0"/>
              </a:rPr>
              <a:t>       </a:t>
            </a:r>
            <a:r>
              <a:rPr lang="en-US" baseline="-25000" dirty="0" smtClean="0">
                <a:latin typeface="Calibri" pitchFamily="34" charset="0"/>
              </a:rPr>
              <a:t> </a:t>
            </a:r>
          </a:p>
          <a:p>
            <a:pPr>
              <a:buNone/>
            </a:pPr>
            <a:r>
              <a:rPr lang="en-US" baseline="-25000" dirty="0" smtClean="0">
                <a:latin typeface="Calibri" pitchFamily="34" charset="0"/>
              </a:rPr>
              <a:t>	                                                    </a:t>
            </a:r>
            <a:r>
              <a:rPr lang="en-US" dirty="0" smtClean="0">
                <a:latin typeface="Calibri" pitchFamily="34" charset="0"/>
              </a:rPr>
              <a:t>0     1      -y</a:t>
            </a:r>
            <a:r>
              <a:rPr lang="en-US" sz="1800" dirty="0" smtClean="0">
                <a:latin typeface="Calibri" pitchFamily="34" charset="0"/>
              </a:rPr>
              <a:t>0</a:t>
            </a:r>
            <a:r>
              <a:rPr lang="en-US" dirty="0" smtClean="0">
                <a:latin typeface="Calibri" pitchFamily="34" charset="0"/>
              </a:rPr>
              <a:t>      </a:t>
            </a:r>
            <a:r>
              <a:rPr lang="en-US" baseline="-25000" dirty="0" smtClean="0">
                <a:latin typeface="Calibri" pitchFamily="34" charset="0"/>
              </a:rPr>
              <a:t> </a:t>
            </a:r>
          </a:p>
          <a:p>
            <a:pPr>
              <a:buNone/>
            </a:pPr>
            <a:r>
              <a:rPr lang="en-US" dirty="0" smtClean="0">
                <a:latin typeface="Calibri" pitchFamily="34" charset="0"/>
              </a:rPr>
              <a:t>                                      0     0      1 </a:t>
            </a:r>
            <a:endParaRPr lang="en-US" dirty="0"/>
          </a:p>
        </p:txBody>
      </p:sp>
      <p:sp>
        <p:nvSpPr>
          <p:cNvPr id="3" name="Right Bracket 2"/>
          <p:cNvSpPr/>
          <p:nvPr/>
        </p:nvSpPr>
        <p:spPr>
          <a:xfrm>
            <a:off x="5410200" y="4495800"/>
            <a:ext cx="152400" cy="1600200"/>
          </a:xfrm>
          <a:prstGeom prst="rightBracket">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4" name="Right Bracket 3"/>
          <p:cNvSpPr/>
          <p:nvPr/>
        </p:nvSpPr>
        <p:spPr>
          <a:xfrm flipH="1">
            <a:off x="3276600" y="4495800"/>
            <a:ext cx="152400" cy="1600200"/>
          </a:xfrm>
          <a:prstGeom prst="rightBracket">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r>
              <a:rPr lang="en-US" dirty="0"/>
              <a:t> </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533400"/>
            <a:ext cx="8229600" cy="5562600"/>
          </a:xfrm>
        </p:spPr>
        <p:txBody>
          <a:bodyPr/>
          <a:lstStyle/>
          <a:p>
            <a:r>
              <a:rPr lang="en-US" dirty="0" smtClean="0"/>
              <a:t>To get the axes of the two systems into coincidence, we then perform the clockwise rotation.</a:t>
            </a:r>
          </a:p>
          <a:p>
            <a:r>
              <a:rPr lang="en-US" dirty="0" smtClean="0"/>
              <a:t> R(-</a:t>
            </a:r>
            <a:r>
              <a:rPr lang="el-GR" dirty="0" smtClean="0">
                <a:cs typeface="Arial" charset="0"/>
              </a:rPr>
              <a:t> θ</a:t>
            </a:r>
            <a:r>
              <a:rPr lang="en-US" dirty="0" smtClean="0">
                <a:cs typeface="Arial" charset="0"/>
              </a:rPr>
              <a:t>) = </a:t>
            </a:r>
            <a:endParaRPr lang="en-US" dirty="0"/>
          </a:p>
        </p:txBody>
      </p:sp>
      <p:sp>
        <p:nvSpPr>
          <p:cNvPr id="6" name="Rectangle 5"/>
          <p:cNvSpPr/>
          <p:nvPr/>
        </p:nvSpPr>
        <p:spPr>
          <a:xfrm>
            <a:off x="685800" y="1397675"/>
            <a:ext cx="4572000" cy="2492990"/>
          </a:xfrm>
          <a:prstGeom prst="rect">
            <a:avLst/>
          </a:prstGeom>
        </p:spPr>
        <p:txBody>
          <a:bodyPr>
            <a:spAutoFit/>
          </a:bodyPr>
          <a:lstStyle/>
          <a:p>
            <a:pPr>
              <a:buFont typeface="Wingdings 2" pitchFamily="18" charset="2"/>
              <a:buNone/>
            </a:pPr>
            <a:r>
              <a:rPr lang="en-US" dirty="0" smtClean="0">
                <a:latin typeface="Calibri" pitchFamily="34" charset="0"/>
              </a:rPr>
              <a:t>                                     </a:t>
            </a:r>
            <a:r>
              <a:rPr lang="en-US" sz="2400" dirty="0" err="1" smtClean="0">
                <a:latin typeface="Calibri" pitchFamily="34" charset="0"/>
              </a:rPr>
              <a:t>cos</a:t>
            </a:r>
            <a:r>
              <a:rPr lang="el-GR" sz="2400" dirty="0" smtClean="0">
                <a:cs typeface="Arial" charset="0"/>
              </a:rPr>
              <a:t>θ</a:t>
            </a:r>
            <a:r>
              <a:rPr lang="en-US" sz="2400" dirty="0" smtClean="0">
                <a:latin typeface="Calibri" pitchFamily="34" charset="0"/>
              </a:rPr>
              <a:t>	sin</a:t>
            </a:r>
            <a:r>
              <a:rPr lang="el-GR" sz="2400" dirty="0" smtClean="0">
                <a:cs typeface="Arial" charset="0"/>
              </a:rPr>
              <a:t>θ</a:t>
            </a:r>
            <a:r>
              <a:rPr lang="en-US" sz="2400" dirty="0" smtClean="0">
                <a:latin typeface="Calibri" pitchFamily="34" charset="0"/>
              </a:rPr>
              <a:t>	0	</a:t>
            </a:r>
          </a:p>
          <a:p>
            <a:pPr>
              <a:buFont typeface="Wingdings 2" pitchFamily="18" charset="2"/>
              <a:buNone/>
            </a:pPr>
            <a:r>
              <a:rPr lang="en-US" sz="2400" dirty="0" smtClean="0">
                <a:latin typeface="Calibri" pitchFamily="34" charset="0"/>
              </a:rPr>
              <a:t>		 -sin</a:t>
            </a:r>
            <a:r>
              <a:rPr lang="el-GR" sz="2400" dirty="0" smtClean="0">
                <a:cs typeface="Arial" charset="0"/>
              </a:rPr>
              <a:t>θ</a:t>
            </a:r>
            <a:r>
              <a:rPr lang="en-US" sz="2400" dirty="0" smtClean="0">
                <a:latin typeface="Calibri" pitchFamily="34" charset="0"/>
              </a:rPr>
              <a:t>	</a:t>
            </a:r>
            <a:r>
              <a:rPr lang="en-US" sz="2400" dirty="0" err="1" smtClean="0">
                <a:latin typeface="Calibri" pitchFamily="34" charset="0"/>
              </a:rPr>
              <a:t>cos</a:t>
            </a:r>
            <a:r>
              <a:rPr lang="el-GR" sz="2400" dirty="0" smtClean="0">
                <a:cs typeface="Arial" charset="0"/>
              </a:rPr>
              <a:t>θ</a:t>
            </a:r>
            <a:r>
              <a:rPr lang="en-US" sz="2400" dirty="0" smtClean="0">
                <a:latin typeface="Calibri" pitchFamily="34" charset="0"/>
              </a:rPr>
              <a:t>	0     	</a:t>
            </a:r>
          </a:p>
          <a:p>
            <a:pPr>
              <a:buFont typeface="Wingdings 2" pitchFamily="18" charset="2"/>
              <a:buNone/>
            </a:pPr>
            <a:r>
              <a:rPr lang="en-US" sz="2400" dirty="0" smtClean="0">
                <a:latin typeface="Calibri" pitchFamily="34" charset="0"/>
              </a:rPr>
              <a:t>		    0	  0	1</a:t>
            </a:r>
            <a:r>
              <a:rPr lang="en-US" dirty="0" smtClean="0">
                <a:latin typeface="Calibri" pitchFamily="34" charset="0"/>
              </a:rPr>
              <a:t>	</a:t>
            </a:r>
          </a:p>
          <a:p>
            <a:pPr>
              <a:buFont typeface="Wingdings 2" pitchFamily="18" charset="2"/>
              <a:buNone/>
            </a:pPr>
            <a:r>
              <a:rPr lang="en-US" dirty="0" smtClean="0">
                <a:latin typeface="Calibri" pitchFamily="34" charset="0"/>
              </a:rPr>
              <a:t>	</a:t>
            </a:r>
          </a:p>
        </p:txBody>
      </p:sp>
      <p:sp>
        <p:nvSpPr>
          <p:cNvPr id="4" name="Right Bracket 3"/>
          <p:cNvSpPr/>
          <p:nvPr/>
        </p:nvSpPr>
        <p:spPr>
          <a:xfrm>
            <a:off x="4876800" y="1524000"/>
            <a:ext cx="152400" cy="1828800"/>
          </a:xfrm>
          <a:prstGeom prst="rightBracket">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sp>
        <p:nvSpPr>
          <p:cNvPr id="5" name="Right Bracket 4"/>
          <p:cNvSpPr/>
          <p:nvPr/>
        </p:nvSpPr>
        <p:spPr>
          <a:xfrm flipH="1">
            <a:off x="2438400" y="1524000"/>
            <a:ext cx="228600" cy="1828800"/>
          </a:xfrm>
          <a:prstGeom prst="rightBracket">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r>
              <a:rPr lang="en-US" dirty="0"/>
              <a:t> </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533400"/>
            <a:ext cx="8229600" cy="5562600"/>
          </a:xfrm>
        </p:spPr>
        <p:txBody>
          <a:bodyPr/>
          <a:lstStyle/>
          <a:p>
            <a:pPr algn="just"/>
            <a:r>
              <a:rPr lang="en-US" dirty="0" smtClean="0"/>
              <a:t>Concatenating these two transformations matrices gives us the complete composite matrix for transforming object descriptions from the </a:t>
            </a:r>
            <a:r>
              <a:rPr lang="en-US" dirty="0" err="1" smtClean="0"/>
              <a:t>xy</a:t>
            </a:r>
            <a:r>
              <a:rPr lang="en-US" dirty="0" smtClean="0"/>
              <a:t> system to the </a:t>
            </a:r>
            <a:r>
              <a:rPr lang="en-US" dirty="0" err="1" smtClean="0"/>
              <a:t>x’y</a:t>
            </a:r>
            <a:r>
              <a:rPr lang="en-US" dirty="0" smtClean="0"/>
              <a:t>’ system:</a:t>
            </a:r>
          </a:p>
          <a:p>
            <a:pPr algn="just"/>
            <a:r>
              <a:rPr lang="en-US" dirty="0" err="1" smtClean="0"/>
              <a:t>M</a:t>
            </a:r>
            <a:r>
              <a:rPr lang="en-US" sz="2000" dirty="0" err="1" smtClean="0"/>
              <a:t>xy</a:t>
            </a:r>
            <a:r>
              <a:rPr lang="en-US" dirty="0" err="1" smtClean="0"/>
              <a:t>,</a:t>
            </a:r>
            <a:r>
              <a:rPr lang="en-US" sz="2000" dirty="0" err="1" smtClean="0"/>
              <a:t>x’y</a:t>
            </a:r>
            <a:r>
              <a:rPr lang="en-US" dirty="0" smtClean="0"/>
              <a:t>’ = R(-</a:t>
            </a:r>
            <a:r>
              <a:rPr lang="el-GR" dirty="0" smtClean="0">
                <a:cs typeface="Arial" charset="0"/>
              </a:rPr>
              <a:t> θ</a:t>
            </a:r>
            <a:r>
              <a:rPr lang="en-US" dirty="0" smtClean="0">
                <a:cs typeface="Arial" charset="0"/>
              </a:rPr>
              <a:t>)</a:t>
            </a:r>
            <a:r>
              <a:rPr lang="en-US" dirty="0" smtClean="0">
                <a:latin typeface="Calibri" pitchFamily="34" charset="0"/>
              </a:rPr>
              <a:t> • </a:t>
            </a:r>
            <a:r>
              <a:rPr lang="en-US" dirty="0" smtClean="0">
                <a:cs typeface="Arial" charset="0"/>
              </a:rPr>
              <a:t>T</a:t>
            </a:r>
            <a:r>
              <a:rPr lang="en-US" sz="3200" dirty="0" smtClean="0">
                <a:cs typeface="Arial" charset="0"/>
              </a:rPr>
              <a:t>(-x</a:t>
            </a:r>
            <a:r>
              <a:rPr lang="en-US" sz="2000" dirty="0" smtClean="0">
                <a:cs typeface="Arial" charset="0"/>
              </a:rPr>
              <a:t>0</a:t>
            </a:r>
            <a:r>
              <a:rPr lang="en-US" sz="3200" dirty="0" smtClean="0">
                <a:cs typeface="Arial" charset="0"/>
              </a:rPr>
              <a:t>,-y</a:t>
            </a:r>
            <a:r>
              <a:rPr lang="en-US" sz="2000" dirty="0" smtClean="0">
                <a:cs typeface="Arial" charset="0"/>
              </a:rPr>
              <a:t>0</a:t>
            </a:r>
            <a:r>
              <a:rPr lang="en-US" dirty="0" smtClean="0">
                <a:cs typeface="Arial" charset="0"/>
              </a:rPr>
              <a:t>)</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dirty="0" smtClean="0">
                <a:solidFill>
                  <a:srgbClr val="C9C2D1">
                    <a:satMod val="200000"/>
                  </a:srgbClr>
                </a:solidFill>
              </a:rPr>
              <a:t>Example of VFX (Visual Effects)</a:t>
            </a:r>
            <a:endParaRPr lang="en-IN" dirty="0"/>
          </a:p>
        </p:txBody>
      </p:sp>
      <p:pic>
        <p:nvPicPr>
          <p:cNvPr id="2050" name="Picture 2" descr="C:\Users\admin\Desktop\GraphicsMovies\Baahubaliwaterfall.png"/>
          <p:cNvPicPr>
            <a:picLocks noGrp="1" noChangeAspect="1" noChangeArrowheads="1"/>
          </p:cNvPicPr>
          <p:nvPr>
            <p:ph idx="1"/>
          </p:nvPr>
        </p:nvPicPr>
        <p:blipFill>
          <a:blip r:embed="rId2"/>
          <a:srcRect/>
          <a:stretch>
            <a:fillRect/>
          </a:stretch>
        </p:blipFill>
        <p:spPr bwMode="auto">
          <a:xfrm>
            <a:off x="1066801" y="2057400"/>
            <a:ext cx="7578138" cy="3728624"/>
          </a:xfrm>
          <a:prstGeom prst="rect">
            <a:avLst/>
          </a:prstGeom>
          <a:noFill/>
        </p:spPr>
      </p:pic>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43000"/>
            <a:ext cx="8229600" cy="5410200"/>
          </a:xfrm>
        </p:spPr>
        <p:txBody>
          <a:bodyPr>
            <a:normAutofit fontScale="77500" lnSpcReduction="20000"/>
          </a:bodyPr>
          <a:lstStyle/>
          <a:p>
            <a:pPr algn="just"/>
            <a:r>
              <a:rPr lang="en-US" dirty="0" smtClean="0"/>
              <a:t>The particular capabilities of raster systems suggest an alternate method for transforming objects.</a:t>
            </a:r>
          </a:p>
          <a:p>
            <a:pPr algn="just"/>
            <a:r>
              <a:rPr lang="en-US" dirty="0" smtClean="0"/>
              <a:t>Raster systems store picture information as pixel patterns in the frame buffer.</a:t>
            </a:r>
          </a:p>
          <a:p>
            <a:pPr algn="just"/>
            <a:r>
              <a:rPr lang="en-US" dirty="0" smtClean="0"/>
              <a:t>Therefore, some simple transformations can be carried out rapidly by simply moving rectangular arrays of stored pixel values from one location to another within the frame buffer.</a:t>
            </a:r>
          </a:p>
          <a:p>
            <a:pPr algn="just"/>
            <a:r>
              <a:rPr lang="en-US" dirty="0" smtClean="0"/>
              <a:t>Raster functions that manipulate rectangular pixel arrays are generally referred to as </a:t>
            </a:r>
            <a:r>
              <a:rPr lang="en-US" b="1" i="1" dirty="0" smtClean="0"/>
              <a:t>raster ops</a:t>
            </a:r>
            <a:r>
              <a:rPr lang="en-US" dirty="0" smtClean="0"/>
              <a:t>.</a:t>
            </a:r>
          </a:p>
          <a:p>
            <a:pPr algn="just"/>
            <a:r>
              <a:rPr lang="en-US" dirty="0" smtClean="0"/>
              <a:t>Moving a block of pixels from one location to another is also called a </a:t>
            </a:r>
            <a:r>
              <a:rPr lang="en-US" b="1" i="1" dirty="0" smtClean="0"/>
              <a:t>block transfer </a:t>
            </a:r>
            <a:r>
              <a:rPr lang="en-US" dirty="0" smtClean="0"/>
              <a:t>of pixel values.</a:t>
            </a:r>
          </a:p>
          <a:p>
            <a:pPr algn="just"/>
            <a:r>
              <a:rPr lang="en-US" dirty="0" smtClean="0"/>
              <a:t>On </a:t>
            </a:r>
            <a:r>
              <a:rPr lang="en-US" dirty="0" err="1" smtClean="0"/>
              <a:t>bilevel</a:t>
            </a:r>
            <a:r>
              <a:rPr lang="en-US" dirty="0" smtClean="0"/>
              <a:t> system, this operation is called </a:t>
            </a:r>
            <a:r>
              <a:rPr lang="en-US" b="1" i="1" dirty="0" err="1" smtClean="0"/>
              <a:t>bitBlt</a:t>
            </a:r>
            <a:r>
              <a:rPr lang="en-US" b="1" i="1" dirty="0" smtClean="0"/>
              <a:t> (bit-block transfer</a:t>
            </a:r>
            <a:r>
              <a:rPr lang="en-US" dirty="0" smtClean="0"/>
              <a:t>), particularly when the function is hardware implemented.</a:t>
            </a:r>
          </a:p>
          <a:p>
            <a:pPr algn="just"/>
            <a:r>
              <a:rPr lang="en-US" dirty="0" smtClean="0"/>
              <a:t>The term </a:t>
            </a:r>
            <a:r>
              <a:rPr lang="en-US" b="1" i="1" dirty="0" err="1" smtClean="0"/>
              <a:t>pixBlt</a:t>
            </a:r>
            <a:r>
              <a:rPr lang="en-US" dirty="0" smtClean="0"/>
              <a:t> is sometimes used for block transfers on multi level systems (multiple bits per pixels).</a:t>
            </a:r>
            <a:endParaRPr lang="en-US" dirty="0"/>
          </a:p>
        </p:txBody>
      </p:sp>
      <p:sp>
        <p:nvSpPr>
          <p:cNvPr id="3" name="Title 2"/>
          <p:cNvSpPr>
            <a:spLocks noGrp="1"/>
          </p:cNvSpPr>
          <p:nvPr>
            <p:ph type="title"/>
          </p:nvPr>
        </p:nvSpPr>
        <p:spPr>
          <a:xfrm>
            <a:off x="457200" y="152400"/>
            <a:ext cx="8229600" cy="914400"/>
          </a:xfrm>
        </p:spPr>
        <p:txBody>
          <a:bodyPr/>
          <a:lstStyle/>
          <a:p>
            <a:r>
              <a:rPr lang="en-US" sz="3200" dirty="0" smtClean="0"/>
              <a:t>R</a:t>
            </a:r>
            <a:r>
              <a:rPr sz="3200" smtClean="0"/>
              <a:t>aster Methods for transformations</a:t>
            </a:r>
            <a:endParaRPr lang="en-US" sz="3200" dirty="0"/>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304800"/>
            <a:ext cx="8229600" cy="5791200"/>
          </a:xfrm>
        </p:spPr>
        <p:txBody>
          <a:bodyPr>
            <a:normAutofit fontScale="92500" lnSpcReduction="20000"/>
          </a:bodyPr>
          <a:lstStyle/>
          <a:p>
            <a:pPr algn="just"/>
            <a:r>
              <a:rPr lang="en-US" dirty="0" smtClean="0"/>
              <a:t>All bit settings in the rectangular area shown are copied as a block into another part of the raster.</a:t>
            </a:r>
          </a:p>
          <a:p>
            <a:pPr algn="just"/>
            <a:r>
              <a:rPr lang="en-US" dirty="0" smtClean="0"/>
              <a:t>We accomplish this translation by first reading pixel intensities from a specified rectangular area of a raster into an array, then we copy the array back into the raster at the new location.</a:t>
            </a:r>
          </a:p>
          <a:p>
            <a:pPr algn="just"/>
            <a:r>
              <a:rPr lang="en-US" dirty="0" smtClean="0"/>
              <a:t>The original object could be erased by filling its rectangular area with the background intensity.</a:t>
            </a:r>
          </a:p>
          <a:p>
            <a:pPr algn="just"/>
            <a:r>
              <a:rPr lang="en-US" dirty="0" smtClean="0"/>
              <a:t>Typical raster functions often provided in graphics packages are:</a:t>
            </a:r>
          </a:p>
          <a:p>
            <a:pPr marL="514350" indent="-514350" algn="just">
              <a:buFont typeface="+mj-lt"/>
              <a:buAutoNum type="arabicPeriod"/>
            </a:pPr>
            <a:r>
              <a:rPr lang="en-US" dirty="0" smtClean="0"/>
              <a:t>Copy – move a pixel block from one raster area to another.</a:t>
            </a:r>
          </a:p>
          <a:p>
            <a:pPr marL="514350" indent="-514350" algn="just">
              <a:buFont typeface="+mj-lt"/>
              <a:buAutoNum type="arabicPeriod"/>
            </a:pPr>
            <a:r>
              <a:rPr lang="en-US" dirty="0" smtClean="0"/>
              <a:t>Read – save a pixel block in a designated array.</a:t>
            </a:r>
          </a:p>
          <a:p>
            <a:pPr marL="514350" indent="-514350" algn="just">
              <a:buFont typeface="+mj-lt"/>
              <a:buAutoNum type="arabicPeriod"/>
            </a:pPr>
            <a:r>
              <a:rPr lang="en-US" dirty="0" smtClean="0"/>
              <a:t>Write – transfer a pixel array to a position in the frame buffer.</a:t>
            </a:r>
          </a:p>
          <a:p>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dirty="0" smtClean="0">
                <a:solidFill>
                  <a:srgbClr val="C9C2D1">
                    <a:satMod val="200000"/>
                  </a:srgbClr>
                </a:solidFill>
              </a:rPr>
              <a:t>Example of VFX (Visual Effects)</a:t>
            </a:r>
            <a:endParaRPr lang="en-IN" dirty="0"/>
          </a:p>
        </p:txBody>
      </p:sp>
      <p:pic>
        <p:nvPicPr>
          <p:cNvPr id="3074" name="Picture 2" descr="C:\Users\admin\Desktop\GraphicsMovies\bahubali1.jpg"/>
          <p:cNvPicPr>
            <a:picLocks noGrp="1" noChangeAspect="1" noChangeArrowheads="1"/>
          </p:cNvPicPr>
          <p:nvPr>
            <p:ph idx="1"/>
          </p:nvPr>
        </p:nvPicPr>
        <p:blipFill>
          <a:blip r:embed="rId2"/>
          <a:srcRect/>
          <a:stretch>
            <a:fillRect/>
          </a:stretch>
        </p:blipFill>
        <p:spPr bwMode="auto">
          <a:xfrm>
            <a:off x="1066800" y="1784350"/>
            <a:ext cx="7391400" cy="4572000"/>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dirty="0" smtClean="0">
                <a:solidFill>
                  <a:srgbClr val="C9C2D1">
                    <a:satMod val="200000"/>
                  </a:srgbClr>
                </a:solidFill>
              </a:rPr>
              <a:t>Example of VFX (Visual Effects)</a:t>
            </a:r>
            <a:endParaRPr lang="en-IN" dirty="0"/>
          </a:p>
        </p:txBody>
      </p:sp>
      <p:pic>
        <p:nvPicPr>
          <p:cNvPr id="4098" name="Picture 2" descr="C:\Users\admin\Desktop\GraphicsMovies\bahubali2.jpg"/>
          <p:cNvPicPr>
            <a:picLocks noGrp="1" noChangeAspect="1" noChangeArrowheads="1"/>
          </p:cNvPicPr>
          <p:nvPr>
            <p:ph idx="1"/>
          </p:nvPr>
        </p:nvPicPr>
        <p:blipFill>
          <a:blip r:embed="rId2"/>
          <a:srcRect/>
          <a:stretch>
            <a:fillRect/>
          </a:stretch>
        </p:blipFill>
        <p:spPr bwMode="auto">
          <a:xfrm>
            <a:off x="990600" y="1784350"/>
            <a:ext cx="7543800" cy="4572000"/>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Applications of Computer Graphics and Multimedia</a:t>
            </a:r>
            <a:endParaRPr lang="en-US" sz="3200" dirty="0"/>
          </a:p>
        </p:txBody>
      </p:sp>
      <p:sp>
        <p:nvSpPr>
          <p:cNvPr id="3" name="Content Placeholder 2"/>
          <p:cNvSpPr>
            <a:spLocks noGrp="1"/>
          </p:cNvSpPr>
          <p:nvPr>
            <p:ph idx="1"/>
          </p:nvPr>
        </p:nvSpPr>
        <p:spPr/>
        <p:txBody>
          <a:bodyPr/>
          <a:lstStyle/>
          <a:p>
            <a:pPr>
              <a:buFont typeface="Wingdings" pitchFamily="2" charset="2"/>
              <a:buChar char="q"/>
            </a:pPr>
            <a:r>
              <a:rPr lang="en-US" dirty="0" smtClean="0"/>
              <a:t>Computer-Aided Design (CAD)</a:t>
            </a:r>
          </a:p>
          <a:p>
            <a:pPr>
              <a:buFont typeface="Wingdings" pitchFamily="2" charset="2"/>
              <a:buChar char="q"/>
            </a:pPr>
            <a:r>
              <a:rPr lang="en-US" dirty="0" smtClean="0"/>
              <a:t>Presentation Graphics</a:t>
            </a:r>
          </a:p>
          <a:p>
            <a:pPr>
              <a:buFont typeface="Wingdings" pitchFamily="2" charset="2"/>
              <a:buChar char="q"/>
            </a:pPr>
            <a:r>
              <a:rPr lang="en-US" dirty="0" smtClean="0"/>
              <a:t>Computer Art</a:t>
            </a:r>
          </a:p>
          <a:p>
            <a:pPr>
              <a:buFont typeface="Wingdings" pitchFamily="2" charset="2"/>
              <a:buChar char="q"/>
            </a:pPr>
            <a:r>
              <a:rPr lang="en-US" dirty="0" smtClean="0"/>
              <a:t>Entertainment </a:t>
            </a:r>
          </a:p>
          <a:p>
            <a:pPr>
              <a:buFont typeface="Wingdings" pitchFamily="2" charset="2"/>
              <a:buChar char="q"/>
            </a:pPr>
            <a:r>
              <a:rPr lang="en-US" dirty="0" smtClean="0"/>
              <a:t>Education and Training</a:t>
            </a:r>
          </a:p>
          <a:p>
            <a:pPr>
              <a:buFont typeface="Wingdings" pitchFamily="2" charset="2"/>
              <a:buChar char="q"/>
            </a:pPr>
            <a:r>
              <a:rPr lang="en-US" dirty="0" smtClean="0"/>
              <a:t>Visualization</a:t>
            </a:r>
          </a:p>
          <a:p>
            <a:pPr>
              <a:buFont typeface="Wingdings" pitchFamily="2" charset="2"/>
              <a:buChar char="q"/>
            </a:pPr>
            <a:r>
              <a:rPr lang="en-US" dirty="0" smtClean="0"/>
              <a:t>Image processing</a:t>
            </a:r>
          </a:p>
          <a:p>
            <a:pPr>
              <a:buFont typeface="Wingdings" pitchFamily="2" charset="2"/>
              <a:buChar char="q"/>
            </a:pPr>
            <a:r>
              <a:rPr lang="en-US" dirty="0" smtClean="0"/>
              <a:t>Graphical User Interfaces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dirty="0" smtClean="0">
                <a:solidFill>
                  <a:srgbClr val="C9C2D1">
                    <a:satMod val="200000"/>
                  </a:srgbClr>
                </a:solidFill>
              </a:rPr>
              <a:t>Example of VFX (Visual Effects)</a:t>
            </a:r>
            <a:endParaRPr lang="en-IN" dirty="0"/>
          </a:p>
        </p:txBody>
      </p:sp>
      <p:pic>
        <p:nvPicPr>
          <p:cNvPr id="5122" name="Picture 2" descr="C:\Users\admin\Desktop\GraphicsMovies\bahubali3.jpg"/>
          <p:cNvPicPr>
            <a:picLocks noGrp="1" noChangeAspect="1" noChangeArrowheads="1"/>
          </p:cNvPicPr>
          <p:nvPr>
            <p:ph idx="1"/>
          </p:nvPr>
        </p:nvPicPr>
        <p:blipFill>
          <a:blip r:embed="rId2"/>
          <a:srcRect/>
          <a:stretch>
            <a:fillRect/>
          </a:stretch>
        </p:blipFill>
        <p:spPr bwMode="auto">
          <a:xfrm>
            <a:off x="1066800" y="1905000"/>
            <a:ext cx="7391400" cy="4419599"/>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dirty="0" smtClean="0">
                <a:solidFill>
                  <a:srgbClr val="C9C2D1">
                    <a:satMod val="200000"/>
                  </a:srgbClr>
                </a:solidFill>
              </a:rPr>
              <a:t>Example of VFX (Visual Effects)</a:t>
            </a:r>
            <a:endParaRPr lang="en-IN" dirty="0"/>
          </a:p>
        </p:txBody>
      </p:sp>
      <p:pic>
        <p:nvPicPr>
          <p:cNvPr id="6146" name="Picture 2" descr="C:\Users\admin\Desktop\GraphicsMovies\baahubali4.jpg"/>
          <p:cNvPicPr>
            <a:picLocks noGrp="1" noChangeAspect="1" noChangeArrowheads="1"/>
          </p:cNvPicPr>
          <p:nvPr>
            <p:ph idx="1"/>
          </p:nvPr>
        </p:nvPicPr>
        <p:blipFill>
          <a:blip r:embed="rId2"/>
          <a:srcRect/>
          <a:stretch>
            <a:fillRect/>
          </a:stretch>
        </p:blipFill>
        <p:spPr bwMode="auto">
          <a:xfrm>
            <a:off x="990600" y="1951037"/>
            <a:ext cx="7620000" cy="4238625"/>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Graphics Software</a:t>
            </a:r>
            <a:endParaRPr lang="en-US" sz="3600" dirty="0"/>
          </a:p>
        </p:txBody>
      </p:sp>
      <p:sp>
        <p:nvSpPr>
          <p:cNvPr id="3" name="Content Placeholder 2"/>
          <p:cNvSpPr>
            <a:spLocks noGrp="1"/>
          </p:cNvSpPr>
          <p:nvPr>
            <p:ph idx="1"/>
          </p:nvPr>
        </p:nvSpPr>
        <p:spPr>
          <a:xfrm>
            <a:off x="914400" y="1295400"/>
            <a:ext cx="7772400" cy="5060160"/>
          </a:xfrm>
        </p:spPr>
        <p:txBody>
          <a:bodyPr>
            <a:normAutofit lnSpcReduction="10000"/>
          </a:bodyPr>
          <a:lstStyle/>
          <a:p>
            <a:pPr algn="just"/>
            <a:r>
              <a:rPr lang="en-US" sz="2400" dirty="0" smtClean="0"/>
              <a:t>There are two general classifications of graphics software: (</a:t>
            </a:r>
            <a:r>
              <a:rPr lang="en-US" sz="2400" dirty="0" err="1" smtClean="0"/>
              <a:t>i</a:t>
            </a:r>
            <a:r>
              <a:rPr lang="en-US" sz="2400" dirty="0" smtClean="0"/>
              <a:t>) General programming packages and (ii) Special-purpose application packages.</a:t>
            </a:r>
          </a:p>
          <a:p>
            <a:pPr marL="525780" indent="-457200" algn="just">
              <a:buFont typeface="+mj-lt"/>
              <a:buAutoNum type="arabicPeriod"/>
            </a:pPr>
            <a:r>
              <a:rPr lang="en-US" sz="2400" dirty="0" smtClean="0"/>
              <a:t>General programming package provides an extensive set of graphics functions that can be used in a high-level programming language, such as C or FORTRAN. Example of a general graphics programming package is the GL(Graphics Library).</a:t>
            </a:r>
          </a:p>
          <a:p>
            <a:pPr marL="525780" indent="-457200" algn="just">
              <a:buFont typeface="+mj-lt"/>
              <a:buAutoNum type="arabicPeriod"/>
            </a:pPr>
            <a:r>
              <a:rPr lang="en-US" sz="2400" dirty="0" smtClean="0"/>
              <a:t>Application graphics packages are designed for nonprogrammers, so that users can generate displays without worrying about how graphics operations work. Examples of such applications packages are the artist’s painting programs, CAD systems, medical applications etc.</a:t>
            </a:r>
            <a:endParaRPr lang="en-US" sz="24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Standards</a:t>
            </a:r>
            <a:br>
              <a:rPr lang="en-US" dirty="0" smtClean="0"/>
            </a:br>
            <a:r>
              <a:rPr lang="en-US" sz="2400" dirty="0" smtClean="0"/>
              <a:t>1.Graphical Kernel System (GKS)</a:t>
            </a:r>
            <a:endParaRPr lang="en-US" dirty="0"/>
          </a:p>
        </p:txBody>
      </p:sp>
      <p:sp>
        <p:nvSpPr>
          <p:cNvPr id="3" name="Content Placeholder 2"/>
          <p:cNvSpPr>
            <a:spLocks noGrp="1"/>
          </p:cNvSpPr>
          <p:nvPr>
            <p:ph idx="1"/>
          </p:nvPr>
        </p:nvSpPr>
        <p:spPr/>
        <p:txBody>
          <a:bodyPr>
            <a:normAutofit/>
          </a:bodyPr>
          <a:lstStyle/>
          <a:p>
            <a:pPr algn="just"/>
            <a:r>
              <a:rPr lang="en-US" sz="2400" b="1" dirty="0" smtClean="0"/>
              <a:t> GKS</a:t>
            </a:r>
            <a:r>
              <a:rPr lang="en-US" sz="2400" dirty="0" smtClean="0"/>
              <a:t> was the first ISO standard for low-level computer graphics, introduced in 1977. </a:t>
            </a:r>
          </a:p>
          <a:p>
            <a:pPr algn="just"/>
            <a:r>
              <a:rPr lang="en-US" sz="2400" dirty="0" smtClean="0"/>
              <a:t>GKS provides a set of drawing features for two-dimensional vector graphics suitable for charting and similar duties. </a:t>
            </a:r>
          </a:p>
          <a:p>
            <a:pPr algn="just"/>
            <a:r>
              <a:rPr lang="en-US" sz="2400" dirty="0" smtClean="0"/>
              <a:t>The calls are designed to be portable across different programming languages, graphics devices and hardware, so that applications written to use GKS will be readily portable to many platforms and devices.</a:t>
            </a:r>
          </a:p>
          <a:p>
            <a:pPr algn="just"/>
            <a:r>
              <a:rPr lang="en-US" sz="2400" dirty="0" smtClean="0"/>
              <a:t>Next version of GKS supported 3D pictures.</a:t>
            </a:r>
          </a:p>
          <a:p>
            <a:pPr algn="just"/>
            <a:r>
              <a:rPr lang="en-US" sz="2400" dirty="0" smtClean="0"/>
              <a:t>A descendant of GKS was PHIGS.</a:t>
            </a:r>
          </a:p>
          <a:p>
            <a:pPr algn="just"/>
            <a:endParaRPr lang="en-US" sz="2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2.PHIGS</a:t>
            </a:r>
            <a:endParaRPr lang="en-US" sz="3200" dirty="0"/>
          </a:p>
        </p:txBody>
      </p:sp>
      <p:sp>
        <p:nvSpPr>
          <p:cNvPr id="3" name="Content Placeholder 2"/>
          <p:cNvSpPr>
            <a:spLocks noGrp="1"/>
          </p:cNvSpPr>
          <p:nvPr>
            <p:ph idx="1"/>
          </p:nvPr>
        </p:nvSpPr>
        <p:spPr>
          <a:xfrm>
            <a:off x="914400" y="1371600"/>
            <a:ext cx="7772400" cy="4983960"/>
          </a:xfrm>
        </p:spPr>
        <p:txBody>
          <a:bodyPr>
            <a:normAutofit lnSpcReduction="10000"/>
          </a:bodyPr>
          <a:lstStyle/>
          <a:p>
            <a:pPr algn="just"/>
            <a:r>
              <a:rPr lang="en-US" sz="2400" b="1" dirty="0" smtClean="0"/>
              <a:t>PHIGS</a:t>
            </a:r>
            <a:r>
              <a:rPr lang="en-US" sz="2400" dirty="0" smtClean="0"/>
              <a:t> (</a:t>
            </a:r>
            <a:r>
              <a:rPr lang="en-US" sz="2400" b="1" dirty="0" smtClean="0"/>
              <a:t>Programmer's Hierarchical Interactive Graphics System</a:t>
            </a:r>
            <a:r>
              <a:rPr lang="en-US" sz="2400" dirty="0" smtClean="0"/>
              <a:t>) is an API standard for rendering 3D computer graphics.</a:t>
            </a:r>
          </a:p>
          <a:p>
            <a:pPr algn="just"/>
            <a:r>
              <a:rPr lang="en-US" sz="2400" dirty="0" smtClean="0"/>
              <a:t>PHIGS was designed in the 1980s, inheriting many of its ideas from the Graphical Kernel System of the late 1970s.</a:t>
            </a:r>
          </a:p>
          <a:p>
            <a:pPr algn="just"/>
            <a:r>
              <a:rPr lang="en-US" sz="2400" dirty="0" smtClean="0"/>
              <a:t>It include some extra features like color specification, picture manipulation, surface rendering etc.</a:t>
            </a:r>
          </a:p>
          <a:p>
            <a:pPr algn="just"/>
            <a:r>
              <a:rPr lang="en-US" sz="2400" dirty="0" smtClean="0"/>
              <a:t>It provide basic graphics function, but it does not specify any standard method to interface with devices.</a:t>
            </a:r>
          </a:p>
          <a:p>
            <a:pPr algn="just"/>
            <a:r>
              <a:rPr lang="en-US" sz="2400" dirty="0" smtClean="0"/>
              <a:t>It does not support any method to store and transmission of images.</a:t>
            </a:r>
          </a:p>
          <a:p>
            <a:pPr algn="just"/>
            <a:r>
              <a:rPr lang="en-US" sz="2400" dirty="0" smtClean="0"/>
              <a:t>Next version is PHIGS+. It include 3D surface shading capability.</a:t>
            </a:r>
          </a:p>
          <a:p>
            <a:pPr algn="just"/>
            <a:endParaRPr lang="en-US" sz="2400" dirty="0" smtClean="0"/>
          </a:p>
          <a:p>
            <a:pPr algn="just">
              <a:buNone/>
            </a:pPr>
            <a:endParaRPr lang="en-US" sz="2400" dirty="0" smtClean="0"/>
          </a:p>
          <a:p>
            <a:pPr>
              <a:buNone/>
            </a:pPr>
            <a:endParaRPr lang="en-US" sz="2400" dirty="0" smtClean="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685800"/>
            <a:ext cx="7772400" cy="5669760"/>
          </a:xfrm>
        </p:spPr>
        <p:txBody>
          <a:bodyPr/>
          <a:lstStyle/>
          <a:p>
            <a:pPr algn="just"/>
            <a:r>
              <a:rPr lang="en-US" dirty="0" smtClean="0"/>
              <a:t>To overcome the limitations of PHIGS, separate standards have been developed.</a:t>
            </a:r>
          </a:p>
          <a:p>
            <a:pPr algn="just"/>
            <a:r>
              <a:rPr lang="en-US" dirty="0" smtClean="0"/>
              <a:t>Standardization for device interface methods is given in the </a:t>
            </a:r>
            <a:r>
              <a:rPr lang="en-US" b="1" i="1" dirty="0" smtClean="0"/>
              <a:t>Computer Graphics Interface (CGI)</a:t>
            </a:r>
            <a:r>
              <a:rPr lang="en-US" dirty="0" smtClean="0"/>
              <a:t> system and the </a:t>
            </a:r>
            <a:r>
              <a:rPr lang="en-US" b="1" i="1" dirty="0" smtClean="0"/>
              <a:t>Computer Graphics Metafile (CGM)</a:t>
            </a:r>
            <a:r>
              <a:rPr lang="en-US" dirty="0" smtClean="0"/>
              <a:t> system specifies standards for archiving and transporting pictures.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3. OpenGL</a:t>
            </a:r>
            <a:endParaRPr lang="en-US" sz="3200" dirty="0"/>
          </a:p>
        </p:txBody>
      </p:sp>
      <p:sp>
        <p:nvSpPr>
          <p:cNvPr id="3" name="Content Placeholder 2"/>
          <p:cNvSpPr>
            <a:spLocks noGrp="1"/>
          </p:cNvSpPr>
          <p:nvPr>
            <p:ph idx="1"/>
          </p:nvPr>
        </p:nvSpPr>
        <p:spPr>
          <a:xfrm>
            <a:off x="914400" y="1143000"/>
            <a:ext cx="7772400" cy="5410200"/>
          </a:xfrm>
        </p:spPr>
        <p:txBody>
          <a:bodyPr>
            <a:normAutofit fontScale="92500" lnSpcReduction="20000"/>
          </a:bodyPr>
          <a:lstStyle/>
          <a:p>
            <a:pPr algn="just"/>
            <a:r>
              <a:rPr lang="en-US" sz="2400" b="1" dirty="0" smtClean="0"/>
              <a:t>OpenGL</a:t>
            </a:r>
            <a:r>
              <a:rPr lang="en-US" sz="2400" dirty="0" smtClean="0"/>
              <a:t> (</a:t>
            </a:r>
            <a:r>
              <a:rPr lang="en-US" sz="2400" b="1" dirty="0" smtClean="0"/>
              <a:t>Open G</a:t>
            </a:r>
            <a:r>
              <a:rPr lang="en-US" sz="2400" dirty="0" smtClean="0"/>
              <a:t>raphics </a:t>
            </a:r>
            <a:r>
              <a:rPr lang="en-US" sz="2400" b="1" dirty="0" smtClean="0"/>
              <a:t>L</a:t>
            </a:r>
            <a:r>
              <a:rPr lang="en-US" sz="2400" dirty="0" smtClean="0"/>
              <a:t>ibrary) is a standard specification defining a cross-language, cross-platform API for writing applications that produce 2D and 3D computer graphics.</a:t>
            </a:r>
          </a:p>
          <a:p>
            <a:pPr algn="just"/>
            <a:r>
              <a:rPr lang="en-US" sz="2400" dirty="0" smtClean="0"/>
              <a:t> The interface consists of over 250 different function calls which can be used to draw complex three-dimensional scenes from simple primitives. </a:t>
            </a:r>
          </a:p>
          <a:p>
            <a:pPr algn="just"/>
            <a:r>
              <a:rPr lang="en-US" sz="2400" dirty="0" smtClean="0"/>
              <a:t>OpenGL's basic operation is to accept primitives such as points, lines and polygons, and convert them into pixels.</a:t>
            </a:r>
          </a:p>
          <a:p>
            <a:pPr algn="just"/>
            <a:r>
              <a:rPr lang="en-US" sz="2400" dirty="0" smtClean="0"/>
              <a:t>OpenGL's "low-level" API allowed the programmer to make dramatic improvements in rendering performance by first examining the data on the CPU-side before trying to send it over the bus to the graphics engine. For instance, the programmer could "cull" the objects by examining which objects were actually visible in the scene, and sending only those objects that would actually end up on the screen. This was kept private in PHIGS, making it much more difficult to tune performance.</a:t>
            </a:r>
            <a:endParaRPr lang="en-US" sz="24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Display Devices</a:t>
            </a:r>
            <a:endParaRPr lang="en-US" dirty="0"/>
          </a:p>
        </p:txBody>
      </p:sp>
      <p:sp>
        <p:nvSpPr>
          <p:cNvPr id="3" name="Content Placeholder 2"/>
          <p:cNvSpPr>
            <a:spLocks noGrp="1"/>
          </p:cNvSpPr>
          <p:nvPr>
            <p:ph idx="1"/>
          </p:nvPr>
        </p:nvSpPr>
        <p:spPr/>
        <p:txBody>
          <a:bodyPr>
            <a:normAutofit/>
          </a:bodyPr>
          <a:lstStyle/>
          <a:p>
            <a:r>
              <a:rPr lang="en-US" sz="2400" dirty="0" smtClean="0"/>
              <a:t>The primary output device in a graphics system is a video monitor.</a:t>
            </a:r>
          </a:p>
          <a:p>
            <a:r>
              <a:rPr lang="en-US" sz="2400" dirty="0" smtClean="0"/>
              <a:t>The operation of most video monitors is based on the standard cathode-ray tube (CRT).</a:t>
            </a:r>
          </a:p>
          <a:p>
            <a:endParaRPr lang="en-US" sz="2400" dirty="0"/>
          </a:p>
        </p:txBody>
      </p:sp>
      <p:pic>
        <p:nvPicPr>
          <p:cNvPr id="4" name="Picture 4" descr="C:\dms\pic3.bmp"/>
          <p:cNvPicPr>
            <a:picLocks noChangeAspect="1" noChangeArrowheads="1"/>
          </p:cNvPicPr>
          <p:nvPr/>
        </p:nvPicPr>
        <p:blipFill>
          <a:blip r:embed="rId2">
            <a:lum bright="-18000" contrast="42000"/>
          </a:blip>
          <a:srcRect b="31148"/>
          <a:stretch>
            <a:fillRect/>
          </a:stretch>
        </p:blipFill>
        <p:spPr>
          <a:xfrm>
            <a:off x="1066800" y="3657600"/>
            <a:ext cx="7391400" cy="26670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12064"/>
            <a:ext cx="7772400" cy="630936"/>
          </a:xfrm>
        </p:spPr>
        <p:txBody>
          <a:bodyPr/>
          <a:lstStyle/>
          <a:p>
            <a:r>
              <a:rPr lang="en-US" sz="3200" dirty="0" smtClean="0"/>
              <a:t>Raster-Scan Displays</a:t>
            </a:r>
            <a:endParaRPr lang="en-US" sz="3200" dirty="0"/>
          </a:p>
        </p:txBody>
      </p:sp>
      <p:sp>
        <p:nvSpPr>
          <p:cNvPr id="3" name="Content Placeholder 2"/>
          <p:cNvSpPr>
            <a:spLocks noGrp="1"/>
          </p:cNvSpPr>
          <p:nvPr>
            <p:ph idx="1"/>
          </p:nvPr>
        </p:nvSpPr>
        <p:spPr>
          <a:xfrm>
            <a:off x="914400" y="1295400"/>
            <a:ext cx="7772400" cy="5257800"/>
          </a:xfrm>
        </p:spPr>
        <p:txBody>
          <a:bodyPr>
            <a:normAutofit fontScale="92500" lnSpcReduction="10000"/>
          </a:bodyPr>
          <a:lstStyle/>
          <a:p>
            <a:pPr algn="just"/>
            <a:r>
              <a:rPr lang="en-US" sz="2400" dirty="0" smtClean="0">
                <a:solidFill>
                  <a:srgbClr val="FF0000"/>
                </a:solidFill>
              </a:rPr>
              <a:t>The most common type of graphics monitor employing a CRT is the raster scan display, based on television technology.</a:t>
            </a:r>
          </a:p>
          <a:p>
            <a:pPr algn="just"/>
            <a:r>
              <a:rPr lang="en-US" sz="2400" dirty="0" smtClean="0"/>
              <a:t>In raster scan system, the electron beam is swept across the screen, one row at a time from top to bottom.</a:t>
            </a:r>
          </a:p>
          <a:p>
            <a:pPr algn="just"/>
            <a:r>
              <a:rPr lang="en-US" sz="2400" dirty="0" smtClean="0"/>
              <a:t>As the electron beam moves across each row, the beam intensity is turned on and off the create a pattern of illuminated spots.</a:t>
            </a:r>
          </a:p>
          <a:p>
            <a:pPr algn="just"/>
            <a:r>
              <a:rPr lang="en-US" sz="2400" dirty="0" smtClean="0"/>
              <a:t>Picture definition is stored in memory area called the </a:t>
            </a:r>
            <a:r>
              <a:rPr lang="en-US" sz="2600" b="1" i="1" dirty="0" smtClean="0">
                <a:solidFill>
                  <a:srgbClr val="FFFF00"/>
                </a:solidFill>
              </a:rPr>
              <a:t>refresh buffer</a:t>
            </a:r>
            <a:r>
              <a:rPr lang="en-US" sz="2600" b="1" i="1" dirty="0" smtClean="0"/>
              <a:t> </a:t>
            </a:r>
            <a:r>
              <a:rPr lang="en-US" sz="2400" dirty="0" smtClean="0"/>
              <a:t>or </a:t>
            </a:r>
            <a:r>
              <a:rPr lang="en-US" sz="2600" b="1" i="1" dirty="0" smtClean="0"/>
              <a:t>frame buffer</a:t>
            </a:r>
            <a:r>
              <a:rPr lang="en-US" sz="2400" dirty="0" smtClean="0"/>
              <a:t>.</a:t>
            </a:r>
          </a:p>
          <a:p>
            <a:pPr algn="just"/>
            <a:r>
              <a:rPr lang="en-US" sz="2400" dirty="0" smtClean="0"/>
              <a:t>This memory area holds the set of intensity values for all the screen points. Stored intensity values are then retrieved from the refresh buffer and “painted” on the screen one row(scan line) at a time.</a:t>
            </a:r>
          </a:p>
          <a:p>
            <a:pPr algn="just"/>
            <a:r>
              <a:rPr lang="en-US" sz="2400" dirty="0" smtClean="0">
                <a:solidFill>
                  <a:srgbClr val="FF0000"/>
                </a:solidFill>
              </a:rPr>
              <a:t>Each screen point is referred to as a </a:t>
            </a:r>
            <a:r>
              <a:rPr lang="en-US" sz="2400" b="1" i="1" dirty="0" smtClean="0">
                <a:solidFill>
                  <a:srgbClr val="FF0000"/>
                </a:solidFill>
              </a:rPr>
              <a:t>pixel</a:t>
            </a:r>
            <a:r>
              <a:rPr lang="en-US" sz="2400" dirty="0" smtClean="0">
                <a:solidFill>
                  <a:srgbClr val="FF0000"/>
                </a:solidFill>
              </a:rPr>
              <a:t> or </a:t>
            </a:r>
            <a:r>
              <a:rPr lang="en-US" sz="2400" b="1" i="1" dirty="0" smtClean="0">
                <a:solidFill>
                  <a:srgbClr val="FF0000"/>
                </a:solidFill>
              </a:rPr>
              <a:t>pel</a:t>
            </a:r>
            <a:r>
              <a:rPr lang="en-US" sz="2400" dirty="0" smtClean="0">
                <a:solidFill>
                  <a:srgbClr val="FF0000"/>
                </a:solidFill>
              </a:rPr>
              <a:t> (picture element).</a:t>
            </a:r>
            <a:endParaRPr lang="en-US" sz="2400" dirty="0">
              <a:solidFill>
                <a:srgbClr val="FF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457200"/>
            <a:ext cx="7772400" cy="6172200"/>
          </a:xfrm>
        </p:spPr>
        <p:txBody>
          <a:bodyPr>
            <a:normAutofit lnSpcReduction="10000"/>
          </a:bodyPr>
          <a:lstStyle/>
          <a:p>
            <a:pPr algn="just"/>
            <a:r>
              <a:rPr lang="en-US" sz="2400" dirty="0" smtClean="0">
                <a:solidFill>
                  <a:srgbClr val="FF0000"/>
                </a:solidFill>
              </a:rPr>
              <a:t>Intensity range for pixel positions depends on the capability of the raster system.</a:t>
            </a:r>
          </a:p>
          <a:p>
            <a:pPr algn="just"/>
            <a:r>
              <a:rPr lang="en-US" sz="2400" dirty="0" smtClean="0"/>
              <a:t>In a simple black and white system, each screen point is either on or off, so only one bit per pixel is needed to control the intensity of screen positions.</a:t>
            </a:r>
          </a:p>
          <a:p>
            <a:pPr algn="just"/>
            <a:r>
              <a:rPr lang="en-US" sz="2400" dirty="0" smtClean="0"/>
              <a:t>Bit value of 1 indicates that the electron beam is to be turned on at that position, and a value of 0 indicates that the beam intensity is off.</a:t>
            </a:r>
          </a:p>
          <a:p>
            <a:pPr algn="just"/>
            <a:r>
              <a:rPr lang="en-US" sz="2400" dirty="0" smtClean="0"/>
              <a:t>On a black and white system with one bit per pixel, the frame buffer is commonly called a </a:t>
            </a:r>
            <a:r>
              <a:rPr lang="en-US" sz="2600" b="1" i="1" dirty="0" smtClean="0"/>
              <a:t>bitmap</a:t>
            </a:r>
            <a:r>
              <a:rPr lang="en-US" sz="2400" dirty="0" smtClean="0"/>
              <a:t>.</a:t>
            </a:r>
          </a:p>
          <a:p>
            <a:pPr algn="just"/>
            <a:r>
              <a:rPr lang="en-US" sz="2400" dirty="0" smtClean="0"/>
              <a:t>Additional bits are needed when color and intensity variations can be displayed (up to 24 bits per pixel).</a:t>
            </a:r>
          </a:p>
          <a:p>
            <a:pPr algn="just"/>
            <a:r>
              <a:rPr lang="en-US" sz="2400" dirty="0" smtClean="0"/>
              <a:t>A system with 24 bits per pixel and a screen resolution of 1024 by 1024 requires 3 MB of storage for frame buffer.</a:t>
            </a:r>
          </a:p>
          <a:p>
            <a:pPr algn="just"/>
            <a:r>
              <a:rPr lang="en-US" sz="2400" dirty="0" smtClean="0"/>
              <a:t>For systems with multiple bits per pixel, the frame buffer is often referred to as a </a:t>
            </a:r>
            <a:r>
              <a:rPr lang="en-US" sz="2600" b="1" i="1" dirty="0" err="1" smtClean="0"/>
              <a:t>pixmap</a:t>
            </a:r>
            <a:r>
              <a:rPr lang="en-US" sz="2400" dirty="0" smtClean="0"/>
              <a:t>.</a:t>
            </a:r>
            <a:endParaRPr lang="en-US"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Aided Design</a:t>
            </a:r>
            <a:endParaRPr lang="en-US" dirty="0"/>
          </a:p>
        </p:txBody>
      </p:sp>
      <p:sp>
        <p:nvSpPr>
          <p:cNvPr id="3" name="Content Placeholder 2"/>
          <p:cNvSpPr>
            <a:spLocks noGrp="1"/>
          </p:cNvSpPr>
          <p:nvPr>
            <p:ph idx="1"/>
          </p:nvPr>
        </p:nvSpPr>
        <p:spPr/>
        <p:txBody>
          <a:bodyPr>
            <a:normAutofit fontScale="92500"/>
          </a:bodyPr>
          <a:lstStyle/>
          <a:p>
            <a:pPr algn="just"/>
            <a:r>
              <a:rPr lang="en-US" dirty="0" smtClean="0"/>
              <a:t>For engineering and architectural systems, a major use of computer graphics is in design processes.</a:t>
            </a:r>
          </a:p>
          <a:p>
            <a:pPr algn="just"/>
            <a:r>
              <a:rPr lang="en-US" dirty="0" smtClean="0"/>
              <a:t>CAD methods are used in the design of buildings, automobiles, aircraft, watercraft, space craft, computers, textiles and many other products.</a:t>
            </a:r>
          </a:p>
          <a:p>
            <a:pPr algn="just"/>
            <a:r>
              <a:rPr lang="en-US" dirty="0" smtClean="0"/>
              <a:t>For some design applications, objects are first displayed in a wireframe out-line form, that shows the overall shape and internal features of objects.</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457200"/>
            <a:ext cx="7772400" cy="5898360"/>
          </a:xfrm>
        </p:spPr>
        <p:txBody>
          <a:bodyPr>
            <a:normAutofit/>
          </a:bodyPr>
          <a:lstStyle/>
          <a:p>
            <a:pPr algn="just"/>
            <a:r>
              <a:rPr lang="en-US" sz="2400" dirty="0" smtClean="0"/>
              <a:t>Refreshing on raster scan displays is carried out at the rate of 60 to 80 frames per second or higher.</a:t>
            </a:r>
            <a:endParaRPr lang="en-US" sz="2400" dirty="0" smtClean="0">
              <a:solidFill>
                <a:srgbClr val="FF0000"/>
              </a:solidFill>
            </a:endParaRPr>
          </a:p>
          <a:p>
            <a:pPr algn="just"/>
            <a:r>
              <a:rPr lang="en-US" sz="2400" dirty="0" smtClean="0">
                <a:solidFill>
                  <a:srgbClr val="FF0000"/>
                </a:solidFill>
              </a:rPr>
              <a:t>Refresh rates are described in units of cycle per second, or Hertz (Hz), where cycle correspond to one frame ( </a:t>
            </a:r>
            <a:r>
              <a:rPr lang="en-US" sz="2400" dirty="0" err="1" smtClean="0">
                <a:solidFill>
                  <a:srgbClr val="FF0000"/>
                </a:solidFill>
              </a:rPr>
              <a:t>i.e</a:t>
            </a:r>
            <a:r>
              <a:rPr lang="en-US" sz="2400" dirty="0" smtClean="0">
                <a:solidFill>
                  <a:srgbClr val="FF0000"/>
                </a:solidFill>
              </a:rPr>
              <a:t> 60 Hz).</a:t>
            </a:r>
          </a:p>
          <a:p>
            <a:pPr algn="just"/>
            <a:r>
              <a:rPr lang="en-US" sz="2400" dirty="0" smtClean="0"/>
              <a:t>At the end of each scan line, the electron beam returns to the left side of the screen to begin displaying the next scan line.</a:t>
            </a:r>
          </a:p>
          <a:p>
            <a:pPr algn="just"/>
            <a:r>
              <a:rPr lang="en-US" sz="2400" dirty="0" smtClean="0"/>
              <a:t>The return to the left of the screen, after refreshing each scan line, is called the </a:t>
            </a:r>
            <a:r>
              <a:rPr lang="en-US" sz="2400" b="1" i="1" dirty="0" smtClean="0"/>
              <a:t>horizontal retrace </a:t>
            </a:r>
            <a:r>
              <a:rPr lang="en-US" sz="2400" dirty="0" smtClean="0"/>
              <a:t>of the electron beam. And at the end of each frame, the electron beam returns to the top left corner of the screen to begin the next frame is called </a:t>
            </a:r>
            <a:r>
              <a:rPr lang="en-US" sz="2400" b="1" i="1" dirty="0" smtClean="0"/>
              <a:t>vertical retrace</a:t>
            </a:r>
            <a:r>
              <a:rPr lang="en-US" sz="2400" dirty="0" smtClean="0"/>
              <a:t>.</a:t>
            </a:r>
            <a:endParaRPr lang="en-US"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12064"/>
            <a:ext cx="7772400" cy="630936"/>
          </a:xfrm>
        </p:spPr>
        <p:txBody>
          <a:bodyPr/>
          <a:lstStyle/>
          <a:p>
            <a:r>
              <a:rPr lang="en-US" sz="3200" dirty="0" smtClean="0"/>
              <a:t>Random Scan Display</a:t>
            </a:r>
            <a:endParaRPr lang="en-US" sz="3200" dirty="0"/>
          </a:p>
        </p:txBody>
      </p:sp>
      <p:sp>
        <p:nvSpPr>
          <p:cNvPr id="3" name="Content Placeholder 2"/>
          <p:cNvSpPr>
            <a:spLocks noGrp="1"/>
          </p:cNvSpPr>
          <p:nvPr>
            <p:ph idx="1"/>
          </p:nvPr>
        </p:nvSpPr>
        <p:spPr>
          <a:xfrm>
            <a:off x="914400" y="1219200"/>
            <a:ext cx="7772400" cy="5410200"/>
          </a:xfrm>
        </p:spPr>
        <p:txBody>
          <a:bodyPr>
            <a:normAutofit lnSpcReduction="10000"/>
          </a:bodyPr>
          <a:lstStyle/>
          <a:p>
            <a:pPr algn="just"/>
            <a:r>
              <a:rPr lang="en-US" sz="2400" dirty="0" smtClean="0"/>
              <a:t>When operated as a random scan display unit, a CRT has the electron beam directed only to the parts of the screen where a picture is to be drawn.</a:t>
            </a:r>
          </a:p>
          <a:p>
            <a:pPr algn="just"/>
            <a:r>
              <a:rPr lang="en-US" sz="2400" dirty="0" smtClean="0"/>
              <a:t>Random scan monitors draw a picture one line at a time and for this reason are also referred to as </a:t>
            </a:r>
            <a:r>
              <a:rPr lang="en-US" sz="2400" b="1" i="1" dirty="0" smtClean="0"/>
              <a:t>vector displays </a:t>
            </a:r>
            <a:r>
              <a:rPr lang="en-US" sz="2400" dirty="0" smtClean="0"/>
              <a:t>or</a:t>
            </a:r>
            <a:r>
              <a:rPr lang="en-US" sz="2400" b="1" i="1" dirty="0" smtClean="0"/>
              <a:t> stroke-writing </a:t>
            </a:r>
            <a:r>
              <a:rPr lang="en-US" sz="2400" dirty="0" smtClean="0"/>
              <a:t>or </a:t>
            </a:r>
            <a:r>
              <a:rPr lang="en-US" sz="2400" b="1" i="1" dirty="0" smtClean="0"/>
              <a:t>calligraphic displays</a:t>
            </a:r>
            <a:r>
              <a:rPr lang="en-US" sz="2400" dirty="0" smtClean="0"/>
              <a:t>.</a:t>
            </a:r>
          </a:p>
          <a:p>
            <a:pPr algn="just"/>
            <a:r>
              <a:rPr lang="en-US" sz="2400" dirty="0" smtClean="0">
                <a:solidFill>
                  <a:srgbClr val="FF0000"/>
                </a:solidFill>
              </a:rPr>
              <a:t>The component lines of a picture can be drawn and refreshed by a random-scan system in any specified order.</a:t>
            </a:r>
          </a:p>
          <a:p>
            <a:pPr algn="just"/>
            <a:r>
              <a:rPr lang="en-US" sz="2400" dirty="0" smtClean="0"/>
              <a:t>Refresh rate on a random scan system depends on the number of lines to be displayed.</a:t>
            </a:r>
          </a:p>
          <a:p>
            <a:pPr algn="just"/>
            <a:r>
              <a:rPr lang="en-US" sz="2400" dirty="0" smtClean="0"/>
              <a:t>Picture definition is now stored as a set of line drawing commands in an area of memory referred to as the </a:t>
            </a:r>
            <a:r>
              <a:rPr lang="en-US" sz="2400" b="1" i="1" dirty="0" smtClean="0"/>
              <a:t>refresh display file</a:t>
            </a:r>
            <a:r>
              <a:rPr lang="en-US" sz="2400" dirty="0" smtClean="0"/>
              <a:t>. Sometimes it is also called the </a:t>
            </a:r>
            <a:r>
              <a:rPr lang="en-US" sz="2400" b="1" i="1" dirty="0" smtClean="0"/>
              <a:t>display list</a:t>
            </a:r>
            <a:r>
              <a:rPr lang="en-US" sz="2400" dirty="0" smtClean="0"/>
              <a:t>, </a:t>
            </a:r>
            <a:r>
              <a:rPr lang="en-US" sz="2400" b="1" i="1" dirty="0" smtClean="0"/>
              <a:t>display program</a:t>
            </a:r>
            <a:r>
              <a:rPr lang="en-US" sz="2400" dirty="0" smtClean="0"/>
              <a:t>, or simply </a:t>
            </a:r>
            <a:r>
              <a:rPr lang="en-US" sz="2400" b="1" i="1" dirty="0" smtClean="0"/>
              <a:t>refresh buffer</a:t>
            </a:r>
            <a:r>
              <a:rPr lang="en-US" sz="2400" dirty="0" smtClean="0"/>
              <a:t>.</a:t>
            </a:r>
            <a:endParaRPr lang="en-US" sz="24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381000"/>
            <a:ext cx="7772400" cy="5974560"/>
          </a:xfrm>
        </p:spPr>
        <p:txBody>
          <a:bodyPr>
            <a:normAutofit/>
          </a:bodyPr>
          <a:lstStyle/>
          <a:p>
            <a:pPr algn="just"/>
            <a:r>
              <a:rPr lang="en-US" sz="2400" dirty="0" smtClean="0"/>
              <a:t>To display a specified picture, the system cycles through the set of commands in the display file, drawing each component line in turn.</a:t>
            </a:r>
          </a:p>
          <a:p>
            <a:pPr algn="just"/>
            <a:r>
              <a:rPr lang="en-US" sz="2400" dirty="0" smtClean="0"/>
              <a:t>After all line drawing commands have been processed, the system cycles back to the first line command in the list.</a:t>
            </a:r>
          </a:p>
          <a:p>
            <a:pPr algn="just"/>
            <a:r>
              <a:rPr lang="en-US" sz="2400" dirty="0" smtClean="0">
                <a:solidFill>
                  <a:srgbClr val="FF0000"/>
                </a:solidFill>
              </a:rPr>
              <a:t>Random scan displays are designed to draw all the component lines of a picture 30 to 60 times each second.</a:t>
            </a:r>
          </a:p>
          <a:p>
            <a:pPr algn="just"/>
            <a:r>
              <a:rPr lang="en-US" sz="2400" dirty="0" smtClean="0">
                <a:solidFill>
                  <a:srgbClr val="FF0000"/>
                </a:solidFill>
              </a:rPr>
              <a:t>When a small set of lines is to be displayed, each refresh cycle is delayed to avoid refresh rates greater than 60 frames per second. Otherwise, faster refreshing of the set of lines could burn out the phosphor.</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512064"/>
            <a:ext cx="8305800" cy="707136"/>
          </a:xfrm>
        </p:spPr>
        <p:txBody>
          <a:bodyPr/>
          <a:lstStyle/>
          <a:p>
            <a:r>
              <a:rPr lang="en-US" sz="2800" dirty="0" smtClean="0"/>
              <a:t>Random-Scan Systems v/s Raster-Scan Systems</a:t>
            </a:r>
            <a:endParaRPr lang="en-US" sz="2800" dirty="0"/>
          </a:p>
        </p:txBody>
      </p:sp>
      <p:sp>
        <p:nvSpPr>
          <p:cNvPr id="3" name="Content Placeholder 2"/>
          <p:cNvSpPr>
            <a:spLocks noGrp="1"/>
          </p:cNvSpPr>
          <p:nvPr>
            <p:ph idx="1"/>
          </p:nvPr>
        </p:nvSpPr>
        <p:spPr/>
        <p:txBody>
          <a:bodyPr/>
          <a:lstStyle/>
          <a:p>
            <a:pPr algn="just"/>
            <a:r>
              <a:rPr lang="en-US" sz="2400" dirty="0" smtClean="0"/>
              <a:t>Random scan systems are designed for line drawing applications and cannot display realistic shaded scenes as Raster scan systems.</a:t>
            </a:r>
          </a:p>
          <a:p>
            <a:pPr algn="just"/>
            <a:r>
              <a:rPr lang="en-US" sz="2400" dirty="0" smtClean="0"/>
              <a:t>Since picture definition is stored as a set of line-drawing instructions and not as a set of intensity values for all screen points, vector displays generally have higher resolution than raster systems.</a:t>
            </a:r>
          </a:p>
          <a:p>
            <a:pPr algn="just"/>
            <a:r>
              <a:rPr lang="en-US" sz="2400" dirty="0" smtClean="0"/>
              <a:t>Vector displays produce smooth line drawings because the CRT beam directly follows the line path. A raster system in contrast, produces jagged lines that are plotted as discrete point sets.</a:t>
            </a:r>
            <a:endParaRPr lang="en-US" sz="24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12064"/>
            <a:ext cx="7772400" cy="630936"/>
          </a:xfrm>
        </p:spPr>
        <p:txBody>
          <a:bodyPr/>
          <a:lstStyle/>
          <a:p>
            <a:r>
              <a:rPr lang="en-US" sz="3600" dirty="0" smtClean="0"/>
              <a:t>Color CRT Monitors</a:t>
            </a:r>
            <a:endParaRPr lang="en-US" sz="3600" dirty="0"/>
          </a:p>
        </p:txBody>
      </p:sp>
      <p:sp>
        <p:nvSpPr>
          <p:cNvPr id="3" name="Content Placeholder 2"/>
          <p:cNvSpPr>
            <a:spLocks noGrp="1"/>
          </p:cNvSpPr>
          <p:nvPr>
            <p:ph idx="1"/>
          </p:nvPr>
        </p:nvSpPr>
        <p:spPr>
          <a:xfrm>
            <a:off x="914400" y="1676400"/>
            <a:ext cx="7772400" cy="4679160"/>
          </a:xfrm>
        </p:spPr>
        <p:txBody>
          <a:bodyPr>
            <a:normAutofit/>
          </a:bodyPr>
          <a:lstStyle/>
          <a:p>
            <a:pPr algn="just"/>
            <a:r>
              <a:rPr lang="en-US" sz="2800" dirty="0" smtClean="0"/>
              <a:t>A CRT monitor displays color pictures by using a combination of phosphors that emit different-colored light.</a:t>
            </a:r>
          </a:p>
          <a:p>
            <a:pPr algn="just"/>
            <a:r>
              <a:rPr lang="en-US" sz="2800" dirty="0" smtClean="0"/>
              <a:t>By combining the emitted light from the different phosphors, a range of colors can be generated.</a:t>
            </a:r>
          </a:p>
          <a:p>
            <a:pPr algn="just"/>
            <a:r>
              <a:rPr lang="en-US" sz="2800" dirty="0" smtClean="0"/>
              <a:t>The </a:t>
            </a:r>
            <a:r>
              <a:rPr lang="en-US" sz="2800" dirty="0" smtClean="0">
                <a:solidFill>
                  <a:srgbClr val="FFFF00"/>
                </a:solidFill>
              </a:rPr>
              <a:t>two basic techniques for producing colors </a:t>
            </a:r>
            <a:r>
              <a:rPr lang="en-US" sz="2800" dirty="0" smtClean="0"/>
              <a:t>in CRT are the beam penetration method and the shadow-mask method.</a:t>
            </a:r>
          </a:p>
          <a:p>
            <a:pPr>
              <a:buNone/>
            </a:pPr>
            <a:endParaRPr lang="en-US" sz="24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12064"/>
            <a:ext cx="7772400" cy="630936"/>
          </a:xfrm>
        </p:spPr>
        <p:txBody>
          <a:bodyPr/>
          <a:lstStyle/>
          <a:p>
            <a:r>
              <a:rPr lang="en-US" sz="3600" dirty="0" smtClean="0"/>
              <a:t>Beam penetration method</a:t>
            </a:r>
            <a:endParaRPr lang="en-US" sz="3600" dirty="0"/>
          </a:p>
        </p:txBody>
      </p:sp>
      <p:sp>
        <p:nvSpPr>
          <p:cNvPr id="3" name="Content Placeholder 2"/>
          <p:cNvSpPr>
            <a:spLocks noGrp="1"/>
          </p:cNvSpPr>
          <p:nvPr>
            <p:ph idx="1"/>
          </p:nvPr>
        </p:nvSpPr>
        <p:spPr>
          <a:xfrm>
            <a:off x="914400" y="1219200"/>
            <a:ext cx="7772400" cy="5486400"/>
          </a:xfrm>
        </p:spPr>
        <p:txBody>
          <a:bodyPr>
            <a:normAutofit fontScale="92500" lnSpcReduction="10000"/>
          </a:bodyPr>
          <a:lstStyle/>
          <a:p>
            <a:pPr algn="just"/>
            <a:r>
              <a:rPr lang="en-US" sz="2400" dirty="0" smtClean="0"/>
              <a:t>This method for displaying color pictures has been used with random scan monitors.</a:t>
            </a:r>
          </a:p>
          <a:p>
            <a:pPr algn="just"/>
            <a:r>
              <a:rPr lang="en-US" sz="2400" dirty="0" smtClean="0"/>
              <a:t>Two layers of phosphor, usually red and green, are coated onto the inside of the CRT screen, and the displayed color depends on how far the electron beam penetrates into the phosphor layers.</a:t>
            </a:r>
          </a:p>
          <a:p>
            <a:pPr algn="just"/>
            <a:r>
              <a:rPr lang="en-US" sz="2400" dirty="0" smtClean="0"/>
              <a:t>A beam of slow electrons excites only the outer red layer.</a:t>
            </a:r>
          </a:p>
          <a:p>
            <a:pPr algn="just"/>
            <a:r>
              <a:rPr lang="en-US" sz="2400" dirty="0" smtClean="0"/>
              <a:t>A beam of very fast electrons penetrates through the red layer and excites the inner green layer.</a:t>
            </a:r>
          </a:p>
          <a:p>
            <a:pPr algn="just"/>
            <a:r>
              <a:rPr lang="en-US" sz="2400" dirty="0" smtClean="0"/>
              <a:t>At intermediate beam speeds, combinations of red and green light are emitted to show two additional colors, orange and yellow.</a:t>
            </a:r>
          </a:p>
          <a:p>
            <a:pPr algn="just"/>
            <a:r>
              <a:rPr lang="en-US" sz="2400" dirty="0" smtClean="0"/>
              <a:t>The speed of the electrons, and hence the screen color at any point, is controlled by the beam-acceleration voltage.</a:t>
            </a:r>
          </a:p>
          <a:p>
            <a:pPr algn="just"/>
            <a:r>
              <a:rPr lang="en-US" sz="2400" dirty="0" smtClean="0"/>
              <a:t>This method is inexpensive, but produces only four colors. Quality of picture is not good as other methods.</a:t>
            </a:r>
            <a:endParaRPr lang="en-US" sz="24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Shadow Mask method</a:t>
            </a:r>
            <a:endParaRPr lang="en-US" dirty="0"/>
          </a:p>
        </p:txBody>
      </p:sp>
      <p:pic>
        <p:nvPicPr>
          <p:cNvPr id="4" name="Picture 2" descr="C:\dms\pic5.bmp"/>
          <p:cNvPicPr>
            <a:picLocks noGrp="1" noChangeAspect="1" noChangeArrowheads="1"/>
          </p:cNvPicPr>
          <p:nvPr>
            <p:ph idx="1"/>
          </p:nvPr>
        </p:nvPicPr>
        <p:blipFill>
          <a:blip r:embed="rId2">
            <a:lum bright="-12000" contrast="36000"/>
          </a:blip>
          <a:srcRect l="25688" b="30566"/>
          <a:stretch>
            <a:fillRect/>
          </a:stretch>
        </p:blipFill>
        <p:spPr bwMode="auto">
          <a:xfrm>
            <a:off x="990600" y="1524000"/>
            <a:ext cx="7619999" cy="4876799"/>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609600"/>
            <a:ext cx="7772400" cy="5745960"/>
          </a:xfrm>
        </p:spPr>
        <p:txBody>
          <a:bodyPr>
            <a:normAutofit fontScale="92500" lnSpcReduction="20000"/>
          </a:bodyPr>
          <a:lstStyle/>
          <a:p>
            <a:pPr algn="just"/>
            <a:r>
              <a:rPr lang="en-US" sz="2400" dirty="0" smtClean="0"/>
              <a:t>Shadow-mask methods are commonly used in raster-scan systems because they produce a much wider range of colors than the beam penetration method .</a:t>
            </a:r>
          </a:p>
          <a:p>
            <a:pPr algn="just"/>
            <a:r>
              <a:rPr lang="en-US" sz="2400" dirty="0" smtClean="0"/>
              <a:t>A shadow mask CRT has three phosphor color dots at each pixel position.</a:t>
            </a:r>
          </a:p>
          <a:p>
            <a:pPr algn="just"/>
            <a:r>
              <a:rPr lang="en-US" sz="2400" dirty="0" smtClean="0"/>
              <a:t>One phosphor dot emits a red light, another emits a green light, and the third emits a blue light.</a:t>
            </a:r>
          </a:p>
          <a:p>
            <a:pPr algn="just"/>
            <a:r>
              <a:rPr lang="en-US" sz="2400" dirty="0" smtClean="0"/>
              <a:t>This type of CRT has three electron guns, one for each color dot, and a shadow mask grid just behind the phosphor coated screen.</a:t>
            </a:r>
          </a:p>
          <a:p>
            <a:pPr algn="just"/>
            <a:r>
              <a:rPr lang="en-US" sz="2400" dirty="0" smtClean="0"/>
              <a:t>Figure shows the </a:t>
            </a:r>
            <a:r>
              <a:rPr lang="en-US" sz="2400" b="1" i="1" dirty="0" smtClean="0"/>
              <a:t>delta-delta</a:t>
            </a:r>
            <a:r>
              <a:rPr lang="en-US" sz="2400" dirty="0" smtClean="0"/>
              <a:t> shadow-mask method, commonly used in color CRT systems.</a:t>
            </a:r>
          </a:p>
          <a:p>
            <a:pPr algn="just"/>
            <a:r>
              <a:rPr lang="en-US" sz="2400" dirty="0" smtClean="0"/>
              <a:t>Three electron beams are deflected and focused as a group onto the shadow mask, which contains a series of holes aligned with the phosphor-dot patterns.</a:t>
            </a:r>
          </a:p>
          <a:p>
            <a:pPr algn="just"/>
            <a:r>
              <a:rPr lang="en-US" sz="2400" dirty="0" smtClean="0"/>
              <a:t>When the three beams pass through a hole in the shadow mask, they activate a dot triangle, which appears as a small color spot on the screen.</a:t>
            </a:r>
            <a:endParaRPr lang="en-US" sz="24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609600"/>
            <a:ext cx="7772400" cy="5745960"/>
          </a:xfrm>
        </p:spPr>
        <p:txBody>
          <a:bodyPr>
            <a:normAutofit lnSpcReduction="10000"/>
          </a:bodyPr>
          <a:lstStyle/>
          <a:p>
            <a:pPr algn="just"/>
            <a:r>
              <a:rPr lang="en-US" sz="2400" dirty="0" smtClean="0"/>
              <a:t>The phosphor dots in the triangles are arranged so that each electron beam can activate only its corresponding color dot when it passes through the shadow mask.</a:t>
            </a:r>
          </a:p>
          <a:p>
            <a:pPr algn="just"/>
            <a:r>
              <a:rPr lang="en-US" sz="2400" dirty="0" smtClean="0"/>
              <a:t>Another configuration for the three electron guns is an </a:t>
            </a:r>
            <a:r>
              <a:rPr lang="en-US" sz="2400" b="1" i="1" dirty="0" smtClean="0"/>
              <a:t>in-line</a:t>
            </a:r>
            <a:r>
              <a:rPr lang="en-US" sz="2400" dirty="0" smtClean="0"/>
              <a:t> arrangement in which the three electron guns, and the corresponding red-green-blue dots on the screen, are aligned along one scan line instead of in a triangular pattern.</a:t>
            </a:r>
          </a:p>
          <a:p>
            <a:pPr algn="just"/>
            <a:r>
              <a:rPr lang="en-US" sz="2400" dirty="0" smtClean="0"/>
              <a:t>This in-line arrangement of electron guns is easier to keep in alignment and is commonly used in high-resolution color CRTs.</a:t>
            </a:r>
          </a:p>
          <a:p>
            <a:pPr algn="just"/>
            <a:r>
              <a:rPr lang="en-US" sz="2400" dirty="0" smtClean="0"/>
              <a:t>We obtain color variations in shadow-mask CRT by varying the intensity levels of the three electron beams.</a:t>
            </a:r>
          </a:p>
          <a:p>
            <a:pPr algn="just"/>
            <a:r>
              <a:rPr lang="en-US" sz="2400" dirty="0" smtClean="0"/>
              <a:t>By turning off the red and green guns, we get only the color coming from the blue phosphor. Likewise, we can get different colors.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762000"/>
            <a:ext cx="7772400" cy="5593560"/>
          </a:xfrm>
        </p:spPr>
        <p:txBody>
          <a:bodyPr>
            <a:normAutofit fontScale="92500" lnSpcReduction="10000"/>
          </a:bodyPr>
          <a:lstStyle/>
          <a:p>
            <a:pPr algn="just"/>
            <a:r>
              <a:rPr lang="en-US" dirty="0" smtClean="0">
                <a:solidFill>
                  <a:srgbClr val="FF0000"/>
                </a:solidFill>
              </a:rPr>
              <a:t>Color CRTs in graphics systems are designed as RGB monitors.</a:t>
            </a:r>
          </a:p>
          <a:p>
            <a:pPr algn="just"/>
            <a:r>
              <a:rPr lang="en-US" dirty="0" smtClean="0">
                <a:solidFill>
                  <a:srgbClr val="FF0000"/>
                </a:solidFill>
              </a:rPr>
              <a:t>These monitors use shadow mask methods and take the intensity level for each electron gun directly from the computer system without any intermediate processing.</a:t>
            </a:r>
          </a:p>
          <a:p>
            <a:pPr algn="just"/>
            <a:r>
              <a:rPr lang="en-US" dirty="0" smtClean="0">
                <a:solidFill>
                  <a:srgbClr val="FF0000"/>
                </a:solidFill>
              </a:rPr>
              <a:t>High quality raster graphics systems have 24 bits per pixel in the frame buffer, allowing 256 voltage settings for each electron gun and nearly 17 million color choices for each pixel.</a:t>
            </a:r>
          </a:p>
          <a:p>
            <a:pPr algn="just"/>
            <a:r>
              <a:rPr lang="en-US" dirty="0" smtClean="0">
                <a:solidFill>
                  <a:srgbClr val="FFFF00"/>
                </a:solidFill>
              </a:rPr>
              <a:t>An RGB color system with 24 bits of storage per pixel is generally referred to as a </a:t>
            </a:r>
            <a:r>
              <a:rPr lang="en-US" b="1" i="1" dirty="0" smtClean="0">
                <a:solidFill>
                  <a:srgbClr val="FFFF00"/>
                </a:solidFill>
              </a:rPr>
              <a:t>full-color system</a:t>
            </a:r>
            <a:r>
              <a:rPr lang="en-US" dirty="0" smtClean="0">
                <a:solidFill>
                  <a:srgbClr val="FFFF00"/>
                </a:solidFill>
              </a:rPr>
              <a:t> or </a:t>
            </a:r>
            <a:r>
              <a:rPr lang="en-US" b="1" i="1" dirty="0" smtClean="0">
                <a:solidFill>
                  <a:srgbClr val="FFFF00"/>
                </a:solidFill>
              </a:rPr>
              <a:t>true-color system</a:t>
            </a:r>
            <a:r>
              <a:rPr lang="en-US" dirty="0" smtClean="0">
                <a:solidFill>
                  <a:srgbClr val="FFFF00"/>
                </a:solidFill>
              </a:rPr>
              <a:t>.</a:t>
            </a:r>
            <a:endParaRPr lang="en-US" dirty="0">
              <a:solidFill>
                <a:srgbClr val="FFFF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464344" y="1874837"/>
            <a:ext cx="4038600" cy="4525963"/>
          </a:xfrm>
        </p:spPr>
        <p:txBody>
          <a:bodyPr/>
          <a:lstStyle/>
          <a:p>
            <a:r>
              <a:rPr lang="en-US" dirty="0" smtClean="0"/>
              <a:t>Wireframe display for Automobile</a:t>
            </a:r>
          </a:p>
          <a:p>
            <a:endParaRPr lang="en-US" dirty="0"/>
          </a:p>
        </p:txBody>
      </p:sp>
      <p:sp>
        <p:nvSpPr>
          <p:cNvPr id="6" name="Content Placeholder 5"/>
          <p:cNvSpPr>
            <a:spLocks noGrp="1"/>
          </p:cNvSpPr>
          <p:nvPr>
            <p:ph sz="half" idx="2"/>
          </p:nvPr>
        </p:nvSpPr>
        <p:spPr/>
        <p:txBody>
          <a:bodyPr/>
          <a:lstStyle/>
          <a:p>
            <a:r>
              <a:rPr lang="en-US" dirty="0" smtClean="0"/>
              <a:t>Wireframe display for Aircraft</a:t>
            </a:r>
          </a:p>
          <a:p>
            <a:pPr>
              <a:buNone/>
            </a:pPr>
            <a:endParaRPr lang="en-US" dirty="0"/>
          </a:p>
        </p:txBody>
      </p:sp>
      <p:pic>
        <p:nvPicPr>
          <p:cNvPr id="11" name="Picture 3" descr="wireframe-subaru-2.jpg"/>
          <p:cNvPicPr>
            <a:picLocks noChangeAspect="1"/>
          </p:cNvPicPr>
          <p:nvPr/>
        </p:nvPicPr>
        <p:blipFill>
          <a:blip r:embed="rId2"/>
          <a:srcRect/>
          <a:stretch>
            <a:fillRect/>
          </a:stretch>
        </p:blipFill>
        <p:spPr bwMode="auto">
          <a:xfrm>
            <a:off x="609600" y="2726266"/>
            <a:ext cx="3810000" cy="3598333"/>
          </a:xfrm>
          <a:prstGeom prst="ellipse">
            <a:avLst/>
          </a:prstGeom>
          <a:ln>
            <a:noFill/>
          </a:ln>
          <a:effectLst>
            <a:softEdge rad="112500"/>
          </a:effectLst>
        </p:spPr>
      </p:pic>
      <p:pic>
        <p:nvPicPr>
          <p:cNvPr id="12" name="Content Placeholder 7" descr="aircraft.jpg"/>
          <p:cNvPicPr>
            <a:picLocks noChangeAspect="1"/>
          </p:cNvPicPr>
          <p:nvPr/>
        </p:nvPicPr>
        <p:blipFill>
          <a:blip r:embed="rId3"/>
          <a:stretch>
            <a:fillRect/>
          </a:stretch>
        </p:blipFill>
        <p:spPr>
          <a:xfrm>
            <a:off x="5029200" y="2658374"/>
            <a:ext cx="3810000" cy="366622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12064"/>
            <a:ext cx="7772400" cy="630936"/>
          </a:xfrm>
        </p:spPr>
        <p:txBody>
          <a:bodyPr/>
          <a:lstStyle/>
          <a:p>
            <a:r>
              <a:rPr lang="en-US" sz="3200" dirty="0" smtClean="0"/>
              <a:t>Simple Raster Display System</a:t>
            </a:r>
            <a:endParaRPr lang="en-US" sz="3200" dirty="0"/>
          </a:p>
        </p:txBody>
      </p:sp>
      <p:sp>
        <p:nvSpPr>
          <p:cNvPr id="3" name="Content Placeholder 2"/>
          <p:cNvSpPr>
            <a:spLocks noGrp="1"/>
          </p:cNvSpPr>
          <p:nvPr>
            <p:ph idx="1"/>
          </p:nvPr>
        </p:nvSpPr>
        <p:spPr>
          <a:xfrm>
            <a:off x="914400" y="1295400"/>
            <a:ext cx="7772400" cy="5060160"/>
          </a:xfrm>
        </p:spPr>
        <p:txBody>
          <a:bodyPr>
            <a:normAutofit fontScale="92500" lnSpcReduction="20000"/>
          </a:bodyPr>
          <a:lstStyle/>
          <a:p>
            <a:pPr algn="just"/>
            <a:r>
              <a:rPr lang="en-US" sz="2400" dirty="0" smtClean="0"/>
              <a:t>The simplest and most common raster display system organization is shown in figure 4.18.</a:t>
            </a:r>
          </a:p>
          <a:p>
            <a:pPr algn="just"/>
            <a:r>
              <a:rPr lang="en-US" sz="2400" dirty="0" smtClean="0"/>
              <a:t>A portion of the memory also serves as the </a:t>
            </a:r>
            <a:r>
              <a:rPr lang="en-US" sz="2400" dirty="0" err="1" smtClean="0"/>
              <a:t>pixmap</a:t>
            </a:r>
            <a:r>
              <a:rPr lang="en-US" sz="2400" dirty="0" smtClean="0"/>
              <a:t>.</a:t>
            </a:r>
          </a:p>
          <a:p>
            <a:pPr algn="just"/>
            <a:r>
              <a:rPr lang="en-US" sz="2400" dirty="0" smtClean="0"/>
              <a:t>The video controller displays the image defined in the frame buffer, accessing the memory through a separate access port as often as the raster-scan rate dictates.</a:t>
            </a:r>
          </a:p>
          <a:p>
            <a:pPr algn="just"/>
            <a:r>
              <a:rPr lang="en-US" sz="2400" dirty="0" smtClean="0"/>
              <a:t>In many systems, a fixed portion of memory is permanently allocated to the frame buffer.</a:t>
            </a:r>
          </a:p>
          <a:p>
            <a:pPr algn="just"/>
            <a:r>
              <a:rPr lang="en-US" sz="2400" dirty="0" smtClean="0"/>
              <a:t>Some systems have several interchangeable memory areas.</a:t>
            </a:r>
          </a:p>
          <a:p>
            <a:pPr algn="just"/>
            <a:r>
              <a:rPr lang="en-US" sz="2400" dirty="0" smtClean="0"/>
              <a:t>In the case where system can designate any part of memory for the frame buffer, the system may be organized as shown in figure 4.19.</a:t>
            </a:r>
          </a:p>
          <a:p>
            <a:pPr algn="just"/>
            <a:r>
              <a:rPr lang="en-US" sz="2400" dirty="0" smtClean="0"/>
              <a:t>The simple raster display system organizations  are used in many inexpensive personal computers, but has a number of disadvantages.</a:t>
            </a:r>
            <a:endParaRPr lang="en-US" sz="24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g1.bmp"/>
          <p:cNvPicPr>
            <a:picLocks noGrp="1" noChangeAspect="1"/>
          </p:cNvPicPr>
          <p:nvPr>
            <p:ph sz="half" idx="1"/>
          </p:nvPr>
        </p:nvPicPr>
        <p:blipFill>
          <a:blip r:embed="rId2"/>
          <a:stretch>
            <a:fillRect/>
          </a:stretch>
        </p:blipFill>
        <p:spPr>
          <a:xfrm rot="16200000">
            <a:off x="2628901" y="-2171701"/>
            <a:ext cx="3505199" cy="8001002"/>
          </a:xfrm>
        </p:spPr>
      </p:pic>
      <p:pic>
        <p:nvPicPr>
          <p:cNvPr id="8" name="Picture 7" descr="g2.bmp"/>
          <p:cNvPicPr>
            <a:picLocks noChangeAspect="1"/>
          </p:cNvPicPr>
          <p:nvPr/>
        </p:nvPicPr>
        <p:blipFill>
          <a:blip r:embed="rId3"/>
          <a:stretch>
            <a:fillRect/>
          </a:stretch>
        </p:blipFill>
        <p:spPr>
          <a:xfrm rot="16200000">
            <a:off x="2760722" y="1236722"/>
            <a:ext cx="3241555" cy="80010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609600"/>
            <a:ext cx="7772400" cy="5745960"/>
          </a:xfrm>
        </p:spPr>
        <p:txBody>
          <a:bodyPr>
            <a:normAutofit lnSpcReduction="10000"/>
          </a:bodyPr>
          <a:lstStyle/>
          <a:p>
            <a:pPr algn="just"/>
            <a:r>
              <a:rPr lang="en-US" dirty="0" smtClean="0"/>
              <a:t>In other words, a simple raster-display system contains a CPU, system bus, main memory, frame buffer, video controller, and CRT display.</a:t>
            </a:r>
          </a:p>
          <a:p>
            <a:pPr algn="just"/>
            <a:r>
              <a:rPr lang="en-US" dirty="0" smtClean="0"/>
              <a:t>In such a system, the CPU performs all the modeling, transformation, and display computations, and writes the final image to the frame buffer.</a:t>
            </a:r>
          </a:p>
          <a:p>
            <a:pPr algn="just"/>
            <a:r>
              <a:rPr lang="en-US" dirty="0" smtClean="0"/>
              <a:t>The video controller reads pixel data from the frame buffer in raster-scan order, converts digital pixel values to analog, and drives the display.</a:t>
            </a: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Problems in SRDS</a:t>
            </a:r>
            <a:endParaRPr lang="en-US" dirty="0"/>
          </a:p>
        </p:txBody>
      </p:sp>
      <p:sp>
        <p:nvSpPr>
          <p:cNvPr id="6" name="Content Placeholder 5"/>
          <p:cNvSpPr>
            <a:spLocks noGrp="1"/>
          </p:cNvSpPr>
          <p:nvPr>
            <p:ph idx="1"/>
          </p:nvPr>
        </p:nvSpPr>
        <p:spPr>
          <a:xfrm>
            <a:off x="914400" y="1295400"/>
            <a:ext cx="7772400" cy="5060160"/>
          </a:xfrm>
        </p:spPr>
        <p:txBody>
          <a:bodyPr>
            <a:normAutofit fontScale="70000" lnSpcReduction="20000"/>
          </a:bodyPr>
          <a:lstStyle/>
          <a:p>
            <a:pPr algn="just"/>
            <a:r>
              <a:rPr lang="en-US" dirty="0" smtClean="0"/>
              <a:t>SRDS is inexpensive to build, but has a number of disadvantages.</a:t>
            </a:r>
          </a:p>
          <a:p>
            <a:pPr algn="just"/>
            <a:r>
              <a:rPr lang="en-US" dirty="0" smtClean="0">
                <a:solidFill>
                  <a:srgbClr val="FFFF00"/>
                </a:solidFill>
              </a:rPr>
              <a:t>First, scan conversion in software is slow. For example, the (</a:t>
            </a:r>
            <a:r>
              <a:rPr lang="en-US" dirty="0" err="1" smtClean="0">
                <a:solidFill>
                  <a:srgbClr val="FFFF00"/>
                </a:solidFill>
              </a:rPr>
              <a:t>x,y</a:t>
            </a:r>
            <a:r>
              <a:rPr lang="en-US" dirty="0" smtClean="0">
                <a:solidFill>
                  <a:srgbClr val="FFFF00"/>
                </a:solidFill>
              </a:rPr>
              <a:t>) address of each pixel on a line must be calculated, then must be translated into a memory address consisting of a byte and bit-within-byte pair.</a:t>
            </a:r>
          </a:p>
          <a:p>
            <a:pPr algn="just"/>
            <a:r>
              <a:rPr lang="en-US" dirty="0" smtClean="0"/>
              <a:t>Each of the individual steps is simple, each is repeated many times.</a:t>
            </a:r>
          </a:p>
          <a:p>
            <a:pPr algn="just"/>
            <a:r>
              <a:rPr lang="en-US" dirty="0" smtClean="0">
                <a:solidFill>
                  <a:srgbClr val="FFFF00"/>
                </a:solidFill>
              </a:rPr>
              <a:t>The second disadvantage of this architecture is that as the refresh rate of the display increases, the number of memory accesses made by the video controller also increases,  </a:t>
            </a:r>
            <a:r>
              <a:rPr lang="en-US" dirty="0" smtClean="0"/>
              <a:t>thus decreasing the number of memory cycles available to the CPU.</a:t>
            </a:r>
          </a:p>
          <a:p>
            <a:pPr algn="just"/>
            <a:r>
              <a:rPr lang="en-US" dirty="0" smtClean="0"/>
              <a:t>The CPU slows down, especially with the architecture in fig 4.19. With the dual-porting of part of the system memory shown figure 4.18, the slowdown occurs only when the CPU is accessing the frame buffer, usually for scan conversion or raster operations.</a:t>
            </a: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12064"/>
            <a:ext cx="7772400" cy="554736"/>
          </a:xfrm>
        </p:spPr>
        <p:txBody>
          <a:bodyPr/>
          <a:lstStyle/>
          <a:p>
            <a:r>
              <a:rPr lang="en-US" sz="3600" dirty="0" smtClean="0"/>
              <a:t>Solutions</a:t>
            </a:r>
            <a:r>
              <a:rPr lang="en-US" dirty="0" smtClean="0"/>
              <a:t> </a:t>
            </a:r>
            <a:endParaRPr lang="en-US" dirty="0"/>
          </a:p>
        </p:txBody>
      </p:sp>
      <p:sp>
        <p:nvSpPr>
          <p:cNvPr id="3" name="Content Placeholder 2"/>
          <p:cNvSpPr>
            <a:spLocks noGrp="1"/>
          </p:cNvSpPr>
          <p:nvPr>
            <p:ph idx="1"/>
          </p:nvPr>
        </p:nvSpPr>
        <p:spPr>
          <a:xfrm>
            <a:off x="914400" y="1295400"/>
            <a:ext cx="7772400" cy="5060160"/>
          </a:xfrm>
        </p:spPr>
        <p:txBody>
          <a:bodyPr>
            <a:normAutofit lnSpcReduction="10000"/>
          </a:bodyPr>
          <a:lstStyle/>
          <a:p>
            <a:pPr algn="just"/>
            <a:r>
              <a:rPr lang="en-US" sz="2400" dirty="0" smtClean="0"/>
              <a:t>A partial solution, suitable for low-resolution displays, is </a:t>
            </a:r>
            <a:r>
              <a:rPr lang="en-US" sz="2400" dirty="0" smtClean="0">
                <a:solidFill>
                  <a:srgbClr val="FFFF00"/>
                </a:solidFill>
              </a:rPr>
              <a:t>to place the frame buffer on an isolated bus</a:t>
            </a:r>
            <a:r>
              <a:rPr lang="en-US" sz="2400" dirty="0" smtClean="0"/>
              <a:t>. This allows video </a:t>
            </a:r>
            <a:r>
              <a:rPr lang="en-US" sz="2400" dirty="0" err="1" smtClean="0"/>
              <a:t>scanout</a:t>
            </a:r>
            <a:r>
              <a:rPr lang="en-US" sz="2400" dirty="0" smtClean="0"/>
              <a:t> to occur simultaneously with CPU operations that do not affect the frame buffer.</a:t>
            </a:r>
          </a:p>
          <a:p>
            <a:pPr algn="just"/>
            <a:r>
              <a:rPr lang="en-US" sz="2400" dirty="0" smtClean="0">
                <a:solidFill>
                  <a:srgbClr val="FFFF00"/>
                </a:solidFill>
              </a:rPr>
              <a:t>Second partial solution is to take advantage of DRAM’s page-mode feature</a:t>
            </a:r>
            <a:r>
              <a:rPr lang="en-US" sz="2400" dirty="0" smtClean="0"/>
              <a:t>. Since video </a:t>
            </a:r>
            <a:r>
              <a:rPr lang="en-US" sz="2400" dirty="0" err="1" smtClean="0"/>
              <a:t>scanout</a:t>
            </a:r>
            <a:r>
              <a:rPr lang="en-US" sz="2400" dirty="0" smtClean="0"/>
              <a:t> accesses memory locations in order, DRAM page misses are infrequent, so the frame buffer can run at almost twice its normal speed. </a:t>
            </a:r>
            <a:r>
              <a:rPr lang="en-US" sz="2400" dirty="0" smtClean="0">
                <a:solidFill>
                  <a:srgbClr val="FFFF00"/>
                </a:solidFill>
              </a:rPr>
              <a:t>We can also use dedicated Cache.</a:t>
            </a:r>
          </a:p>
          <a:p>
            <a:pPr algn="just"/>
            <a:r>
              <a:rPr lang="en-US" sz="2400" dirty="0" smtClean="0"/>
              <a:t>Third approach is to duplicate the frame-buffer memory, </a:t>
            </a:r>
            <a:r>
              <a:rPr lang="en-US" sz="2400" dirty="0" smtClean="0">
                <a:solidFill>
                  <a:srgbClr val="FFFF00"/>
                </a:solidFill>
              </a:rPr>
              <a:t>creating a double-buffered system in which the image in one buffer is displayed while the image in the other buffer is computed.</a:t>
            </a:r>
          </a:p>
          <a:p>
            <a:pPr algn="just"/>
            <a:r>
              <a:rPr lang="en-US" sz="2400" dirty="0" smtClean="0">
                <a:solidFill>
                  <a:srgbClr val="FFFF00"/>
                </a:solidFill>
              </a:rPr>
              <a:t>Video RAM can also be used.</a:t>
            </a:r>
            <a:endParaRPr lang="en-US" sz="2400" dirty="0">
              <a:solidFill>
                <a:srgbClr val="FFFF0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Grp="1" noChangeAspect="1" noChangeArrowheads="1"/>
          </p:cNvPicPr>
          <p:nvPr>
            <p:ph idx="1"/>
          </p:nvPr>
        </p:nvPicPr>
        <p:blipFill>
          <a:blip r:embed="rId2"/>
          <a:srcRect/>
          <a:stretch>
            <a:fillRect/>
          </a:stretch>
        </p:blipFill>
        <p:spPr bwMode="auto">
          <a:xfrm>
            <a:off x="1828800" y="1752600"/>
            <a:ext cx="6019800" cy="3969098"/>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pPr algn="just">
              <a:lnSpc>
                <a:spcPct val="90000"/>
              </a:lnSpc>
              <a:buFont typeface="Wingdings" pitchFamily="2" charset="2"/>
              <a:buChar char="q"/>
            </a:pPr>
            <a:r>
              <a:rPr lang="en-US" dirty="0" smtClean="0">
                <a:latin typeface="Calibri" pitchFamily="34" charset="0"/>
              </a:rPr>
              <a:t>Graphics packages require </a:t>
            </a:r>
            <a:r>
              <a:rPr lang="en-US" b="1" dirty="0" smtClean="0">
                <a:latin typeface="Calibri" pitchFamily="34" charset="0"/>
              </a:rPr>
              <a:t>coordinate specifications </a:t>
            </a:r>
            <a:r>
              <a:rPr lang="en-US" dirty="0" smtClean="0">
                <a:latin typeface="Calibri" pitchFamily="34" charset="0"/>
              </a:rPr>
              <a:t>to be given with respect to Cartesian reference frames.</a:t>
            </a:r>
          </a:p>
          <a:p>
            <a:pPr algn="just">
              <a:lnSpc>
                <a:spcPct val="90000"/>
              </a:lnSpc>
              <a:buFont typeface="Wingdings" pitchFamily="2" charset="2"/>
              <a:buChar char="q"/>
            </a:pPr>
            <a:r>
              <a:rPr lang="en-US" dirty="0" smtClean="0">
                <a:latin typeface="Calibri" pitchFamily="34" charset="0"/>
              </a:rPr>
              <a:t> Several different Cartesian reference frames are used to construct and display a scene. </a:t>
            </a:r>
          </a:p>
          <a:p>
            <a:pPr algn="just">
              <a:lnSpc>
                <a:spcPct val="90000"/>
              </a:lnSpc>
              <a:buFont typeface="Wingdings" pitchFamily="2" charset="2"/>
              <a:buChar char="q"/>
            </a:pPr>
            <a:r>
              <a:rPr lang="en-US" dirty="0" smtClean="0">
                <a:latin typeface="Calibri" pitchFamily="34" charset="0"/>
              </a:rPr>
              <a:t>We can construct the </a:t>
            </a:r>
            <a:r>
              <a:rPr lang="en-US" b="1" dirty="0" smtClean="0">
                <a:latin typeface="Calibri" pitchFamily="34" charset="0"/>
              </a:rPr>
              <a:t>shape of individual objects</a:t>
            </a:r>
            <a:r>
              <a:rPr lang="en-US" dirty="0" smtClean="0">
                <a:latin typeface="Calibri" pitchFamily="34" charset="0"/>
              </a:rPr>
              <a:t> in a scene within </a:t>
            </a:r>
            <a:r>
              <a:rPr lang="en-US" b="1" dirty="0" smtClean="0">
                <a:latin typeface="Calibri" pitchFamily="34" charset="0"/>
              </a:rPr>
              <a:t>separate coordinate </a:t>
            </a:r>
            <a:r>
              <a:rPr lang="en-US" dirty="0" smtClean="0">
                <a:latin typeface="Calibri" pitchFamily="34" charset="0"/>
              </a:rPr>
              <a:t>reference frames called </a:t>
            </a:r>
            <a:r>
              <a:rPr lang="en-US" b="1" dirty="0" smtClean="0">
                <a:latin typeface="Calibri" pitchFamily="34" charset="0"/>
              </a:rPr>
              <a:t>Modeling coordinates </a:t>
            </a:r>
            <a:r>
              <a:rPr lang="en-US" dirty="0" smtClean="0">
                <a:latin typeface="Calibri" pitchFamily="34" charset="0"/>
              </a:rPr>
              <a:t>OR </a:t>
            </a:r>
            <a:r>
              <a:rPr lang="en-US" b="1" dirty="0" smtClean="0">
                <a:latin typeface="Calibri" pitchFamily="34" charset="0"/>
              </a:rPr>
              <a:t>Local Coordinates </a:t>
            </a:r>
            <a:r>
              <a:rPr lang="en-US" dirty="0" smtClean="0">
                <a:latin typeface="Calibri" pitchFamily="34" charset="0"/>
              </a:rPr>
              <a:t>OR </a:t>
            </a:r>
            <a:r>
              <a:rPr lang="en-US" b="1" dirty="0" smtClean="0">
                <a:latin typeface="Calibri" pitchFamily="34" charset="0"/>
              </a:rPr>
              <a:t>Master coordinates.</a:t>
            </a:r>
          </a:p>
          <a:p>
            <a:pPr algn="just">
              <a:lnSpc>
                <a:spcPct val="90000"/>
              </a:lnSpc>
              <a:buFont typeface="Wingdings" pitchFamily="2" charset="2"/>
              <a:buChar char="q"/>
            </a:pPr>
            <a:r>
              <a:rPr lang="en-US" dirty="0" smtClean="0">
                <a:latin typeface="Calibri" pitchFamily="34" charset="0"/>
              </a:rPr>
              <a:t>Once individual objects shapes have been specified, we can </a:t>
            </a:r>
            <a:r>
              <a:rPr lang="en-US" b="1" dirty="0" smtClean="0">
                <a:latin typeface="Calibri" pitchFamily="34" charset="0"/>
              </a:rPr>
              <a:t>place the objects into appropriate positions </a:t>
            </a:r>
            <a:r>
              <a:rPr lang="en-US" dirty="0" smtClean="0">
                <a:latin typeface="Calibri" pitchFamily="34" charset="0"/>
              </a:rPr>
              <a:t>within the scene using a reference frame called </a:t>
            </a:r>
            <a:r>
              <a:rPr lang="en-US" b="1" dirty="0" smtClean="0">
                <a:latin typeface="Calibri" pitchFamily="34" charset="0"/>
              </a:rPr>
              <a:t>World Coordinates </a:t>
            </a:r>
            <a:r>
              <a:rPr lang="en-US" dirty="0" smtClean="0">
                <a:latin typeface="Calibri" pitchFamily="34" charset="0"/>
              </a:rPr>
              <a:t>.</a:t>
            </a:r>
          </a:p>
          <a:p>
            <a:endParaRPr lang="en-US" dirty="0"/>
          </a:p>
        </p:txBody>
      </p:sp>
      <p:sp>
        <p:nvSpPr>
          <p:cNvPr id="2" name="Title 1"/>
          <p:cNvSpPr>
            <a:spLocks noGrp="1"/>
          </p:cNvSpPr>
          <p:nvPr>
            <p:ph type="title"/>
          </p:nvPr>
        </p:nvSpPr>
        <p:spPr/>
        <p:txBody>
          <a:bodyPr/>
          <a:lstStyle/>
          <a:p>
            <a:r>
              <a:rPr lang="en-US" b="1" dirty="0" smtClean="0">
                <a:effectLst>
                  <a:outerShdw blurRad="38100" dist="38100" dir="2700000" algn="tl">
                    <a:srgbClr val="000000">
                      <a:alpha val="43137"/>
                    </a:srgbClr>
                  </a:outerShdw>
                </a:effectLst>
              </a:rPr>
              <a:t>Coordinate Representations</a:t>
            </a:r>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516563"/>
          </a:xfrm>
        </p:spPr>
        <p:txBody>
          <a:bodyPr>
            <a:normAutofit lnSpcReduction="10000"/>
          </a:bodyPr>
          <a:lstStyle/>
          <a:p>
            <a:pPr marL="274320" indent="-274320" algn="just">
              <a:lnSpc>
                <a:spcPct val="90000"/>
              </a:lnSpc>
              <a:buFont typeface="Wingdings" pitchFamily="2" charset="2"/>
              <a:buChar char="q"/>
              <a:defRPr/>
            </a:pPr>
            <a:r>
              <a:rPr lang="en-US" dirty="0">
                <a:latin typeface="Calibri" pitchFamily="34" charset="0"/>
              </a:rPr>
              <a:t>Finally, the world-coordinate description of the scene is transferred to one or more output device reference frames for display. These display coordinate systems are referred to as </a:t>
            </a:r>
            <a:r>
              <a:rPr lang="en-US" b="1" dirty="0">
                <a:latin typeface="Calibri" pitchFamily="34" charset="0"/>
              </a:rPr>
              <a:t>Device Coordinates </a:t>
            </a:r>
            <a:r>
              <a:rPr lang="en-US" dirty="0">
                <a:latin typeface="Calibri" pitchFamily="34" charset="0"/>
              </a:rPr>
              <a:t>or </a:t>
            </a:r>
            <a:r>
              <a:rPr lang="en-US" b="1" dirty="0">
                <a:latin typeface="Calibri" pitchFamily="34" charset="0"/>
              </a:rPr>
              <a:t>Screen coordinates </a:t>
            </a:r>
            <a:r>
              <a:rPr lang="en-US" dirty="0">
                <a:latin typeface="Calibri" pitchFamily="34" charset="0"/>
              </a:rPr>
              <a:t>in case of a video monitor.</a:t>
            </a:r>
          </a:p>
          <a:p>
            <a:pPr marL="274320" indent="-274320" algn="just">
              <a:lnSpc>
                <a:spcPct val="90000"/>
              </a:lnSpc>
              <a:buFont typeface="Wingdings" pitchFamily="2" charset="2"/>
              <a:buChar char="q"/>
              <a:defRPr/>
            </a:pPr>
            <a:r>
              <a:rPr lang="en-US" dirty="0">
                <a:latin typeface="Calibri" pitchFamily="34" charset="0"/>
              </a:rPr>
              <a:t>Generally, a graphics system first converts world-coordinate positions to Normalized device coordinates, in the range from 0 to 1, before final conversion to specific device coordinates. This makes system independent of the various devices that might be used at a particular workstation.</a:t>
            </a:r>
          </a:p>
          <a:p>
            <a:pPr marL="274320" indent="-274320" algn="just">
              <a:lnSpc>
                <a:spcPct val="90000"/>
              </a:lnSpc>
              <a:buFont typeface="Wingdings" pitchFamily="2" charset="2"/>
              <a:buChar char="q"/>
              <a:defRPr/>
            </a:pPr>
            <a:endParaRPr lang="en-US" dirty="0">
              <a:latin typeface="Calibri" pitchFamily="34" charset="0"/>
            </a:endParaRPr>
          </a:p>
          <a:p>
            <a:pPr marL="274320" indent="-274320" algn="just">
              <a:lnSpc>
                <a:spcPct val="90000"/>
              </a:lnSpc>
              <a:buNone/>
              <a:defRPr/>
            </a:pPr>
            <a:r>
              <a:rPr lang="en-US" dirty="0">
                <a:latin typeface="Calibri" pitchFamily="34" charset="0"/>
              </a:rPr>
              <a:t>	</a:t>
            </a:r>
            <a:r>
              <a:rPr lang="en-US" b="1" dirty="0">
                <a:latin typeface="Calibri" pitchFamily="34" charset="0"/>
              </a:rPr>
              <a:t>	(</a:t>
            </a:r>
            <a:r>
              <a:rPr lang="en-US" b="1" dirty="0" err="1">
                <a:latin typeface="Calibri" pitchFamily="34" charset="0"/>
              </a:rPr>
              <a:t>X</a:t>
            </a:r>
            <a:r>
              <a:rPr lang="en-US" b="1" baseline="-25000" dirty="0" err="1">
                <a:latin typeface="Calibri" pitchFamily="34" charset="0"/>
              </a:rPr>
              <a:t>mc</a:t>
            </a:r>
            <a:r>
              <a:rPr lang="en-US" b="1" dirty="0" err="1">
                <a:latin typeface="Calibri" pitchFamily="34" charset="0"/>
              </a:rPr>
              <a:t>,Y</a:t>
            </a:r>
            <a:r>
              <a:rPr lang="en-US" b="1" baseline="-25000" dirty="0" err="1">
                <a:latin typeface="Calibri" pitchFamily="34" charset="0"/>
              </a:rPr>
              <a:t>mc</a:t>
            </a:r>
            <a:r>
              <a:rPr lang="en-US" b="1" dirty="0">
                <a:latin typeface="Calibri" pitchFamily="34" charset="0"/>
              </a:rPr>
              <a:t>)</a:t>
            </a:r>
            <a:r>
              <a:rPr lang="en-US" b="1" dirty="0">
                <a:latin typeface="Calibri" pitchFamily="34" charset="0"/>
                <a:sym typeface="Wingdings" pitchFamily="2" charset="2"/>
              </a:rPr>
              <a:t></a:t>
            </a:r>
            <a:r>
              <a:rPr lang="en-US" b="1" dirty="0">
                <a:latin typeface="Calibri" pitchFamily="34" charset="0"/>
              </a:rPr>
              <a:t>(</a:t>
            </a:r>
            <a:r>
              <a:rPr lang="en-US" b="1" dirty="0" err="1">
                <a:latin typeface="Calibri" pitchFamily="34" charset="0"/>
              </a:rPr>
              <a:t>X</a:t>
            </a:r>
            <a:r>
              <a:rPr lang="en-US" b="1" baseline="-25000" dirty="0" err="1">
                <a:latin typeface="Calibri" pitchFamily="34" charset="0"/>
              </a:rPr>
              <a:t>wc</a:t>
            </a:r>
            <a:r>
              <a:rPr lang="en-US" b="1" dirty="0" err="1">
                <a:latin typeface="Calibri" pitchFamily="34" charset="0"/>
              </a:rPr>
              <a:t>,Y</a:t>
            </a:r>
            <a:r>
              <a:rPr lang="en-US" b="1" baseline="-25000" dirty="0" err="1">
                <a:latin typeface="Calibri" pitchFamily="34" charset="0"/>
              </a:rPr>
              <a:t>wc</a:t>
            </a:r>
            <a:r>
              <a:rPr lang="en-US" b="1" dirty="0">
                <a:latin typeface="Calibri" pitchFamily="34" charset="0"/>
              </a:rPr>
              <a:t>)</a:t>
            </a:r>
            <a:r>
              <a:rPr lang="en-US" b="1" dirty="0">
                <a:latin typeface="Calibri" pitchFamily="34" charset="0"/>
                <a:sym typeface="Wingdings" pitchFamily="2" charset="2"/>
              </a:rPr>
              <a:t></a:t>
            </a:r>
            <a:r>
              <a:rPr lang="en-US" b="1" dirty="0">
                <a:latin typeface="Calibri" pitchFamily="34" charset="0"/>
              </a:rPr>
              <a:t>(</a:t>
            </a:r>
            <a:r>
              <a:rPr lang="en-US" b="1" dirty="0" err="1">
                <a:latin typeface="Calibri" pitchFamily="34" charset="0"/>
              </a:rPr>
              <a:t>X</a:t>
            </a:r>
            <a:r>
              <a:rPr lang="en-US" b="1" baseline="-25000" dirty="0" err="1">
                <a:latin typeface="Calibri" pitchFamily="34" charset="0"/>
              </a:rPr>
              <a:t>nc</a:t>
            </a:r>
            <a:r>
              <a:rPr lang="en-US" b="1" dirty="0" err="1">
                <a:latin typeface="Calibri" pitchFamily="34" charset="0"/>
              </a:rPr>
              <a:t>,Y</a:t>
            </a:r>
            <a:r>
              <a:rPr lang="en-US" b="1" baseline="-25000" dirty="0" err="1">
                <a:latin typeface="Calibri" pitchFamily="34" charset="0"/>
              </a:rPr>
              <a:t>nc</a:t>
            </a:r>
            <a:r>
              <a:rPr lang="en-US" b="1" dirty="0">
                <a:latin typeface="Calibri" pitchFamily="34" charset="0"/>
              </a:rPr>
              <a:t>)</a:t>
            </a:r>
            <a:r>
              <a:rPr lang="en-US" b="1" dirty="0">
                <a:latin typeface="Calibri" pitchFamily="34" charset="0"/>
                <a:sym typeface="Wingdings" pitchFamily="2" charset="2"/>
              </a:rPr>
              <a:t></a:t>
            </a:r>
            <a:r>
              <a:rPr lang="en-US" b="1" dirty="0">
                <a:latin typeface="Calibri" pitchFamily="34" charset="0"/>
              </a:rPr>
              <a:t>(</a:t>
            </a:r>
            <a:r>
              <a:rPr lang="en-US" b="1" dirty="0" err="1">
                <a:latin typeface="Calibri" pitchFamily="34" charset="0"/>
              </a:rPr>
              <a:t>X</a:t>
            </a:r>
            <a:r>
              <a:rPr lang="en-US" b="1" baseline="-25000" dirty="0" err="1">
                <a:latin typeface="Calibri" pitchFamily="34" charset="0"/>
              </a:rPr>
              <a:t>dc</a:t>
            </a:r>
            <a:r>
              <a:rPr lang="en-US" b="1" dirty="0" err="1">
                <a:latin typeface="Calibri" pitchFamily="34" charset="0"/>
              </a:rPr>
              <a:t>,Y</a:t>
            </a:r>
            <a:r>
              <a:rPr lang="en-US" b="1" baseline="-25000" dirty="0" err="1">
                <a:latin typeface="Calibri" pitchFamily="34" charset="0"/>
              </a:rPr>
              <a:t>dc</a:t>
            </a:r>
            <a:r>
              <a:rPr lang="en-US" b="1" dirty="0">
                <a:latin typeface="Calibri" pitchFamily="34" charset="0"/>
              </a:rPr>
              <a:t>) </a:t>
            </a:r>
          </a:p>
          <a:p>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G1.bmp"/>
          <p:cNvPicPr>
            <a:picLocks noGrp="1" noChangeAspect="1"/>
          </p:cNvPicPr>
          <p:nvPr>
            <p:ph idx="1"/>
          </p:nvPr>
        </p:nvPicPr>
        <p:blipFill>
          <a:blip r:embed="rId2"/>
          <a:stretch>
            <a:fillRect/>
          </a:stretch>
        </p:blipFill>
        <p:spPr>
          <a:xfrm rot="16200000">
            <a:off x="1409701" y="-647701"/>
            <a:ext cx="6172200" cy="822960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10000"/>
          </a:bodyPr>
          <a:lstStyle/>
          <a:p>
            <a:pPr algn="just">
              <a:buFont typeface="Wingdings" pitchFamily="2" charset="2"/>
              <a:buChar char="q"/>
            </a:pPr>
            <a:r>
              <a:rPr lang="en-US" sz="2900" b="1" dirty="0" smtClean="0">
                <a:latin typeface="Calibri" pitchFamily="34" charset="0"/>
              </a:rPr>
              <a:t>Output primitive:</a:t>
            </a:r>
            <a:r>
              <a:rPr lang="en-US" sz="2900" dirty="0" smtClean="0">
                <a:latin typeface="Calibri" pitchFamily="34" charset="0"/>
              </a:rPr>
              <a:t> The most basic shape that can be printed as an output by the output device is called as output primitive. For e.g. Point, Line, Circle.</a:t>
            </a:r>
          </a:p>
          <a:p>
            <a:pPr algn="just">
              <a:buFont typeface="Wingdings" pitchFamily="2" charset="2"/>
              <a:buChar char="q"/>
            </a:pPr>
            <a:r>
              <a:rPr lang="en-US" sz="2900" b="1" dirty="0" smtClean="0">
                <a:latin typeface="Calibri" pitchFamily="34" charset="0"/>
              </a:rPr>
              <a:t>Attributes:</a:t>
            </a:r>
            <a:r>
              <a:rPr lang="en-US" sz="2900" dirty="0" smtClean="0">
                <a:latin typeface="Calibri" pitchFamily="34" charset="0"/>
              </a:rPr>
              <a:t> The properties of an output primitive such as color, width, height of text, etc. is called attribute.</a:t>
            </a:r>
          </a:p>
          <a:p>
            <a:pPr algn="just">
              <a:buFont typeface="Wingdings" pitchFamily="2" charset="2"/>
              <a:buChar char="q"/>
            </a:pPr>
            <a:r>
              <a:rPr lang="en-US" sz="2900" b="1" dirty="0" smtClean="0">
                <a:latin typeface="Calibri" pitchFamily="34" charset="0"/>
              </a:rPr>
              <a:t>Modeling transformation:</a:t>
            </a:r>
            <a:r>
              <a:rPr lang="en-US" sz="2900" dirty="0" smtClean="0">
                <a:latin typeface="Calibri" pitchFamily="34" charset="0"/>
              </a:rPr>
              <a:t> It is used for representation of modeling coordinates. They are used to construct a scene using object descriptions given in modeling coordinates. </a:t>
            </a:r>
          </a:p>
          <a:p>
            <a:pPr algn="just">
              <a:buFont typeface="Wingdings" pitchFamily="2" charset="2"/>
              <a:buChar char="q"/>
            </a:pPr>
            <a:r>
              <a:rPr lang="en-US" sz="2900" b="1" dirty="0" smtClean="0">
                <a:latin typeface="Calibri" pitchFamily="34" charset="0"/>
              </a:rPr>
              <a:t>Geometric transformation:</a:t>
            </a:r>
            <a:r>
              <a:rPr lang="en-US" sz="2900" dirty="0" smtClean="0">
                <a:latin typeface="Calibri" pitchFamily="34" charset="0"/>
              </a:rPr>
              <a:t> It is used for representation of world coordinates. We can change the size, position, or orientation of an object within a scene using it.</a:t>
            </a:r>
          </a:p>
          <a:p>
            <a:endParaRPr lang="en-US" dirty="0"/>
          </a:p>
        </p:txBody>
      </p:sp>
      <p:sp>
        <p:nvSpPr>
          <p:cNvPr id="2" name="Title 1"/>
          <p:cNvSpPr>
            <a:spLocks noGrp="1"/>
          </p:cNvSpPr>
          <p:nvPr>
            <p:ph type="title"/>
          </p:nvPr>
        </p:nvSpPr>
        <p:spPr/>
        <p:txBody>
          <a:bodyPr/>
          <a:lstStyle/>
          <a:p>
            <a:r>
              <a:rPr lang="en-US" b="1" dirty="0" smtClean="0">
                <a:effectLst>
                  <a:outerShdw blurRad="38100" dist="38100" dir="2700000" algn="tl">
                    <a:srgbClr val="000000">
                      <a:alpha val="43137"/>
                    </a:srgbClr>
                  </a:outerShdw>
                </a:effectLst>
              </a:rPr>
              <a:t>Graphics Functions</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914400" y="457200"/>
            <a:ext cx="7772400" cy="5898360"/>
          </a:xfrm>
        </p:spPr>
        <p:txBody>
          <a:bodyPr>
            <a:normAutofit/>
          </a:bodyPr>
          <a:lstStyle/>
          <a:p>
            <a:pPr algn="just"/>
            <a:r>
              <a:rPr lang="en-US" sz="2400" dirty="0" smtClean="0"/>
              <a:t>Circuits and networks for communications, water supply, or other utilities are constructed with repeated placement of a few graphical shapes.</a:t>
            </a:r>
          </a:p>
          <a:p>
            <a:pPr algn="just"/>
            <a:r>
              <a:rPr lang="en-US" sz="2400" dirty="0" smtClean="0"/>
              <a:t>Standard shapes for electrical, electronic, and logic circuits are often supplied by the design package.</a:t>
            </a:r>
          </a:p>
          <a:p>
            <a:pPr algn="just"/>
            <a:r>
              <a:rPr lang="en-US" sz="2400" dirty="0" smtClean="0"/>
              <a:t>Facilities are provided to designer to try out alternate circuit schematics for minimizing the number of components or the space required for the system.</a:t>
            </a:r>
          </a:p>
          <a:p>
            <a:pPr algn="just"/>
            <a:r>
              <a:rPr lang="en-US" sz="2400" dirty="0" smtClean="0"/>
              <a:t>Animations are often used in CAD applications.</a:t>
            </a:r>
          </a:p>
          <a:p>
            <a:pPr algn="just"/>
            <a:r>
              <a:rPr lang="en-US" sz="2400" dirty="0" smtClean="0"/>
              <a:t>Software packages for CAD applications typically provide the designer with a multi-window environment.</a:t>
            </a:r>
          </a:p>
          <a:p>
            <a:pPr algn="just"/>
            <a:r>
              <a:rPr lang="en-US" sz="2400" dirty="0" smtClean="0"/>
              <a:t>Almost in every branch of engineering, the graphics are used in different fashion.</a:t>
            </a:r>
            <a:endParaRPr lang="en-US" sz="2400"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516563"/>
          </a:xfrm>
        </p:spPr>
        <p:txBody>
          <a:bodyPr>
            <a:normAutofit fontScale="92500" lnSpcReduction="20000"/>
          </a:bodyPr>
          <a:lstStyle/>
          <a:p>
            <a:pPr algn="just">
              <a:buFont typeface="Wingdings" pitchFamily="2" charset="2"/>
              <a:buChar char="q"/>
            </a:pPr>
            <a:r>
              <a:rPr lang="en-US" b="1" dirty="0" smtClean="0">
                <a:latin typeface="Calibri" pitchFamily="34" charset="0"/>
              </a:rPr>
              <a:t>Viewing transformation:</a:t>
            </a:r>
            <a:r>
              <a:rPr lang="en-US" dirty="0" smtClean="0">
                <a:latin typeface="Calibri" pitchFamily="34" charset="0"/>
              </a:rPr>
              <a:t> It is used for representation of device coordinates. They are used to specify the view that is to be presented and the portion of the output display area that is to be used.</a:t>
            </a:r>
          </a:p>
          <a:p>
            <a:pPr algn="just">
              <a:buFont typeface="Wingdings" pitchFamily="2" charset="2"/>
              <a:buChar char="q"/>
            </a:pPr>
            <a:r>
              <a:rPr lang="en-US" b="1" dirty="0" smtClean="0">
                <a:latin typeface="Calibri" pitchFamily="34" charset="0"/>
              </a:rPr>
              <a:t>Input function:</a:t>
            </a:r>
            <a:r>
              <a:rPr lang="en-US" dirty="0" smtClean="0">
                <a:latin typeface="Calibri" pitchFamily="34" charset="0"/>
              </a:rPr>
              <a:t> The function which is used to create and draw the output primitive on the screen, is called input function. They are used to control and process the data flow from interactive devices like mouse, or joystick etc.</a:t>
            </a:r>
          </a:p>
          <a:p>
            <a:pPr algn="just">
              <a:buFont typeface="Wingdings" pitchFamily="2" charset="2"/>
              <a:buChar char="q"/>
            </a:pPr>
            <a:r>
              <a:rPr lang="en-US" b="1" dirty="0" smtClean="0">
                <a:latin typeface="Calibri" pitchFamily="34" charset="0"/>
              </a:rPr>
              <a:t>Control operations:</a:t>
            </a:r>
            <a:r>
              <a:rPr lang="en-US" dirty="0" smtClean="0">
                <a:latin typeface="Calibri" pitchFamily="34" charset="0"/>
              </a:rPr>
              <a:t> The operation performed on the output primitive to make any changes or make the control on it, is called control operation. A graphics package contains a number of tasks, such as clearing a display screen and initializing parameters which fall under the category of control operations.</a:t>
            </a:r>
          </a:p>
          <a:p>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77500" lnSpcReduction="20000"/>
          </a:bodyPr>
          <a:lstStyle/>
          <a:p>
            <a:pPr algn="just">
              <a:buFont typeface="Wingdings" pitchFamily="2" charset="2"/>
              <a:buChar char="q"/>
            </a:pPr>
            <a:r>
              <a:rPr lang="en-US" dirty="0" smtClean="0">
                <a:latin typeface="Calibri" pitchFamily="34" charset="0"/>
              </a:rPr>
              <a:t>The Cartesian equation for a straight line is given by</a:t>
            </a:r>
          </a:p>
          <a:p>
            <a:pPr algn="just">
              <a:buNone/>
            </a:pPr>
            <a:r>
              <a:rPr lang="en-US" b="1" dirty="0" smtClean="0">
                <a:latin typeface="Calibri" pitchFamily="34" charset="0"/>
              </a:rPr>
              <a:t>		y = </a:t>
            </a:r>
            <a:r>
              <a:rPr lang="en-US" b="1" dirty="0" err="1" smtClean="0">
                <a:latin typeface="Calibri" pitchFamily="34" charset="0"/>
              </a:rPr>
              <a:t>m.x</a:t>
            </a:r>
            <a:r>
              <a:rPr lang="en-US" b="1" dirty="0" smtClean="0">
                <a:latin typeface="Calibri" pitchFamily="34" charset="0"/>
              </a:rPr>
              <a:t> + b		-- (1)</a:t>
            </a:r>
            <a:endParaRPr lang="en-US" dirty="0" smtClean="0">
              <a:latin typeface="Calibri" pitchFamily="34" charset="0"/>
            </a:endParaRPr>
          </a:p>
          <a:p>
            <a:pPr algn="just">
              <a:buFont typeface="Wingdings" pitchFamily="2" charset="2"/>
              <a:buChar char="q"/>
            </a:pPr>
            <a:r>
              <a:rPr lang="en-US" dirty="0" smtClean="0">
                <a:latin typeface="Calibri" pitchFamily="34" charset="0"/>
              </a:rPr>
              <a:t>Where x, y are co-ordinate points, m is the slope of line, and b is known as y intercept.</a:t>
            </a:r>
          </a:p>
          <a:p>
            <a:pPr algn="just">
              <a:buFont typeface="Wingdings" pitchFamily="2" charset="2"/>
              <a:buChar char="q"/>
            </a:pPr>
            <a:r>
              <a:rPr lang="en-US" dirty="0" smtClean="0">
                <a:latin typeface="Calibri" pitchFamily="34" charset="0"/>
              </a:rPr>
              <a:t>Thus, value of slope for the line with two endpoints as </a:t>
            </a:r>
          </a:p>
          <a:p>
            <a:pPr algn="just">
              <a:buNone/>
            </a:pPr>
            <a:r>
              <a:rPr lang="en-US" dirty="0" smtClean="0">
                <a:latin typeface="Calibri" pitchFamily="34" charset="0"/>
              </a:rPr>
              <a:t>	(X</a:t>
            </a:r>
            <a:r>
              <a:rPr lang="en-US" sz="2100" dirty="0" smtClean="0">
                <a:latin typeface="Calibri" pitchFamily="34" charset="0"/>
              </a:rPr>
              <a:t>1</a:t>
            </a:r>
            <a:r>
              <a:rPr lang="en-US" dirty="0" smtClean="0">
                <a:latin typeface="Calibri" pitchFamily="34" charset="0"/>
              </a:rPr>
              <a:t>, Y</a:t>
            </a:r>
            <a:r>
              <a:rPr lang="en-US" sz="2100" dirty="0" smtClean="0">
                <a:latin typeface="Calibri" pitchFamily="34" charset="0"/>
              </a:rPr>
              <a:t>1</a:t>
            </a:r>
            <a:r>
              <a:rPr lang="en-US" dirty="0" smtClean="0">
                <a:latin typeface="Calibri" pitchFamily="34" charset="0"/>
              </a:rPr>
              <a:t>) and (X</a:t>
            </a:r>
            <a:r>
              <a:rPr lang="en-US" sz="2100" dirty="0" smtClean="0">
                <a:latin typeface="Calibri" pitchFamily="34" charset="0"/>
              </a:rPr>
              <a:t>2</a:t>
            </a:r>
            <a:r>
              <a:rPr lang="en-US" dirty="0" smtClean="0">
                <a:latin typeface="Calibri" pitchFamily="34" charset="0"/>
              </a:rPr>
              <a:t>,Y</a:t>
            </a:r>
            <a:r>
              <a:rPr lang="en-US" sz="2100" dirty="0" smtClean="0">
                <a:latin typeface="Calibri" pitchFamily="34" charset="0"/>
              </a:rPr>
              <a:t>2</a:t>
            </a:r>
            <a:r>
              <a:rPr lang="en-US" dirty="0" smtClean="0">
                <a:latin typeface="Calibri" pitchFamily="34" charset="0"/>
              </a:rPr>
              <a:t>) is given as:</a:t>
            </a:r>
          </a:p>
          <a:p>
            <a:pPr algn="just">
              <a:buNone/>
            </a:pPr>
            <a:r>
              <a:rPr lang="en-US" b="1" dirty="0" smtClean="0">
                <a:latin typeface="Calibri" pitchFamily="34" charset="0"/>
              </a:rPr>
              <a:t>		m = Y</a:t>
            </a:r>
            <a:r>
              <a:rPr lang="en-US" b="1" baseline="-25000" dirty="0" smtClean="0">
                <a:latin typeface="Calibri" pitchFamily="34" charset="0"/>
              </a:rPr>
              <a:t>2</a:t>
            </a:r>
            <a:r>
              <a:rPr lang="en-US" b="1" dirty="0" smtClean="0">
                <a:latin typeface="Calibri" pitchFamily="34" charset="0"/>
              </a:rPr>
              <a:t> - Y</a:t>
            </a:r>
            <a:r>
              <a:rPr lang="en-US" b="1" baseline="-25000" dirty="0" smtClean="0">
                <a:latin typeface="Calibri" pitchFamily="34" charset="0"/>
              </a:rPr>
              <a:t>1</a:t>
            </a:r>
            <a:r>
              <a:rPr lang="en-US" b="1" dirty="0" smtClean="0">
                <a:latin typeface="Calibri" pitchFamily="34" charset="0"/>
              </a:rPr>
              <a:t> / X</a:t>
            </a:r>
            <a:r>
              <a:rPr lang="en-US" b="1" baseline="-25000" dirty="0" smtClean="0">
                <a:latin typeface="Calibri" pitchFamily="34" charset="0"/>
              </a:rPr>
              <a:t>2</a:t>
            </a:r>
            <a:r>
              <a:rPr lang="en-US" b="1" dirty="0" smtClean="0">
                <a:latin typeface="Calibri" pitchFamily="34" charset="0"/>
              </a:rPr>
              <a:t> - X</a:t>
            </a:r>
            <a:r>
              <a:rPr lang="en-US" b="1" baseline="-25000" dirty="0" smtClean="0">
                <a:latin typeface="Calibri" pitchFamily="34" charset="0"/>
              </a:rPr>
              <a:t>1</a:t>
            </a:r>
            <a:r>
              <a:rPr lang="en-US" b="1" dirty="0" smtClean="0">
                <a:latin typeface="Calibri" pitchFamily="34" charset="0"/>
              </a:rPr>
              <a:t>	-- (2)</a:t>
            </a:r>
          </a:p>
          <a:p>
            <a:pPr algn="just">
              <a:buNone/>
            </a:pPr>
            <a:r>
              <a:rPr lang="en-US" dirty="0" smtClean="0">
                <a:latin typeface="Calibri" pitchFamily="34" charset="0"/>
              </a:rPr>
              <a:t>	From eqn. (1), value of </a:t>
            </a:r>
            <a:r>
              <a:rPr lang="en-US" b="1" dirty="0" smtClean="0">
                <a:latin typeface="Calibri" pitchFamily="34" charset="0"/>
              </a:rPr>
              <a:t>b = y</a:t>
            </a:r>
            <a:r>
              <a:rPr lang="en-US" b="1" baseline="-25000" dirty="0" smtClean="0">
                <a:latin typeface="Calibri" pitchFamily="34" charset="0"/>
              </a:rPr>
              <a:t>1</a:t>
            </a:r>
            <a:r>
              <a:rPr lang="en-US" b="1" dirty="0" smtClean="0">
                <a:latin typeface="Calibri" pitchFamily="34" charset="0"/>
              </a:rPr>
              <a:t> - mx</a:t>
            </a:r>
            <a:r>
              <a:rPr lang="en-US" b="1" baseline="-25000" dirty="0" smtClean="0">
                <a:latin typeface="Calibri" pitchFamily="34" charset="0"/>
              </a:rPr>
              <a:t>1</a:t>
            </a:r>
            <a:endParaRPr lang="en-US" dirty="0" smtClean="0">
              <a:latin typeface="Calibri" pitchFamily="34" charset="0"/>
            </a:endParaRPr>
          </a:p>
          <a:p>
            <a:pPr algn="just">
              <a:buFont typeface="Wingdings" pitchFamily="2" charset="2"/>
              <a:buChar char="q"/>
            </a:pPr>
            <a:r>
              <a:rPr lang="en-US" dirty="0" smtClean="0">
                <a:latin typeface="Calibri" pitchFamily="34" charset="0"/>
              </a:rPr>
              <a:t>Now the change in y is given by</a:t>
            </a:r>
          </a:p>
          <a:p>
            <a:pPr algn="just">
              <a:buNone/>
            </a:pPr>
            <a:r>
              <a:rPr lang="en-US" dirty="0" smtClean="0">
                <a:latin typeface="Calibri" pitchFamily="34" charset="0"/>
              </a:rPr>
              <a:t>	</a:t>
            </a:r>
            <a:r>
              <a:rPr lang="en-US" b="1" dirty="0" smtClean="0">
                <a:latin typeface="Calibri" pitchFamily="34" charset="0"/>
                <a:sym typeface="Symbol" pitchFamily="18" charset="2"/>
              </a:rPr>
              <a:t></a:t>
            </a:r>
            <a:r>
              <a:rPr lang="en-US" b="1" dirty="0" smtClean="0">
                <a:latin typeface="Calibri" pitchFamily="34" charset="0"/>
              </a:rPr>
              <a:t>y = m </a:t>
            </a:r>
            <a:r>
              <a:rPr lang="en-US" b="1" dirty="0" smtClean="0">
                <a:latin typeface="Calibri" pitchFamily="34" charset="0"/>
                <a:sym typeface="Symbol" pitchFamily="18" charset="2"/>
              </a:rPr>
              <a:t></a:t>
            </a:r>
            <a:r>
              <a:rPr lang="en-US" b="1" dirty="0" smtClean="0">
                <a:latin typeface="Calibri" pitchFamily="34" charset="0"/>
              </a:rPr>
              <a:t>x			-- (a)</a:t>
            </a:r>
          </a:p>
          <a:p>
            <a:pPr algn="just">
              <a:buNone/>
            </a:pPr>
            <a:r>
              <a:rPr lang="en-US" dirty="0" smtClean="0">
                <a:latin typeface="Calibri" pitchFamily="34" charset="0"/>
              </a:rPr>
              <a:t>	</a:t>
            </a:r>
            <a:r>
              <a:rPr lang="en-US" b="1" dirty="0" smtClean="0">
                <a:latin typeface="Calibri" pitchFamily="34" charset="0"/>
                <a:sym typeface="Symbol" pitchFamily="18" charset="2"/>
              </a:rPr>
              <a:t></a:t>
            </a:r>
            <a:r>
              <a:rPr lang="en-US" b="1" dirty="0" smtClean="0">
                <a:latin typeface="Calibri" pitchFamily="34" charset="0"/>
              </a:rPr>
              <a:t>x = </a:t>
            </a:r>
            <a:r>
              <a:rPr lang="en-US" b="1" dirty="0" smtClean="0">
                <a:latin typeface="Calibri" pitchFamily="34" charset="0"/>
                <a:sym typeface="Symbol" pitchFamily="18" charset="2"/>
              </a:rPr>
              <a:t></a:t>
            </a:r>
            <a:r>
              <a:rPr lang="en-US" b="1" dirty="0" smtClean="0">
                <a:latin typeface="Calibri" pitchFamily="34" charset="0"/>
              </a:rPr>
              <a:t>y/m		              --(b)</a:t>
            </a:r>
            <a:endParaRPr lang="en-US" dirty="0"/>
          </a:p>
        </p:txBody>
      </p:sp>
      <p:sp>
        <p:nvSpPr>
          <p:cNvPr id="2" name="Title 1"/>
          <p:cNvSpPr>
            <a:spLocks noGrp="1"/>
          </p:cNvSpPr>
          <p:nvPr>
            <p:ph type="title"/>
          </p:nvPr>
        </p:nvSpPr>
        <p:spPr/>
        <p:txBody>
          <a:bodyPr/>
          <a:lstStyle/>
          <a:p>
            <a:r>
              <a:rPr lang="en-US" dirty="0" smtClean="0"/>
              <a:t>Line Drawing Algorithms</a:t>
            </a:r>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a:bodyPr>
          <a:lstStyle/>
          <a:p>
            <a:pPr>
              <a:buFont typeface="Wingdings" pitchFamily="2" charset="2"/>
              <a:buChar char="q"/>
            </a:pPr>
            <a:r>
              <a:rPr lang="en-US" sz="2400" dirty="0" smtClean="0"/>
              <a:t>These equations form the basis for determining deflection voltages in analog devices.</a:t>
            </a:r>
          </a:p>
          <a:p>
            <a:pPr>
              <a:buFont typeface="Wingdings" pitchFamily="2" charset="2"/>
              <a:buChar char="q"/>
            </a:pPr>
            <a:r>
              <a:rPr lang="en-US" sz="2400" dirty="0" smtClean="0"/>
              <a:t>On raster systems, lines are plotted with pixels, and step sizes in the horizontal and vertical directions are constrained by pixel separations.</a:t>
            </a:r>
          </a:p>
          <a:p>
            <a:pPr>
              <a:buFont typeface="Wingdings" pitchFamily="2" charset="2"/>
              <a:buChar char="q"/>
            </a:pPr>
            <a:r>
              <a:rPr lang="en-US" sz="2400" dirty="0" smtClean="0"/>
              <a:t>That is, we must “sample” a line at discrete positions and determine the nearest pixel to the line at each sampled position. </a:t>
            </a:r>
            <a:endParaRPr lang="en-US" sz="2400" dirty="0"/>
          </a:p>
        </p:txBody>
      </p:sp>
      <p:pic>
        <p:nvPicPr>
          <p:cNvPr id="1026" name="Picture 2" descr="\\INETSRVR\staff\hbp\Images\CG3.bmp"/>
          <p:cNvPicPr>
            <a:picLocks noChangeAspect="1" noChangeArrowheads="1"/>
          </p:cNvPicPr>
          <p:nvPr/>
        </p:nvPicPr>
        <p:blipFill>
          <a:blip r:embed="rId2"/>
          <a:srcRect/>
          <a:stretch>
            <a:fillRect/>
          </a:stretch>
        </p:blipFill>
        <p:spPr bwMode="auto">
          <a:xfrm rot="16200000">
            <a:off x="5048250" y="3524248"/>
            <a:ext cx="3086101" cy="29718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7" name="Picture 3" descr="\\INETSRVR\staff\hbp\Images\CG2.bmp"/>
          <p:cNvPicPr>
            <a:picLocks noChangeAspect="1" noChangeArrowheads="1"/>
          </p:cNvPicPr>
          <p:nvPr/>
        </p:nvPicPr>
        <p:blipFill>
          <a:blip r:embed="rId3"/>
          <a:srcRect/>
          <a:stretch>
            <a:fillRect/>
          </a:stretch>
        </p:blipFill>
        <p:spPr bwMode="auto">
          <a:xfrm rot="16200000">
            <a:off x="1181102" y="2857500"/>
            <a:ext cx="2895599" cy="44957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229600" cy="5287963"/>
          </a:xfrm>
        </p:spPr>
        <p:txBody>
          <a:bodyPr>
            <a:normAutofit/>
          </a:bodyPr>
          <a:lstStyle/>
          <a:p>
            <a:pPr algn="just">
              <a:buFont typeface="Wingdings" pitchFamily="2" charset="2"/>
              <a:buChar char="q"/>
            </a:pPr>
            <a:r>
              <a:rPr lang="en-US" sz="2600" dirty="0" smtClean="0"/>
              <a:t>The Digital Differential Analyzer is a scan-conversion line algorithm based on calculating either </a:t>
            </a:r>
            <a:r>
              <a:rPr lang="en-US" sz="2600" b="1" dirty="0" smtClean="0">
                <a:latin typeface="Calibri" pitchFamily="34" charset="0"/>
                <a:sym typeface="Symbol" pitchFamily="18" charset="2"/>
              </a:rPr>
              <a:t></a:t>
            </a:r>
            <a:r>
              <a:rPr lang="en-US" sz="2600" b="1" dirty="0" smtClean="0">
                <a:latin typeface="Calibri" pitchFamily="34" charset="0"/>
              </a:rPr>
              <a:t>y </a:t>
            </a:r>
            <a:r>
              <a:rPr lang="en-US" sz="2600" dirty="0" smtClean="0">
                <a:latin typeface="Calibri" pitchFamily="34" charset="0"/>
              </a:rPr>
              <a:t>or </a:t>
            </a:r>
            <a:r>
              <a:rPr lang="en-US" sz="2600" b="1" dirty="0" smtClean="0">
                <a:latin typeface="Calibri" pitchFamily="34" charset="0"/>
                <a:sym typeface="Symbol" pitchFamily="18" charset="2"/>
              </a:rPr>
              <a:t></a:t>
            </a:r>
            <a:r>
              <a:rPr lang="en-US" sz="2600" b="1" dirty="0" smtClean="0">
                <a:latin typeface="Calibri" pitchFamily="34" charset="0"/>
              </a:rPr>
              <a:t>x</a:t>
            </a:r>
            <a:r>
              <a:rPr lang="en-US" sz="2600" dirty="0" smtClean="0">
                <a:latin typeface="Calibri" pitchFamily="34" charset="0"/>
              </a:rPr>
              <a:t>.</a:t>
            </a:r>
          </a:p>
          <a:p>
            <a:pPr algn="just">
              <a:buFont typeface="Wingdings" pitchFamily="2" charset="2"/>
              <a:buChar char="q"/>
            </a:pPr>
            <a:r>
              <a:rPr lang="en-US" sz="2600" dirty="0" smtClean="0">
                <a:latin typeface="Calibri" pitchFamily="34" charset="0"/>
              </a:rPr>
              <a:t>We sample the line at unit intervals in one coordinate and determine corresponding integer values nearest the line path for the other coordinate.</a:t>
            </a:r>
          </a:p>
          <a:p>
            <a:pPr algn="just">
              <a:buFont typeface="Wingdings" pitchFamily="2" charset="2"/>
              <a:buChar char="q"/>
            </a:pPr>
            <a:r>
              <a:rPr lang="en-US" sz="2600" dirty="0" smtClean="0">
                <a:latin typeface="Calibri" pitchFamily="34" charset="0"/>
              </a:rPr>
              <a:t>The line to be drawn may have the slope as positive or negative.</a:t>
            </a:r>
          </a:p>
          <a:p>
            <a:pPr algn="just">
              <a:buFont typeface="Wingdings" pitchFamily="2" charset="2"/>
              <a:buChar char="q"/>
            </a:pPr>
            <a:r>
              <a:rPr lang="en-US" sz="2600" dirty="0" smtClean="0">
                <a:latin typeface="Calibri" pitchFamily="34" charset="0"/>
              </a:rPr>
              <a:t>Positive slope means that values of X and Y are increasing as in below line:</a:t>
            </a:r>
          </a:p>
          <a:p>
            <a:pPr algn="just">
              <a:buNone/>
            </a:pPr>
            <a:endParaRPr lang="en-US" sz="2600" dirty="0" smtClean="0">
              <a:latin typeface="Calibri" pitchFamily="34" charset="0"/>
            </a:endParaRPr>
          </a:p>
          <a:p>
            <a:pPr algn="just">
              <a:buNone/>
            </a:pPr>
            <a:endParaRPr lang="en-US" dirty="0" smtClean="0">
              <a:latin typeface="Calibri" pitchFamily="34" charset="0"/>
            </a:endParaRPr>
          </a:p>
          <a:p>
            <a:endParaRPr lang="en-US" dirty="0"/>
          </a:p>
        </p:txBody>
      </p:sp>
      <p:sp>
        <p:nvSpPr>
          <p:cNvPr id="2" name="Title 1"/>
          <p:cNvSpPr>
            <a:spLocks noGrp="1"/>
          </p:cNvSpPr>
          <p:nvPr>
            <p:ph type="title"/>
          </p:nvPr>
        </p:nvSpPr>
        <p:spPr>
          <a:xfrm>
            <a:off x="457200" y="0"/>
            <a:ext cx="8229600" cy="792162"/>
          </a:xfrm>
        </p:spPr>
        <p:txBody>
          <a:bodyPr>
            <a:normAutofit/>
          </a:bodyPr>
          <a:lstStyle/>
          <a:p>
            <a:r>
              <a:rPr lang="en-US" sz="3600" dirty="0" smtClean="0"/>
              <a:t>DDA algorithm</a:t>
            </a:r>
            <a:endParaRPr lang="en-US" sz="3600" dirty="0"/>
          </a:p>
        </p:txBody>
      </p:sp>
      <p:grpSp>
        <p:nvGrpSpPr>
          <p:cNvPr id="4" name="Group 3"/>
          <p:cNvGrpSpPr/>
          <p:nvPr/>
        </p:nvGrpSpPr>
        <p:grpSpPr>
          <a:xfrm>
            <a:off x="4478337" y="4495800"/>
            <a:ext cx="2760663" cy="1970088"/>
            <a:chOff x="2895600" y="4191000"/>
            <a:chExt cx="2760663" cy="1970088"/>
          </a:xfrm>
        </p:grpSpPr>
        <p:cxnSp>
          <p:nvCxnSpPr>
            <p:cNvPr id="5" name="Straight Connector 4"/>
            <p:cNvCxnSpPr/>
            <p:nvPr/>
          </p:nvCxnSpPr>
          <p:spPr>
            <a:xfrm rot="5400000">
              <a:off x="2493169" y="5012531"/>
              <a:ext cx="16002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3294063" y="5813425"/>
              <a:ext cx="23622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276600" y="4419600"/>
              <a:ext cx="1828800" cy="158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5400000">
              <a:off x="4421188" y="5105400"/>
              <a:ext cx="1370012" cy="158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276600" y="5105400"/>
              <a:ext cx="990600" cy="158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3924301" y="5448300"/>
              <a:ext cx="685800" cy="3175"/>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4267200" y="4419600"/>
              <a:ext cx="838200" cy="685800"/>
            </a:xfrm>
            <a:prstGeom prst="straightConnector1">
              <a:avLst/>
            </a:prstGeom>
            <a:ln>
              <a:headEnd type="oval"/>
              <a:tailEnd type="oval"/>
            </a:ln>
          </p:spPr>
          <p:style>
            <a:lnRef idx="1">
              <a:schemeClr val="accent1"/>
            </a:lnRef>
            <a:fillRef idx="0">
              <a:schemeClr val="accent1"/>
            </a:fillRef>
            <a:effectRef idx="0">
              <a:schemeClr val="accent1"/>
            </a:effectRef>
            <a:fontRef idx="minor">
              <a:schemeClr val="tx1"/>
            </a:fontRef>
          </p:style>
        </p:cxnSp>
        <p:sp>
          <p:nvSpPr>
            <p:cNvPr id="12" name="TextBox 26"/>
            <p:cNvSpPr txBox="1">
              <a:spLocks noChangeArrowheads="1"/>
            </p:cNvSpPr>
            <p:nvPr/>
          </p:nvSpPr>
          <p:spPr bwMode="auto">
            <a:xfrm>
              <a:off x="4114800" y="5791200"/>
              <a:ext cx="457200" cy="369888"/>
            </a:xfrm>
            <a:prstGeom prst="rect">
              <a:avLst/>
            </a:prstGeom>
            <a:noFill/>
            <a:ln w="9525">
              <a:noFill/>
              <a:miter lim="800000"/>
              <a:headEnd/>
              <a:tailEnd/>
            </a:ln>
          </p:spPr>
          <p:txBody>
            <a:bodyPr>
              <a:spAutoFit/>
            </a:bodyPr>
            <a:lstStyle/>
            <a:p>
              <a:r>
                <a:rPr lang="en-US">
                  <a:latin typeface="Georgia" pitchFamily="18" charset="0"/>
                </a:rPr>
                <a:t>X</a:t>
              </a:r>
              <a:r>
                <a:rPr lang="en-US" baseline="-25000">
                  <a:latin typeface="Georgia" pitchFamily="18" charset="0"/>
                </a:rPr>
                <a:t>1</a:t>
              </a:r>
            </a:p>
          </p:txBody>
        </p:sp>
        <p:sp>
          <p:nvSpPr>
            <p:cNvPr id="13" name="TextBox 27"/>
            <p:cNvSpPr txBox="1">
              <a:spLocks noChangeArrowheads="1"/>
            </p:cNvSpPr>
            <p:nvPr/>
          </p:nvSpPr>
          <p:spPr bwMode="auto">
            <a:xfrm>
              <a:off x="4953000" y="5791200"/>
              <a:ext cx="457200" cy="369888"/>
            </a:xfrm>
            <a:prstGeom prst="rect">
              <a:avLst/>
            </a:prstGeom>
            <a:noFill/>
            <a:ln w="9525">
              <a:noFill/>
              <a:miter lim="800000"/>
              <a:headEnd/>
              <a:tailEnd/>
            </a:ln>
          </p:spPr>
          <p:txBody>
            <a:bodyPr>
              <a:spAutoFit/>
            </a:bodyPr>
            <a:lstStyle/>
            <a:p>
              <a:r>
                <a:rPr lang="en-US">
                  <a:latin typeface="Georgia" pitchFamily="18" charset="0"/>
                </a:rPr>
                <a:t>X</a:t>
              </a:r>
              <a:r>
                <a:rPr lang="en-US" baseline="-25000">
                  <a:latin typeface="Georgia" pitchFamily="18" charset="0"/>
                </a:rPr>
                <a:t>2</a:t>
              </a:r>
            </a:p>
          </p:txBody>
        </p:sp>
        <p:sp>
          <p:nvSpPr>
            <p:cNvPr id="14" name="TextBox 28"/>
            <p:cNvSpPr txBox="1">
              <a:spLocks noChangeArrowheads="1"/>
            </p:cNvSpPr>
            <p:nvPr/>
          </p:nvSpPr>
          <p:spPr bwMode="auto">
            <a:xfrm>
              <a:off x="2895600" y="4953000"/>
              <a:ext cx="457200" cy="369888"/>
            </a:xfrm>
            <a:prstGeom prst="rect">
              <a:avLst/>
            </a:prstGeom>
            <a:noFill/>
            <a:ln w="9525">
              <a:noFill/>
              <a:miter lim="800000"/>
              <a:headEnd/>
              <a:tailEnd/>
            </a:ln>
          </p:spPr>
          <p:txBody>
            <a:bodyPr>
              <a:spAutoFit/>
            </a:bodyPr>
            <a:lstStyle/>
            <a:p>
              <a:r>
                <a:rPr lang="en-US">
                  <a:latin typeface="Georgia" pitchFamily="18" charset="0"/>
                </a:rPr>
                <a:t>Y</a:t>
              </a:r>
              <a:r>
                <a:rPr lang="en-US" baseline="-25000">
                  <a:latin typeface="Georgia" pitchFamily="18" charset="0"/>
                </a:rPr>
                <a:t>1</a:t>
              </a:r>
            </a:p>
          </p:txBody>
        </p:sp>
        <p:sp>
          <p:nvSpPr>
            <p:cNvPr id="15" name="TextBox 29"/>
            <p:cNvSpPr txBox="1">
              <a:spLocks noChangeArrowheads="1"/>
            </p:cNvSpPr>
            <p:nvPr/>
          </p:nvSpPr>
          <p:spPr bwMode="auto">
            <a:xfrm>
              <a:off x="2895600" y="4191000"/>
              <a:ext cx="457200" cy="369888"/>
            </a:xfrm>
            <a:prstGeom prst="rect">
              <a:avLst/>
            </a:prstGeom>
            <a:noFill/>
            <a:ln w="9525">
              <a:noFill/>
              <a:miter lim="800000"/>
              <a:headEnd/>
              <a:tailEnd/>
            </a:ln>
          </p:spPr>
          <p:txBody>
            <a:bodyPr>
              <a:spAutoFit/>
            </a:bodyPr>
            <a:lstStyle/>
            <a:p>
              <a:r>
                <a:rPr lang="en-US" dirty="0">
                  <a:latin typeface="Georgia" pitchFamily="18" charset="0"/>
                </a:rPr>
                <a:t>Y</a:t>
              </a:r>
              <a:r>
                <a:rPr lang="en-US" baseline="-25000" dirty="0">
                  <a:latin typeface="Georgia" pitchFamily="18" charset="0"/>
                </a:rPr>
                <a:t>2</a:t>
              </a:r>
            </a:p>
          </p:txBody>
        </p:sp>
      </p:gr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8"/>
          <p:cNvSpPr>
            <a:spLocks noGrp="1"/>
          </p:cNvSpPr>
          <p:nvPr>
            <p:ph idx="1"/>
          </p:nvPr>
        </p:nvSpPr>
        <p:spPr/>
        <p:txBody>
          <a:bodyPr>
            <a:normAutofit fontScale="92500" lnSpcReduction="20000"/>
          </a:bodyPr>
          <a:lstStyle/>
          <a:p>
            <a:pPr algn="just">
              <a:buFont typeface="Wingdings" pitchFamily="2" charset="2"/>
              <a:buChar char="q"/>
            </a:pPr>
            <a:r>
              <a:rPr lang="en-US" sz="2600" dirty="0" smtClean="0">
                <a:latin typeface="Calibri" pitchFamily="34" charset="0"/>
              </a:rPr>
              <a:t>If the </a:t>
            </a:r>
            <a:r>
              <a:rPr lang="en-US" sz="2600" b="1" dirty="0" smtClean="0">
                <a:latin typeface="Calibri" pitchFamily="34" charset="0"/>
              </a:rPr>
              <a:t>value of slope is less or equal to 1</a:t>
            </a:r>
            <a:r>
              <a:rPr lang="en-US" sz="2600" dirty="0" smtClean="0">
                <a:latin typeface="Calibri" pitchFamily="34" charset="0"/>
              </a:rPr>
              <a:t>, we sample at unit x intervals and compute each successive y value as:</a:t>
            </a:r>
          </a:p>
          <a:p>
            <a:pPr algn="just">
              <a:buNone/>
            </a:pPr>
            <a:r>
              <a:rPr lang="en-US" sz="2600" b="1" dirty="0" smtClean="0">
                <a:latin typeface="Calibri" pitchFamily="34" charset="0"/>
              </a:rPr>
              <a:t>		Y</a:t>
            </a:r>
            <a:r>
              <a:rPr lang="en-US" sz="2600" b="1" baseline="-25000" dirty="0" smtClean="0">
                <a:latin typeface="Calibri" pitchFamily="34" charset="0"/>
              </a:rPr>
              <a:t>k+1</a:t>
            </a:r>
            <a:r>
              <a:rPr lang="en-US" sz="2600" b="1" dirty="0" smtClean="0">
                <a:latin typeface="Calibri" pitchFamily="34" charset="0"/>
              </a:rPr>
              <a:t> = </a:t>
            </a:r>
            <a:r>
              <a:rPr lang="en-US" sz="2600" b="1" dirty="0" err="1" smtClean="0">
                <a:latin typeface="Calibri" pitchFamily="34" charset="0"/>
              </a:rPr>
              <a:t>Y</a:t>
            </a:r>
            <a:r>
              <a:rPr lang="en-US" sz="2600" b="1" baseline="-25000" dirty="0" err="1" smtClean="0">
                <a:latin typeface="Calibri" pitchFamily="34" charset="0"/>
              </a:rPr>
              <a:t>k</a:t>
            </a:r>
            <a:r>
              <a:rPr lang="en-US" sz="2600" b="1" dirty="0" smtClean="0">
                <a:latin typeface="Calibri" pitchFamily="34" charset="0"/>
              </a:rPr>
              <a:t> + m		-- (1)</a:t>
            </a:r>
          </a:p>
          <a:p>
            <a:pPr algn="just">
              <a:buNone/>
            </a:pPr>
            <a:r>
              <a:rPr lang="en-US" sz="2600" dirty="0" smtClean="0">
                <a:latin typeface="Calibri" pitchFamily="34" charset="0"/>
              </a:rPr>
              <a:t>	Here, k starts from 1 and increases by 1 until endpoint is obtained. Since m can be any real number between 0 and 1, the calculated y values must be rounded to the nearest integer. </a:t>
            </a:r>
          </a:p>
          <a:p>
            <a:pPr algn="just">
              <a:buFont typeface="Wingdings" pitchFamily="2" charset="2"/>
              <a:buChar char="q"/>
            </a:pPr>
            <a:r>
              <a:rPr lang="en-US" sz="2600" dirty="0" smtClean="0">
                <a:latin typeface="Calibri" pitchFamily="34" charset="0"/>
              </a:rPr>
              <a:t>If the v</a:t>
            </a:r>
            <a:r>
              <a:rPr lang="en-US" sz="2600" b="1" dirty="0" smtClean="0">
                <a:latin typeface="Calibri" pitchFamily="34" charset="0"/>
              </a:rPr>
              <a:t>alue of slope is greater than 1</a:t>
            </a:r>
            <a:r>
              <a:rPr lang="en-US" sz="2600" dirty="0" smtClean="0">
                <a:latin typeface="Calibri" pitchFamily="34" charset="0"/>
              </a:rPr>
              <a:t>, we sample at unit y intervals and calculate each succeeding x values as:</a:t>
            </a:r>
          </a:p>
          <a:p>
            <a:pPr algn="just">
              <a:buNone/>
            </a:pPr>
            <a:r>
              <a:rPr lang="en-US" sz="2600" b="1" dirty="0" smtClean="0">
                <a:latin typeface="Calibri" pitchFamily="34" charset="0"/>
              </a:rPr>
              <a:t>		X</a:t>
            </a:r>
            <a:r>
              <a:rPr lang="en-US" sz="2600" b="1" baseline="-25000" dirty="0" smtClean="0">
                <a:latin typeface="Calibri" pitchFamily="34" charset="0"/>
              </a:rPr>
              <a:t>k+1</a:t>
            </a:r>
            <a:r>
              <a:rPr lang="en-US" sz="2600" b="1" dirty="0" smtClean="0">
                <a:latin typeface="Calibri" pitchFamily="34" charset="0"/>
              </a:rPr>
              <a:t> = </a:t>
            </a:r>
            <a:r>
              <a:rPr lang="en-US" sz="2600" b="1" dirty="0" err="1" smtClean="0">
                <a:latin typeface="Calibri" pitchFamily="34" charset="0"/>
              </a:rPr>
              <a:t>X</a:t>
            </a:r>
            <a:r>
              <a:rPr lang="en-US" sz="2600" b="1" baseline="-25000" dirty="0" err="1" smtClean="0">
                <a:latin typeface="Calibri" pitchFamily="34" charset="0"/>
              </a:rPr>
              <a:t>k</a:t>
            </a:r>
            <a:r>
              <a:rPr lang="en-US" sz="2600" b="1" dirty="0" smtClean="0">
                <a:latin typeface="Calibri" pitchFamily="34" charset="0"/>
              </a:rPr>
              <a:t> + (1/m)	-- (2)</a:t>
            </a:r>
            <a:endParaRPr lang="en-US" sz="2600" dirty="0" smtClean="0">
              <a:latin typeface="Calibri" pitchFamily="34" charset="0"/>
            </a:endParaRPr>
          </a:p>
          <a:p>
            <a:pPr algn="just">
              <a:buNone/>
            </a:pPr>
            <a:r>
              <a:rPr lang="en-US" sz="2600" dirty="0" smtClean="0">
                <a:latin typeface="Calibri" pitchFamily="34" charset="0"/>
              </a:rPr>
              <a:t>	the above two equations are based on the assumption that lines are to be processed from the left endpoint to the right endpoint.</a:t>
            </a:r>
          </a:p>
          <a:p>
            <a:endParaRPr lang="en-US" dirty="0"/>
          </a:p>
        </p:txBody>
      </p:sp>
      <p:sp>
        <p:nvSpPr>
          <p:cNvPr id="13" name="Title 12"/>
          <p:cNvSpPr>
            <a:spLocks noGrp="1"/>
          </p:cNvSpPr>
          <p:nvPr>
            <p:ph type="title"/>
          </p:nvPr>
        </p:nvSpPr>
        <p:spPr/>
        <p:txBody>
          <a:bodyPr/>
          <a:lstStyle/>
          <a:p>
            <a:r>
              <a:rPr lang="en-US" dirty="0" smtClean="0"/>
              <a:t>Line with positive slope</a:t>
            </a:r>
            <a:endParaRPr 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normAutofit lnSpcReduction="10000"/>
          </a:bodyPr>
          <a:lstStyle/>
          <a:p>
            <a:pPr algn="just">
              <a:buFont typeface="Wingdings" pitchFamily="2" charset="2"/>
              <a:buChar char="q"/>
            </a:pPr>
            <a:r>
              <a:rPr lang="en-US" sz="2400" dirty="0" smtClean="0"/>
              <a:t>If this processing is reversed, so that the starting endpoint is at the right, then either we have </a:t>
            </a:r>
            <a:r>
              <a:rPr lang="en-US" sz="2400" b="1" dirty="0" smtClean="0">
                <a:latin typeface="Calibri" pitchFamily="34" charset="0"/>
                <a:sym typeface="Symbol" pitchFamily="18" charset="2"/>
              </a:rPr>
              <a:t>x = -1 </a:t>
            </a:r>
            <a:r>
              <a:rPr lang="en-US" sz="2400" dirty="0" smtClean="0">
                <a:latin typeface="Calibri" pitchFamily="34" charset="0"/>
                <a:sym typeface="Symbol" pitchFamily="18" charset="2"/>
              </a:rPr>
              <a:t>and </a:t>
            </a:r>
          </a:p>
          <a:p>
            <a:pPr algn="just">
              <a:buNone/>
            </a:pPr>
            <a:r>
              <a:rPr lang="en-US" sz="2400" b="1" dirty="0">
                <a:latin typeface="Calibri" pitchFamily="34" charset="0"/>
                <a:sym typeface="Symbol" pitchFamily="18" charset="2"/>
              </a:rPr>
              <a:t> </a:t>
            </a:r>
            <a:r>
              <a:rPr lang="en-US" sz="2400" b="1" dirty="0" smtClean="0">
                <a:latin typeface="Calibri" pitchFamily="34" charset="0"/>
                <a:sym typeface="Symbol" pitchFamily="18" charset="2"/>
              </a:rPr>
              <a:t>		</a:t>
            </a:r>
            <a:r>
              <a:rPr lang="en-US" sz="2400" b="1" dirty="0" smtClean="0">
                <a:latin typeface="Calibri" pitchFamily="34" charset="0"/>
              </a:rPr>
              <a:t>Y</a:t>
            </a:r>
            <a:r>
              <a:rPr lang="en-US" sz="2400" b="1" baseline="-25000" dirty="0" smtClean="0">
                <a:latin typeface="Calibri" pitchFamily="34" charset="0"/>
              </a:rPr>
              <a:t>k+1</a:t>
            </a:r>
            <a:r>
              <a:rPr lang="en-US" sz="2400" b="1" dirty="0" smtClean="0">
                <a:latin typeface="Calibri" pitchFamily="34" charset="0"/>
              </a:rPr>
              <a:t> = </a:t>
            </a:r>
            <a:r>
              <a:rPr lang="en-US" sz="2400" b="1" dirty="0" err="1" smtClean="0">
                <a:latin typeface="Calibri" pitchFamily="34" charset="0"/>
              </a:rPr>
              <a:t>Y</a:t>
            </a:r>
            <a:r>
              <a:rPr lang="en-US" sz="2400" b="1" baseline="-25000" dirty="0" err="1" smtClean="0">
                <a:latin typeface="Calibri" pitchFamily="34" charset="0"/>
              </a:rPr>
              <a:t>k</a:t>
            </a:r>
            <a:r>
              <a:rPr lang="en-US" sz="2400" b="1" dirty="0" smtClean="0">
                <a:latin typeface="Calibri" pitchFamily="34" charset="0"/>
              </a:rPr>
              <a:t> - m			-- (3) </a:t>
            </a:r>
          </a:p>
          <a:p>
            <a:pPr algn="just">
              <a:buFont typeface="Wingdings" pitchFamily="2" charset="2"/>
              <a:buChar char="q"/>
            </a:pPr>
            <a:r>
              <a:rPr lang="en-US" sz="2400" dirty="0" smtClean="0">
                <a:latin typeface="Calibri" pitchFamily="34" charset="0"/>
              </a:rPr>
              <a:t>Or, when the slope greater than 1, we have </a:t>
            </a:r>
            <a:r>
              <a:rPr lang="en-US" sz="2400" b="1" dirty="0" smtClean="0">
                <a:latin typeface="Calibri" pitchFamily="34" charset="0"/>
                <a:sym typeface="Symbol" pitchFamily="18" charset="2"/>
              </a:rPr>
              <a:t></a:t>
            </a:r>
            <a:r>
              <a:rPr lang="en-US" sz="2400" b="1" dirty="0" smtClean="0">
                <a:latin typeface="Calibri" pitchFamily="34" charset="0"/>
              </a:rPr>
              <a:t>y = -1</a:t>
            </a:r>
            <a:r>
              <a:rPr lang="en-US" sz="2400" dirty="0" smtClean="0">
                <a:latin typeface="Calibri" pitchFamily="34" charset="0"/>
              </a:rPr>
              <a:t> and</a:t>
            </a:r>
          </a:p>
          <a:p>
            <a:pPr algn="just">
              <a:buNone/>
            </a:pPr>
            <a:r>
              <a:rPr lang="en-US" sz="2400" b="1" dirty="0">
                <a:latin typeface="Calibri" pitchFamily="34" charset="0"/>
              </a:rPr>
              <a:t>	</a:t>
            </a:r>
            <a:r>
              <a:rPr lang="en-US" sz="2400" b="1" dirty="0" smtClean="0">
                <a:latin typeface="Calibri" pitchFamily="34" charset="0"/>
              </a:rPr>
              <a:t>	 X</a:t>
            </a:r>
            <a:r>
              <a:rPr lang="en-US" sz="2400" b="1" baseline="-25000" dirty="0" smtClean="0">
                <a:latin typeface="Calibri" pitchFamily="34" charset="0"/>
              </a:rPr>
              <a:t>k+1</a:t>
            </a:r>
            <a:r>
              <a:rPr lang="en-US" sz="2400" b="1" dirty="0" smtClean="0">
                <a:latin typeface="Calibri" pitchFamily="34" charset="0"/>
              </a:rPr>
              <a:t> = </a:t>
            </a:r>
            <a:r>
              <a:rPr lang="en-US" sz="2400" b="1" dirty="0" err="1" smtClean="0">
                <a:latin typeface="Calibri" pitchFamily="34" charset="0"/>
              </a:rPr>
              <a:t>X</a:t>
            </a:r>
            <a:r>
              <a:rPr lang="en-US" sz="2400" b="1" baseline="-25000" dirty="0" err="1" smtClean="0">
                <a:latin typeface="Calibri" pitchFamily="34" charset="0"/>
              </a:rPr>
              <a:t>k</a:t>
            </a:r>
            <a:r>
              <a:rPr lang="en-US" sz="2400" b="1" baseline="-25000" dirty="0" smtClean="0">
                <a:latin typeface="Calibri" pitchFamily="34" charset="0"/>
              </a:rPr>
              <a:t> </a:t>
            </a:r>
            <a:r>
              <a:rPr lang="en-US" sz="2400" b="1" dirty="0" smtClean="0">
                <a:latin typeface="Calibri" pitchFamily="34" charset="0"/>
              </a:rPr>
              <a:t>– (1/ m)		-- (4)</a:t>
            </a:r>
          </a:p>
          <a:p>
            <a:pPr algn="just">
              <a:buFont typeface="Wingdings" pitchFamily="2" charset="2"/>
              <a:buChar char="q"/>
            </a:pPr>
            <a:r>
              <a:rPr lang="en-US" sz="2400" dirty="0" smtClean="0">
                <a:latin typeface="Calibri" pitchFamily="34" charset="0"/>
              </a:rPr>
              <a:t>Equations 1,2,3 and 4 can also be used to calculate pixel positions along a line with negative slope.</a:t>
            </a:r>
          </a:p>
          <a:p>
            <a:pPr algn="just">
              <a:buFont typeface="Wingdings" pitchFamily="2" charset="2"/>
              <a:buChar char="q"/>
            </a:pPr>
            <a:r>
              <a:rPr lang="en-US" sz="2400" dirty="0" smtClean="0">
                <a:latin typeface="Calibri" pitchFamily="34" charset="0"/>
              </a:rPr>
              <a:t>If the absolute value of the slope is less than 1 and the start endpoint is at the left, we set </a:t>
            </a:r>
            <a:r>
              <a:rPr lang="en-US" sz="2400" b="1" dirty="0" smtClean="0">
                <a:latin typeface="Calibri" pitchFamily="34" charset="0"/>
                <a:sym typeface="Symbol" pitchFamily="18" charset="2"/>
              </a:rPr>
              <a:t>x = 1 </a:t>
            </a:r>
            <a:r>
              <a:rPr lang="en-US" sz="2400" dirty="0" smtClean="0">
                <a:latin typeface="Calibri" pitchFamily="34" charset="0"/>
                <a:sym typeface="Symbol" pitchFamily="18" charset="2"/>
              </a:rPr>
              <a:t>and calculate y values with equation(1).</a:t>
            </a:r>
          </a:p>
          <a:p>
            <a:pPr algn="just">
              <a:buFont typeface="Wingdings" pitchFamily="2" charset="2"/>
              <a:buChar char="q"/>
            </a:pPr>
            <a:r>
              <a:rPr lang="en-US" sz="2400" dirty="0" smtClean="0">
                <a:latin typeface="Calibri" pitchFamily="34" charset="0"/>
                <a:sym typeface="Symbol" pitchFamily="18" charset="2"/>
              </a:rPr>
              <a:t>When the start endpoint is at the right, we set </a:t>
            </a:r>
            <a:r>
              <a:rPr lang="en-US" sz="2400" b="1" dirty="0" smtClean="0">
                <a:latin typeface="Calibri" pitchFamily="34" charset="0"/>
                <a:sym typeface="Symbol" pitchFamily="18" charset="2"/>
              </a:rPr>
              <a:t>x = -1 </a:t>
            </a:r>
            <a:r>
              <a:rPr lang="en-US" sz="2400" dirty="0" smtClean="0">
                <a:latin typeface="Calibri" pitchFamily="34" charset="0"/>
                <a:sym typeface="Symbol" pitchFamily="18" charset="2"/>
              </a:rPr>
              <a:t>and obtain y positions from equation(3).</a:t>
            </a:r>
          </a:p>
          <a:p>
            <a:pPr algn="just">
              <a:buFont typeface="Wingdings" pitchFamily="2" charset="2"/>
              <a:buChar char="q"/>
            </a:pPr>
            <a:r>
              <a:rPr lang="en-US" sz="2400" dirty="0" smtClean="0">
                <a:latin typeface="Calibri" pitchFamily="34" charset="0"/>
                <a:sym typeface="Symbol" pitchFamily="18" charset="2"/>
              </a:rPr>
              <a:t>Similarly, when the absolute value of a negative slope is greater than 1, we use </a:t>
            </a:r>
            <a:r>
              <a:rPr lang="en-US" sz="2400" b="1" dirty="0" smtClean="0">
                <a:latin typeface="Calibri" pitchFamily="34" charset="0"/>
                <a:sym typeface="Symbol" pitchFamily="18" charset="2"/>
              </a:rPr>
              <a:t></a:t>
            </a:r>
            <a:r>
              <a:rPr lang="en-US" sz="2400" b="1" dirty="0" smtClean="0">
                <a:latin typeface="Calibri" pitchFamily="34" charset="0"/>
              </a:rPr>
              <a:t>y = -1</a:t>
            </a:r>
            <a:r>
              <a:rPr lang="en-US" sz="2400" dirty="0" smtClean="0">
                <a:latin typeface="Calibri" pitchFamily="34" charset="0"/>
                <a:sym typeface="Symbol" pitchFamily="18" charset="2"/>
              </a:rPr>
              <a:t> and equation(4) or we use      </a:t>
            </a:r>
            <a:r>
              <a:rPr lang="en-US" sz="2400" b="1" dirty="0" smtClean="0">
                <a:latin typeface="Calibri" pitchFamily="34" charset="0"/>
                <a:sym typeface="Symbol" pitchFamily="18" charset="2"/>
              </a:rPr>
              <a:t></a:t>
            </a:r>
            <a:r>
              <a:rPr lang="en-US" sz="2400" b="1" dirty="0" smtClean="0">
                <a:latin typeface="Calibri" pitchFamily="34" charset="0"/>
              </a:rPr>
              <a:t>y = 1</a:t>
            </a:r>
            <a:r>
              <a:rPr lang="en-US" sz="2400" dirty="0" smtClean="0">
                <a:latin typeface="Calibri" pitchFamily="34" charset="0"/>
                <a:sym typeface="Symbol" pitchFamily="18" charset="2"/>
              </a:rPr>
              <a:t>  and equation(2)</a:t>
            </a:r>
            <a:endParaRPr lang="en-US" sz="2400" dirty="0" smtClean="0">
              <a:latin typeface="Calibri" pitchFamily="34" charset="0"/>
            </a:endParaRPr>
          </a:p>
          <a:p>
            <a:pPr>
              <a:buNone/>
            </a:pPr>
            <a:endParaRPr lang="en-US" sz="2400" b="1" dirty="0" smtClean="0">
              <a:latin typeface="Calibri" pitchFamily="34" charset="0"/>
            </a:endParaRPr>
          </a:p>
          <a:p>
            <a:pPr>
              <a:buNone/>
            </a:pPr>
            <a:endParaRPr lang="en-US" sz="2400"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458200" cy="5059363"/>
          </a:xfrm>
        </p:spPr>
        <p:txBody>
          <a:bodyPr>
            <a:normAutofit lnSpcReduction="10000"/>
          </a:bodyPr>
          <a:lstStyle/>
          <a:p>
            <a:pPr marL="457200" indent="-457200">
              <a:buNone/>
            </a:pPr>
            <a:r>
              <a:rPr lang="en-US" sz="2400" dirty="0" smtClean="0"/>
              <a:t>1: Accept two endpoint pixel positions, say </a:t>
            </a:r>
            <a:r>
              <a:rPr lang="en-US" sz="2400" dirty="0" smtClean="0">
                <a:latin typeface="Calibri" pitchFamily="34" charset="0"/>
              </a:rPr>
              <a:t>(</a:t>
            </a:r>
            <a:r>
              <a:rPr lang="en-US" sz="2400" b="1" dirty="0" err="1" smtClean="0">
                <a:latin typeface="Calibri" pitchFamily="34" charset="0"/>
              </a:rPr>
              <a:t>X</a:t>
            </a:r>
            <a:r>
              <a:rPr lang="en-US" sz="2400" b="1" baseline="-25000" dirty="0" err="1" smtClean="0">
                <a:latin typeface="Calibri" pitchFamily="34" charset="0"/>
              </a:rPr>
              <a:t>a</a:t>
            </a:r>
            <a:r>
              <a:rPr lang="en-US" sz="2400" dirty="0" smtClean="0">
                <a:latin typeface="Calibri" pitchFamily="34" charset="0"/>
              </a:rPr>
              <a:t>, </a:t>
            </a:r>
            <a:r>
              <a:rPr lang="en-US" sz="2400" b="1" dirty="0" err="1" smtClean="0">
                <a:latin typeface="Calibri" pitchFamily="34" charset="0"/>
              </a:rPr>
              <a:t>Y</a:t>
            </a:r>
            <a:r>
              <a:rPr lang="en-US" sz="2400" b="1" baseline="-25000" dirty="0" err="1" smtClean="0">
                <a:latin typeface="Calibri" pitchFamily="34" charset="0"/>
              </a:rPr>
              <a:t>a</a:t>
            </a:r>
            <a:r>
              <a:rPr lang="en-US" sz="2400" b="1" dirty="0" smtClean="0">
                <a:latin typeface="Calibri" pitchFamily="34" charset="0"/>
              </a:rPr>
              <a:t> </a:t>
            </a:r>
            <a:r>
              <a:rPr lang="en-US" sz="2400" dirty="0" smtClean="0">
                <a:latin typeface="Calibri" pitchFamily="34" charset="0"/>
              </a:rPr>
              <a:t>) and (</a:t>
            </a:r>
            <a:r>
              <a:rPr lang="en-US" sz="2400" b="1" dirty="0" err="1" smtClean="0">
                <a:latin typeface="Calibri" pitchFamily="34" charset="0"/>
              </a:rPr>
              <a:t>X</a:t>
            </a:r>
            <a:r>
              <a:rPr lang="en-US" sz="2400" b="1" baseline="-25000" dirty="0" err="1" smtClean="0">
                <a:latin typeface="Calibri" pitchFamily="34" charset="0"/>
              </a:rPr>
              <a:t>b</a:t>
            </a:r>
            <a:r>
              <a:rPr lang="en-US" sz="2400" dirty="0" smtClean="0">
                <a:latin typeface="Calibri" pitchFamily="34" charset="0"/>
              </a:rPr>
              <a:t>, </a:t>
            </a:r>
            <a:r>
              <a:rPr lang="en-US" sz="2400" b="1" dirty="0" err="1" smtClean="0">
                <a:latin typeface="Calibri" pitchFamily="34" charset="0"/>
              </a:rPr>
              <a:t>Y</a:t>
            </a:r>
            <a:r>
              <a:rPr lang="en-US" sz="2400" b="1" baseline="-25000" dirty="0" err="1" smtClean="0">
                <a:latin typeface="Calibri" pitchFamily="34" charset="0"/>
              </a:rPr>
              <a:t>b</a:t>
            </a:r>
            <a:r>
              <a:rPr lang="en-US" sz="2400" b="1" baseline="-25000" dirty="0" smtClean="0">
                <a:latin typeface="Calibri" pitchFamily="34" charset="0"/>
              </a:rPr>
              <a:t> </a:t>
            </a:r>
            <a:r>
              <a:rPr lang="en-US" sz="2400" dirty="0" smtClean="0">
                <a:latin typeface="Calibri" pitchFamily="34" charset="0"/>
              </a:rPr>
              <a:t>) </a:t>
            </a:r>
          </a:p>
          <a:p>
            <a:pPr marL="457200" indent="-457200">
              <a:buNone/>
            </a:pPr>
            <a:r>
              <a:rPr lang="en-US" sz="2400" dirty="0" smtClean="0">
                <a:latin typeface="Calibri" pitchFamily="34" charset="0"/>
              </a:rPr>
              <a:t>2: </a:t>
            </a:r>
            <a:r>
              <a:rPr lang="en-US" sz="2400" b="1" dirty="0" err="1" smtClean="0">
                <a:latin typeface="Calibri" pitchFamily="34" charset="0"/>
              </a:rPr>
              <a:t>dx</a:t>
            </a:r>
            <a:r>
              <a:rPr lang="en-US" sz="2400" dirty="0" smtClean="0">
                <a:latin typeface="Calibri" pitchFamily="34" charset="0"/>
              </a:rPr>
              <a:t> = </a:t>
            </a:r>
            <a:r>
              <a:rPr lang="en-US" sz="2400" dirty="0" err="1" smtClean="0">
                <a:latin typeface="Calibri" pitchFamily="34" charset="0"/>
              </a:rPr>
              <a:t>Xb</a:t>
            </a:r>
            <a:r>
              <a:rPr lang="en-US" sz="2400" dirty="0" smtClean="0">
                <a:latin typeface="Calibri" pitchFamily="34" charset="0"/>
              </a:rPr>
              <a:t> - </a:t>
            </a:r>
            <a:r>
              <a:rPr lang="en-US" sz="2400" dirty="0" err="1" smtClean="0">
                <a:latin typeface="Calibri" pitchFamily="34" charset="0"/>
              </a:rPr>
              <a:t>Xa</a:t>
            </a:r>
            <a:r>
              <a:rPr lang="en-US" sz="2400" dirty="0" smtClean="0">
                <a:latin typeface="Calibri" pitchFamily="34" charset="0"/>
              </a:rPr>
              <a:t> ; </a:t>
            </a:r>
            <a:r>
              <a:rPr lang="en-US" sz="2400" b="1" dirty="0" err="1" smtClean="0">
                <a:latin typeface="Calibri" pitchFamily="34" charset="0"/>
              </a:rPr>
              <a:t>dy</a:t>
            </a:r>
            <a:r>
              <a:rPr lang="en-US" sz="2400" dirty="0" smtClean="0">
                <a:latin typeface="Calibri" pitchFamily="34" charset="0"/>
              </a:rPr>
              <a:t> = </a:t>
            </a:r>
            <a:r>
              <a:rPr lang="en-US" sz="2400" dirty="0" err="1" smtClean="0">
                <a:latin typeface="Calibri" pitchFamily="34" charset="0"/>
              </a:rPr>
              <a:t>Yb</a:t>
            </a:r>
            <a:r>
              <a:rPr lang="en-US" sz="2400" dirty="0" smtClean="0">
                <a:latin typeface="Calibri" pitchFamily="34" charset="0"/>
              </a:rPr>
              <a:t> - </a:t>
            </a:r>
            <a:r>
              <a:rPr lang="en-US" sz="2400" dirty="0" err="1" smtClean="0">
                <a:latin typeface="Calibri" pitchFamily="34" charset="0"/>
              </a:rPr>
              <a:t>Ya</a:t>
            </a:r>
            <a:r>
              <a:rPr lang="en-US" sz="2400" dirty="0" smtClean="0">
                <a:latin typeface="Calibri" pitchFamily="34" charset="0"/>
              </a:rPr>
              <a:t> [ Find the difference of endpoints]</a:t>
            </a:r>
          </a:p>
          <a:p>
            <a:pPr marL="514350" indent="-514350" algn="just">
              <a:buNone/>
              <a:defRPr/>
            </a:pPr>
            <a:r>
              <a:rPr lang="en-US" sz="2400" dirty="0" smtClean="0">
                <a:latin typeface="Calibri" pitchFamily="34" charset="0"/>
              </a:rPr>
              <a:t>3: if abs(</a:t>
            </a:r>
            <a:r>
              <a:rPr lang="en-US" sz="2400" b="1" dirty="0" err="1" smtClean="0">
                <a:latin typeface="Calibri" pitchFamily="34" charset="0"/>
              </a:rPr>
              <a:t>dx</a:t>
            </a:r>
            <a:r>
              <a:rPr lang="en-US" sz="2400" dirty="0" smtClean="0">
                <a:latin typeface="Calibri" pitchFamily="34" charset="0"/>
              </a:rPr>
              <a:t>) &gt; abs(</a:t>
            </a:r>
            <a:r>
              <a:rPr lang="en-US" sz="2400" b="1" dirty="0" err="1" smtClean="0">
                <a:latin typeface="Calibri" pitchFamily="34" charset="0"/>
              </a:rPr>
              <a:t>dy</a:t>
            </a:r>
            <a:r>
              <a:rPr lang="en-US" sz="2400" dirty="0" smtClean="0">
                <a:latin typeface="Calibri" pitchFamily="34" charset="0"/>
              </a:rPr>
              <a:t>) then </a:t>
            </a:r>
          </a:p>
          <a:p>
            <a:pPr marL="514350" indent="-514350" algn="just">
              <a:buNone/>
              <a:defRPr/>
            </a:pPr>
            <a:r>
              <a:rPr lang="en-US" sz="2400" b="1" dirty="0" smtClean="0">
                <a:latin typeface="Calibri" pitchFamily="34" charset="0"/>
              </a:rPr>
              <a:t>	steps</a:t>
            </a:r>
            <a:r>
              <a:rPr lang="en-US" sz="2400" dirty="0" smtClean="0">
                <a:latin typeface="Calibri" pitchFamily="34" charset="0"/>
              </a:rPr>
              <a:t> = abs(</a:t>
            </a:r>
            <a:r>
              <a:rPr lang="en-US" sz="2400" dirty="0" err="1" smtClean="0">
                <a:latin typeface="Calibri" pitchFamily="34" charset="0"/>
              </a:rPr>
              <a:t>dx</a:t>
            </a:r>
            <a:r>
              <a:rPr lang="en-US" sz="2400" dirty="0" smtClean="0">
                <a:latin typeface="Calibri" pitchFamily="34" charset="0"/>
              </a:rPr>
              <a:t>) </a:t>
            </a:r>
          </a:p>
          <a:p>
            <a:pPr marL="514350" indent="-514350" algn="just">
              <a:buNone/>
              <a:defRPr/>
            </a:pPr>
            <a:r>
              <a:rPr lang="en-US" sz="2400" dirty="0" smtClean="0">
                <a:latin typeface="Calibri" pitchFamily="34" charset="0"/>
              </a:rPr>
              <a:t>       else </a:t>
            </a:r>
            <a:r>
              <a:rPr lang="en-US" sz="2400" b="1" dirty="0" smtClean="0">
                <a:latin typeface="Calibri" pitchFamily="34" charset="0"/>
              </a:rPr>
              <a:t>steps </a:t>
            </a:r>
            <a:r>
              <a:rPr lang="en-US" sz="2400" dirty="0" smtClean="0">
                <a:latin typeface="Calibri" pitchFamily="34" charset="0"/>
              </a:rPr>
              <a:t>= abs(</a:t>
            </a:r>
            <a:r>
              <a:rPr lang="en-US" sz="2400" dirty="0" err="1" smtClean="0">
                <a:latin typeface="Calibri" pitchFamily="34" charset="0"/>
              </a:rPr>
              <a:t>dy</a:t>
            </a:r>
            <a:r>
              <a:rPr lang="en-US" sz="2400" dirty="0" smtClean="0">
                <a:latin typeface="Calibri" pitchFamily="34" charset="0"/>
              </a:rPr>
              <a:t>)</a:t>
            </a:r>
          </a:p>
          <a:p>
            <a:pPr marL="514350" indent="-514350" algn="just">
              <a:buNone/>
              <a:defRPr/>
            </a:pPr>
            <a:r>
              <a:rPr lang="en-US" sz="2400" dirty="0" smtClean="0">
                <a:latin typeface="Calibri" pitchFamily="34" charset="0"/>
              </a:rPr>
              <a:t>4: </a:t>
            </a:r>
            <a:r>
              <a:rPr lang="en-US" sz="2400" b="1" dirty="0" err="1" smtClean="0">
                <a:latin typeface="Calibri" pitchFamily="34" charset="0"/>
              </a:rPr>
              <a:t>xIncrement</a:t>
            </a:r>
            <a:r>
              <a:rPr lang="en-US" sz="2400" dirty="0" smtClean="0">
                <a:latin typeface="Calibri" pitchFamily="34" charset="0"/>
              </a:rPr>
              <a:t> = </a:t>
            </a:r>
            <a:r>
              <a:rPr lang="en-US" sz="2400" dirty="0" err="1" smtClean="0">
                <a:latin typeface="Calibri" pitchFamily="34" charset="0"/>
              </a:rPr>
              <a:t>dx</a:t>
            </a:r>
            <a:r>
              <a:rPr lang="en-US" sz="2400" dirty="0" smtClean="0">
                <a:latin typeface="Calibri" pitchFamily="34" charset="0"/>
              </a:rPr>
              <a:t> / steps; </a:t>
            </a:r>
          </a:p>
          <a:p>
            <a:pPr marL="514350" indent="-514350" algn="just">
              <a:buNone/>
              <a:defRPr/>
            </a:pPr>
            <a:r>
              <a:rPr lang="en-US" sz="2400" b="1" dirty="0" smtClean="0">
                <a:latin typeface="Calibri" pitchFamily="34" charset="0"/>
              </a:rPr>
              <a:t>    </a:t>
            </a:r>
            <a:r>
              <a:rPr lang="en-US" sz="2400" b="1" dirty="0" err="1" smtClean="0">
                <a:latin typeface="Calibri" pitchFamily="34" charset="0"/>
              </a:rPr>
              <a:t>yIncrement</a:t>
            </a:r>
            <a:r>
              <a:rPr lang="en-US" sz="2400" dirty="0" smtClean="0">
                <a:latin typeface="Calibri" pitchFamily="34" charset="0"/>
              </a:rPr>
              <a:t> = </a:t>
            </a:r>
            <a:r>
              <a:rPr lang="en-US" sz="2400" dirty="0" err="1" smtClean="0">
                <a:latin typeface="Calibri" pitchFamily="34" charset="0"/>
              </a:rPr>
              <a:t>dy</a:t>
            </a:r>
            <a:r>
              <a:rPr lang="en-US" sz="2400" dirty="0" smtClean="0">
                <a:latin typeface="Calibri" pitchFamily="34" charset="0"/>
              </a:rPr>
              <a:t> / steps [ Find total intermediate points]</a:t>
            </a:r>
          </a:p>
          <a:p>
            <a:pPr marL="514350" indent="-514350" algn="just">
              <a:buNone/>
              <a:defRPr/>
            </a:pPr>
            <a:r>
              <a:rPr lang="en-US" sz="2400" dirty="0" smtClean="0">
                <a:latin typeface="Calibri" pitchFamily="34" charset="0"/>
              </a:rPr>
              <a:t>5: </a:t>
            </a:r>
            <a:r>
              <a:rPr lang="en-US" sz="2400" dirty="0" err="1" smtClean="0">
                <a:latin typeface="Calibri" pitchFamily="34" charset="0"/>
              </a:rPr>
              <a:t>setPixel</a:t>
            </a:r>
            <a:r>
              <a:rPr lang="en-US" sz="2400" dirty="0" smtClean="0">
                <a:latin typeface="Calibri" pitchFamily="34" charset="0"/>
              </a:rPr>
              <a:t>(ROUND(</a:t>
            </a:r>
            <a:r>
              <a:rPr lang="en-US" sz="2400" dirty="0" err="1" smtClean="0">
                <a:latin typeface="Calibri" pitchFamily="34" charset="0"/>
              </a:rPr>
              <a:t>Xa</a:t>
            </a:r>
            <a:r>
              <a:rPr lang="en-US" sz="2400" dirty="0" smtClean="0">
                <a:latin typeface="Calibri" pitchFamily="34" charset="0"/>
              </a:rPr>
              <a:t>),ROUND(</a:t>
            </a:r>
            <a:r>
              <a:rPr lang="en-US" sz="2400" dirty="0" err="1" smtClean="0">
                <a:latin typeface="Calibri" pitchFamily="34" charset="0"/>
              </a:rPr>
              <a:t>Ya</a:t>
            </a:r>
            <a:r>
              <a:rPr lang="en-US" sz="2400" dirty="0" smtClean="0">
                <a:latin typeface="Calibri" pitchFamily="34" charset="0"/>
              </a:rPr>
              <a:t>)) [Plot the first point] </a:t>
            </a:r>
          </a:p>
          <a:p>
            <a:pPr marL="514350" indent="-514350" algn="just">
              <a:buNone/>
              <a:defRPr/>
            </a:pPr>
            <a:r>
              <a:rPr lang="en-US" sz="2400" dirty="0" smtClean="0">
                <a:latin typeface="Calibri" pitchFamily="34" charset="0"/>
              </a:rPr>
              <a:t>6: Repeat step 7 </a:t>
            </a:r>
            <a:r>
              <a:rPr lang="en-US" sz="2400" b="1" dirty="0" smtClean="0">
                <a:latin typeface="Calibri" pitchFamily="34" charset="0"/>
              </a:rPr>
              <a:t>steps</a:t>
            </a:r>
            <a:r>
              <a:rPr lang="en-US" sz="2400" dirty="0" smtClean="0">
                <a:latin typeface="Calibri" pitchFamily="34" charset="0"/>
              </a:rPr>
              <a:t> times</a:t>
            </a:r>
          </a:p>
          <a:p>
            <a:pPr marL="514350" indent="-514350" algn="just">
              <a:buNone/>
              <a:defRPr/>
            </a:pPr>
            <a:r>
              <a:rPr lang="en-US" sz="2400" dirty="0" smtClean="0">
                <a:latin typeface="Calibri" pitchFamily="34" charset="0"/>
              </a:rPr>
              <a:t>7:  </a:t>
            </a:r>
            <a:r>
              <a:rPr lang="en-US" sz="2400" b="1" dirty="0" smtClean="0">
                <a:latin typeface="Calibri" pitchFamily="34" charset="0"/>
              </a:rPr>
              <a:t>x</a:t>
            </a:r>
            <a:r>
              <a:rPr lang="en-US" sz="2400" dirty="0" smtClean="0">
                <a:latin typeface="Calibri" pitchFamily="34" charset="0"/>
              </a:rPr>
              <a:t> = x + </a:t>
            </a:r>
            <a:r>
              <a:rPr lang="en-US" sz="2400" dirty="0" err="1" smtClean="0">
                <a:latin typeface="Calibri" pitchFamily="34" charset="0"/>
              </a:rPr>
              <a:t>xIncrement</a:t>
            </a:r>
            <a:r>
              <a:rPr lang="en-US" sz="2400" dirty="0" smtClean="0">
                <a:latin typeface="Calibri" pitchFamily="34" charset="0"/>
              </a:rPr>
              <a:t> ; </a:t>
            </a:r>
          </a:p>
          <a:p>
            <a:pPr marL="514350" indent="-514350" algn="just">
              <a:buNone/>
              <a:defRPr/>
            </a:pPr>
            <a:r>
              <a:rPr lang="en-US" sz="2400" b="1" dirty="0" smtClean="0">
                <a:latin typeface="Calibri" pitchFamily="34" charset="0"/>
              </a:rPr>
              <a:t>     y</a:t>
            </a:r>
            <a:r>
              <a:rPr lang="en-US" sz="2400" dirty="0" smtClean="0">
                <a:latin typeface="Calibri" pitchFamily="34" charset="0"/>
              </a:rPr>
              <a:t> = y + </a:t>
            </a:r>
            <a:r>
              <a:rPr lang="en-US" sz="2400" dirty="0" err="1" smtClean="0">
                <a:latin typeface="Calibri" pitchFamily="34" charset="0"/>
              </a:rPr>
              <a:t>yIncrement</a:t>
            </a:r>
            <a:r>
              <a:rPr lang="en-US" sz="2400" dirty="0" smtClean="0">
                <a:latin typeface="Calibri" pitchFamily="34" charset="0"/>
              </a:rPr>
              <a:t>; </a:t>
            </a:r>
          </a:p>
          <a:p>
            <a:pPr marL="514350" indent="-514350" algn="just">
              <a:buNone/>
              <a:defRPr/>
            </a:pPr>
            <a:r>
              <a:rPr lang="en-US" sz="2400" dirty="0" smtClean="0">
                <a:latin typeface="Calibri" pitchFamily="34" charset="0"/>
              </a:rPr>
              <a:t>     </a:t>
            </a:r>
            <a:r>
              <a:rPr lang="en-US" sz="2400" dirty="0" err="1" smtClean="0">
                <a:latin typeface="Calibri" pitchFamily="34" charset="0"/>
              </a:rPr>
              <a:t>setPixel</a:t>
            </a:r>
            <a:r>
              <a:rPr lang="en-US" sz="2400" dirty="0" smtClean="0">
                <a:latin typeface="Calibri" pitchFamily="34" charset="0"/>
              </a:rPr>
              <a:t>( ROUND(x), ROUND(y)) [ Plot all points ]</a:t>
            </a:r>
          </a:p>
          <a:p>
            <a:pPr marL="514350" indent="-514350" algn="just">
              <a:buNone/>
              <a:defRPr/>
            </a:pPr>
            <a:endParaRPr lang="en-US" sz="2400" dirty="0" smtClean="0">
              <a:latin typeface="Calibri" pitchFamily="34" charset="0"/>
            </a:endParaRPr>
          </a:p>
          <a:p>
            <a:pPr marL="514350" indent="-514350" algn="just">
              <a:buFont typeface="+mj-lt"/>
              <a:buAutoNum type="arabicPeriod" startAt="3"/>
              <a:defRPr/>
            </a:pPr>
            <a:endParaRPr lang="en-US" sz="2400" dirty="0" smtClean="0">
              <a:latin typeface="Calibri" pitchFamily="34" charset="0"/>
            </a:endParaRPr>
          </a:p>
        </p:txBody>
      </p:sp>
      <p:sp>
        <p:nvSpPr>
          <p:cNvPr id="2" name="Title 1"/>
          <p:cNvSpPr>
            <a:spLocks noGrp="1"/>
          </p:cNvSpPr>
          <p:nvPr>
            <p:ph type="title"/>
          </p:nvPr>
        </p:nvSpPr>
        <p:spPr>
          <a:xfrm>
            <a:off x="457200" y="274638"/>
            <a:ext cx="8229600" cy="639762"/>
          </a:xfrm>
        </p:spPr>
        <p:txBody>
          <a:bodyPr>
            <a:normAutofit fontScale="90000"/>
          </a:bodyPr>
          <a:lstStyle/>
          <a:p>
            <a:r>
              <a:rPr lang="en-US" sz="3600" dirty="0" smtClean="0"/>
              <a:t>Algorithm</a:t>
            </a:r>
            <a:endParaRPr lang="en-US" sz="3600"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6019800"/>
          </a:xfrm>
        </p:spPr>
        <p:txBody>
          <a:bodyPr>
            <a:normAutofit lnSpcReduction="10000"/>
          </a:bodyPr>
          <a:lstStyle/>
          <a:p>
            <a:pPr algn="just"/>
            <a:r>
              <a:rPr lang="en-US" sz="2400" dirty="0" smtClean="0">
                <a:solidFill>
                  <a:srgbClr val="FFFF00"/>
                </a:solidFill>
              </a:rPr>
              <a:t>The DDA algorithm is faster method for calculating pixel positions than the direct use of line equation.</a:t>
            </a:r>
          </a:p>
          <a:p>
            <a:pPr algn="just"/>
            <a:r>
              <a:rPr lang="en-US" sz="2400" dirty="0" smtClean="0"/>
              <a:t>It eliminates the multiplication in line equation by making use of raster characteristics, so that appropriate increments are applied in the x or y direction to step to pixel positions along the line path</a:t>
            </a:r>
          </a:p>
          <a:p>
            <a:pPr algn="just"/>
            <a:r>
              <a:rPr lang="en-US" sz="2400" dirty="0" smtClean="0"/>
              <a:t>The access of </a:t>
            </a:r>
            <a:r>
              <a:rPr lang="en-US" sz="2400" dirty="0" err="1" smtClean="0"/>
              <a:t>roundoff</a:t>
            </a:r>
            <a:r>
              <a:rPr lang="en-US" sz="2400" dirty="0" smtClean="0"/>
              <a:t> error in successive additions of the floating-point increment, can cause the calculated pixel positions to drift away from the true line path for long line segments.</a:t>
            </a:r>
          </a:p>
          <a:p>
            <a:pPr algn="just"/>
            <a:r>
              <a:rPr lang="en-US" sz="2400" dirty="0" smtClean="0"/>
              <a:t>Rounding operations and floating point arithmetic are still time consuming.</a:t>
            </a:r>
          </a:p>
          <a:p>
            <a:pPr algn="just"/>
            <a:r>
              <a:rPr lang="en-US" sz="2400" dirty="0" smtClean="0"/>
              <a:t>We can improve the performance of the DDA algorithm by separating the increments m and 1/m into integer and fractional parts so that all calculations are reduced to integer operations.  </a:t>
            </a:r>
            <a:endParaRPr lang="en-US" sz="2400"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43000"/>
            <a:ext cx="8229600" cy="4953000"/>
          </a:xfrm>
        </p:spPr>
        <p:txBody>
          <a:bodyPr>
            <a:normAutofit/>
          </a:bodyPr>
          <a:lstStyle/>
          <a:p>
            <a:pPr algn="just"/>
            <a:r>
              <a:rPr lang="en-US" sz="2400" dirty="0" smtClean="0"/>
              <a:t>An accurate and efficient raster line-generating algorithm, developed by </a:t>
            </a:r>
            <a:r>
              <a:rPr lang="en-US" sz="2400" dirty="0" err="1" smtClean="0"/>
              <a:t>Bresenham</a:t>
            </a:r>
            <a:r>
              <a:rPr lang="en-US" sz="2400" dirty="0" smtClean="0"/>
              <a:t>, scan converts line using only incremental integer calculations that can be adapted to display circles and other curves.</a:t>
            </a:r>
          </a:p>
          <a:p>
            <a:pPr algn="just"/>
            <a:r>
              <a:rPr lang="en-US" sz="2400" dirty="0" smtClean="0"/>
              <a:t>Following figures shows sections of a display screen where straight line segments are to be drawn.</a:t>
            </a:r>
          </a:p>
          <a:p>
            <a:endParaRPr lang="en-US" sz="2400" dirty="0"/>
          </a:p>
        </p:txBody>
      </p:sp>
      <p:sp>
        <p:nvSpPr>
          <p:cNvPr id="3" name="Title 2"/>
          <p:cNvSpPr>
            <a:spLocks noGrp="1"/>
          </p:cNvSpPr>
          <p:nvPr>
            <p:ph type="title"/>
          </p:nvPr>
        </p:nvSpPr>
        <p:spPr>
          <a:xfrm>
            <a:off x="457200" y="152400"/>
            <a:ext cx="8229600" cy="762000"/>
          </a:xfrm>
        </p:spPr>
        <p:txBody>
          <a:bodyPr>
            <a:normAutofit/>
          </a:bodyPr>
          <a:lstStyle/>
          <a:p>
            <a:r>
              <a:rPr lang="en-US" sz="4000" dirty="0" smtClean="0"/>
              <a:t>B</a:t>
            </a:r>
            <a:r>
              <a:rPr sz="4000" smtClean="0"/>
              <a:t>resenham's Line Algorithm</a:t>
            </a:r>
            <a:endParaRPr lang="en-US" sz="4000" dirty="0"/>
          </a:p>
        </p:txBody>
      </p:sp>
      <p:pic>
        <p:nvPicPr>
          <p:cNvPr id="4" name="Picture 3" descr="CG4.bmp"/>
          <p:cNvPicPr>
            <a:picLocks noChangeAspect="1"/>
          </p:cNvPicPr>
          <p:nvPr/>
        </p:nvPicPr>
        <p:blipFill>
          <a:blip r:embed="rId2"/>
          <a:stretch>
            <a:fillRect/>
          </a:stretch>
        </p:blipFill>
        <p:spPr>
          <a:xfrm rot="16200000">
            <a:off x="915159" y="3201159"/>
            <a:ext cx="3122682" cy="3733800"/>
          </a:xfrm>
          <a:prstGeom prst="rect">
            <a:avLst/>
          </a:prstGeom>
        </p:spPr>
      </p:pic>
      <p:pic>
        <p:nvPicPr>
          <p:cNvPr id="5" name="Picture 4" descr="CG5.bmp"/>
          <p:cNvPicPr>
            <a:picLocks noChangeAspect="1"/>
          </p:cNvPicPr>
          <p:nvPr/>
        </p:nvPicPr>
        <p:blipFill>
          <a:blip r:embed="rId3"/>
          <a:stretch>
            <a:fillRect/>
          </a:stretch>
        </p:blipFill>
        <p:spPr>
          <a:xfrm rot="16200000">
            <a:off x="4991100" y="3238500"/>
            <a:ext cx="3124200" cy="3657600"/>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457200"/>
            <a:ext cx="8229600" cy="6019800"/>
          </a:xfrm>
        </p:spPr>
        <p:txBody>
          <a:bodyPr>
            <a:normAutofit/>
          </a:bodyPr>
          <a:lstStyle/>
          <a:p>
            <a:pPr algn="just"/>
            <a:r>
              <a:rPr lang="en-US" sz="2400" dirty="0" smtClean="0"/>
              <a:t>The vertical axes show scan-line positions, and the horizontal axes identify pixel columns.</a:t>
            </a:r>
          </a:p>
          <a:p>
            <a:pPr algn="just"/>
            <a:r>
              <a:rPr lang="en-US" sz="2400" dirty="0" smtClean="0"/>
              <a:t>Sampling at unit x intervals in these examples, we need to decide which of two possible pixel positions is closer to the line path at each sample step.</a:t>
            </a:r>
          </a:p>
          <a:p>
            <a:pPr algn="just"/>
            <a:r>
              <a:rPr lang="en-US" sz="2400" dirty="0" smtClean="0"/>
              <a:t>To illustrate </a:t>
            </a:r>
            <a:r>
              <a:rPr lang="en-US" sz="2400" dirty="0" err="1" smtClean="0"/>
              <a:t>Bresenham’s</a:t>
            </a:r>
            <a:r>
              <a:rPr lang="en-US" sz="2400" dirty="0" smtClean="0"/>
              <a:t> approach, we first consider the scan-conversion process for lines with positive slope less than 1.</a:t>
            </a:r>
          </a:p>
          <a:p>
            <a:pPr algn="just"/>
            <a:r>
              <a:rPr lang="en-US" sz="2400" dirty="0" smtClean="0"/>
              <a:t>Pixel positions along a line path are then determined by sampling at unit x intervals.</a:t>
            </a:r>
          </a:p>
          <a:p>
            <a:pPr algn="just"/>
            <a:r>
              <a:rPr lang="en-US" sz="2400" dirty="0" smtClean="0"/>
              <a:t>Starting from the left end-point (</a:t>
            </a:r>
            <a:r>
              <a:rPr lang="en-US" sz="2800" b="1" i="1" dirty="0" smtClean="0"/>
              <a:t>x</a:t>
            </a:r>
            <a:r>
              <a:rPr lang="en-US" sz="2000" dirty="0" smtClean="0"/>
              <a:t>0</a:t>
            </a:r>
            <a:r>
              <a:rPr lang="en-US" sz="2400" dirty="0" smtClean="0"/>
              <a:t>,</a:t>
            </a:r>
            <a:r>
              <a:rPr lang="en-US" sz="2800" b="1" i="1" dirty="0" smtClean="0"/>
              <a:t>y</a:t>
            </a:r>
            <a:r>
              <a:rPr lang="en-US" sz="2000" dirty="0" smtClean="0"/>
              <a:t>0</a:t>
            </a:r>
            <a:r>
              <a:rPr lang="en-US" sz="2400" dirty="0" smtClean="0"/>
              <a:t>) of a given line, we step to each successive column (</a:t>
            </a:r>
            <a:r>
              <a:rPr lang="en-US" sz="2400" b="1" i="1" dirty="0" smtClean="0"/>
              <a:t>x</a:t>
            </a:r>
            <a:r>
              <a:rPr lang="en-US" sz="2400" dirty="0" smtClean="0"/>
              <a:t> position) and plot the pixel whose scan-line y value is closest to the line path.</a:t>
            </a:r>
          </a:p>
          <a:p>
            <a:pPr algn="just"/>
            <a:r>
              <a:rPr lang="en-US" sz="2400" dirty="0" smtClean="0"/>
              <a:t>Following figure shows the </a:t>
            </a:r>
            <a:r>
              <a:rPr lang="en-US" sz="2400" b="1" i="1" dirty="0" err="1" smtClean="0"/>
              <a:t>k</a:t>
            </a:r>
            <a:r>
              <a:rPr lang="en-US" sz="2400" dirty="0" err="1" smtClean="0"/>
              <a:t>th</a:t>
            </a:r>
            <a:r>
              <a:rPr lang="en-US" sz="2400" dirty="0" smtClean="0"/>
              <a:t> step in this process. </a:t>
            </a:r>
            <a:endParaRPr lang="en-US" sz="24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3d_interior_rendering_js.jpg"/>
          <p:cNvPicPr>
            <a:picLocks noGrp="1" noChangeAspect="1"/>
          </p:cNvPicPr>
          <p:nvPr>
            <p:ph idx="1"/>
          </p:nvPr>
        </p:nvPicPr>
        <p:blipFill>
          <a:blip r:embed="rId2"/>
          <a:stretch>
            <a:fillRect/>
          </a:stretch>
        </p:blipFill>
        <p:spPr>
          <a:xfrm>
            <a:off x="626931" y="838200"/>
            <a:ext cx="7802881" cy="51816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G6.bmp"/>
          <p:cNvPicPr>
            <a:picLocks noGrp="1" noChangeAspect="1"/>
          </p:cNvPicPr>
          <p:nvPr>
            <p:ph idx="1"/>
          </p:nvPr>
        </p:nvPicPr>
        <p:blipFill>
          <a:blip r:embed="rId2"/>
          <a:stretch>
            <a:fillRect/>
          </a:stretch>
        </p:blipFill>
        <p:spPr>
          <a:xfrm rot="16200000">
            <a:off x="1782930" y="-579270"/>
            <a:ext cx="5501939" cy="7696200"/>
          </a:xfr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609600"/>
            <a:ext cx="8229600" cy="5486400"/>
          </a:xfrm>
        </p:spPr>
        <p:txBody>
          <a:bodyPr>
            <a:normAutofit/>
          </a:bodyPr>
          <a:lstStyle/>
          <a:p>
            <a:pPr algn="just"/>
            <a:r>
              <a:rPr lang="en-US" sz="2400" dirty="0" smtClean="0"/>
              <a:t>Assuming we have determined that the pixel at (</a:t>
            </a:r>
            <a:r>
              <a:rPr lang="en-US" sz="2800" b="1" i="1" dirty="0" err="1" smtClean="0"/>
              <a:t>x</a:t>
            </a:r>
            <a:r>
              <a:rPr lang="en-US" sz="1600" dirty="0" err="1" smtClean="0"/>
              <a:t>k</a:t>
            </a:r>
            <a:r>
              <a:rPr lang="en-US" sz="2400" dirty="0" err="1" smtClean="0"/>
              <a:t>,</a:t>
            </a:r>
            <a:r>
              <a:rPr lang="en-US" sz="2800" b="1" i="1" dirty="0" err="1" smtClean="0"/>
              <a:t>y</a:t>
            </a:r>
            <a:r>
              <a:rPr lang="en-US" sz="1600" dirty="0" err="1" smtClean="0"/>
              <a:t>k</a:t>
            </a:r>
            <a:r>
              <a:rPr lang="en-US" sz="2400" dirty="0" smtClean="0"/>
              <a:t>) is to be displayed, we next need to decide which pixel to plot in column </a:t>
            </a:r>
            <a:r>
              <a:rPr lang="en-US" sz="2800" b="1" i="1" dirty="0" smtClean="0"/>
              <a:t>x</a:t>
            </a:r>
            <a:r>
              <a:rPr lang="en-US" sz="1600" dirty="0" smtClean="0"/>
              <a:t>k+1</a:t>
            </a:r>
            <a:r>
              <a:rPr lang="en-US" sz="2400" dirty="0" smtClean="0"/>
              <a:t>.</a:t>
            </a:r>
          </a:p>
          <a:p>
            <a:pPr algn="just"/>
            <a:r>
              <a:rPr lang="en-US" sz="2400" dirty="0" smtClean="0"/>
              <a:t>Our choices are the pixels at positions (</a:t>
            </a:r>
            <a:r>
              <a:rPr lang="en-US" sz="2800" b="1" i="1" dirty="0" err="1" smtClean="0"/>
              <a:t>x</a:t>
            </a:r>
            <a:r>
              <a:rPr lang="en-US" sz="1600" dirty="0" err="1" smtClean="0"/>
              <a:t>k</a:t>
            </a:r>
            <a:r>
              <a:rPr lang="en-US" sz="1600" dirty="0" smtClean="0"/>
              <a:t> </a:t>
            </a:r>
            <a:r>
              <a:rPr lang="en-US" sz="2400" dirty="0" smtClean="0"/>
              <a:t>+ </a:t>
            </a:r>
            <a:r>
              <a:rPr lang="en-US" sz="3200" dirty="0" smtClean="0"/>
              <a:t>1</a:t>
            </a:r>
            <a:r>
              <a:rPr lang="en-US" sz="2400" dirty="0" smtClean="0"/>
              <a:t>,</a:t>
            </a:r>
            <a:r>
              <a:rPr lang="en-US" sz="2800" b="1" i="1" dirty="0" smtClean="0"/>
              <a:t>y</a:t>
            </a:r>
            <a:r>
              <a:rPr lang="en-US" sz="1600" dirty="0" smtClean="0"/>
              <a:t>k</a:t>
            </a:r>
            <a:r>
              <a:rPr lang="en-US" sz="2400" dirty="0" smtClean="0"/>
              <a:t>) and       (</a:t>
            </a:r>
            <a:r>
              <a:rPr lang="en-US" sz="2800" b="1" i="1" dirty="0" err="1" smtClean="0"/>
              <a:t>x</a:t>
            </a:r>
            <a:r>
              <a:rPr lang="en-US" sz="1600" dirty="0" err="1" smtClean="0"/>
              <a:t>k</a:t>
            </a:r>
            <a:r>
              <a:rPr lang="en-US" sz="1600" dirty="0" smtClean="0"/>
              <a:t> </a:t>
            </a:r>
            <a:r>
              <a:rPr lang="en-US" sz="2400" dirty="0" smtClean="0"/>
              <a:t>+ </a:t>
            </a:r>
            <a:r>
              <a:rPr lang="en-US" sz="3200" dirty="0" smtClean="0"/>
              <a:t>1</a:t>
            </a:r>
            <a:r>
              <a:rPr lang="en-US" sz="2400" dirty="0" smtClean="0"/>
              <a:t>,</a:t>
            </a:r>
            <a:r>
              <a:rPr lang="en-US" sz="2800" b="1" i="1" dirty="0" smtClean="0"/>
              <a:t>y</a:t>
            </a:r>
            <a:r>
              <a:rPr lang="en-US" sz="1600" dirty="0" smtClean="0"/>
              <a:t>k </a:t>
            </a:r>
            <a:r>
              <a:rPr lang="en-US" sz="2400" dirty="0" smtClean="0"/>
              <a:t>+ </a:t>
            </a:r>
            <a:r>
              <a:rPr lang="en-US" sz="3200" dirty="0" smtClean="0"/>
              <a:t>1</a:t>
            </a:r>
            <a:r>
              <a:rPr lang="en-US" sz="2400" dirty="0" smtClean="0"/>
              <a:t>).</a:t>
            </a:r>
          </a:p>
          <a:p>
            <a:pPr algn="just"/>
            <a:r>
              <a:rPr lang="en-US" sz="2400" dirty="0" smtClean="0"/>
              <a:t>At sampling position </a:t>
            </a:r>
            <a:r>
              <a:rPr lang="en-US" sz="3200" b="1" i="1" dirty="0" err="1" smtClean="0"/>
              <a:t>x</a:t>
            </a:r>
            <a:r>
              <a:rPr lang="en-US" sz="1600" dirty="0" err="1" smtClean="0"/>
              <a:t>k</a:t>
            </a:r>
            <a:r>
              <a:rPr lang="en-US" sz="2400" dirty="0" smtClean="0"/>
              <a:t> + </a:t>
            </a:r>
            <a:r>
              <a:rPr lang="en-US" sz="3200" dirty="0" smtClean="0"/>
              <a:t>1</a:t>
            </a:r>
            <a:r>
              <a:rPr lang="en-US" sz="2400" dirty="0" smtClean="0"/>
              <a:t>, we label vertical pixel separations from the mathematical line path as d1 and d2.</a:t>
            </a:r>
          </a:p>
          <a:p>
            <a:endParaRPr lang="en-US" sz="2400" dirty="0"/>
          </a:p>
        </p:txBody>
      </p:sp>
      <p:pic>
        <p:nvPicPr>
          <p:cNvPr id="3" name="Picture 2" descr="CG7.bmp"/>
          <p:cNvPicPr>
            <a:picLocks noChangeAspect="1"/>
          </p:cNvPicPr>
          <p:nvPr/>
        </p:nvPicPr>
        <p:blipFill>
          <a:blip r:embed="rId2"/>
          <a:stretch>
            <a:fillRect/>
          </a:stretch>
        </p:blipFill>
        <p:spPr>
          <a:xfrm rot="16200000">
            <a:off x="3043425" y="3281176"/>
            <a:ext cx="2752350" cy="3962400"/>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457200"/>
            <a:ext cx="8229600" cy="6172200"/>
          </a:xfrm>
        </p:spPr>
        <p:txBody>
          <a:bodyPr>
            <a:normAutofit fontScale="92500" lnSpcReduction="20000"/>
          </a:bodyPr>
          <a:lstStyle/>
          <a:p>
            <a:r>
              <a:rPr lang="en-US" sz="2400" dirty="0" smtClean="0"/>
              <a:t>The </a:t>
            </a:r>
            <a:r>
              <a:rPr lang="en-US" sz="2400" dirty="0" smtClean="0">
                <a:solidFill>
                  <a:srgbClr val="FFFF00"/>
                </a:solidFill>
              </a:rPr>
              <a:t>y</a:t>
            </a:r>
            <a:r>
              <a:rPr lang="en-US" sz="2400" dirty="0" smtClean="0"/>
              <a:t> coordinate on the mathematical line at pixel column position </a:t>
            </a:r>
            <a:r>
              <a:rPr lang="en-US" sz="3200" b="1" i="1" dirty="0" err="1" smtClean="0"/>
              <a:t>x</a:t>
            </a:r>
            <a:r>
              <a:rPr lang="en-US" sz="1600" dirty="0" err="1" smtClean="0"/>
              <a:t>k</a:t>
            </a:r>
            <a:r>
              <a:rPr lang="en-US" sz="2400" dirty="0" smtClean="0"/>
              <a:t> + </a:t>
            </a:r>
            <a:r>
              <a:rPr lang="en-US" sz="3200" dirty="0" smtClean="0"/>
              <a:t>1 </a:t>
            </a:r>
            <a:r>
              <a:rPr lang="en-US" sz="2400" dirty="0" smtClean="0"/>
              <a:t>is calculated as</a:t>
            </a:r>
          </a:p>
          <a:p>
            <a:r>
              <a:rPr lang="en-US" sz="2800" dirty="0" smtClean="0">
                <a:latin typeface="Calibri" pitchFamily="34" charset="0"/>
              </a:rPr>
              <a:t> </a:t>
            </a:r>
            <a:r>
              <a:rPr lang="en-US" sz="2800" b="1" dirty="0" smtClean="0">
                <a:solidFill>
                  <a:schemeClr val="accent3"/>
                </a:solidFill>
                <a:latin typeface="Calibri" pitchFamily="34" charset="0"/>
              </a:rPr>
              <a:t>y</a:t>
            </a:r>
            <a:r>
              <a:rPr lang="en-US" sz="2400" b="1" dirty="0" smtClean="0">
                <a:solidFill>
                  <a:schemeClr val="accent3"/>
                </a:solidFill>
                <a:latin typeface="Calibri" pitchFamily="34" charset="0"/>
              </a:rPr>
              <a:t> = m(</a:t>
            </a:r>
            <a:r>
              <a:rPr lang="en-US" sz="2800" b="1" i="1" dirty="0" err="1" smtClean="0">
                <a:solidFill>
                  <a:schemeClr val="accent3"/>
                </a:solidFill>
                <a:latin typeface="Calibri" pitchFamily="34" charset="0"/>
              </a:rPr>
              <a:t>x</a:t>
            </a:r>
            <a:r>
              <a:rPr lang="en-US" sz="2400" b="1" baseline="-25000" dirty="0" err="1" smtClean="0">
                <a:solidFill>
                  <a:schemeClr val="accent3"/>
                </a:solidFill>
                <a:latin typeface="Calibri" pitchFamily="34" charset="0"/>
              </a:rPr>
              <a:t>k</a:t>
            </a:r>
            <a:r>
              <a:rPr lang="en-US" sz="2400" b="1" dirty="0" smtClean="0">
                <a:solidFill>
                  <a:schemeClr val="accent3"/>
                </a:solidFill>
                <a:latin typeface="Calibri" pitchFamily="34" charset="0"/>
              </a:rPr>
              <a:t> + 1) + b    …(1)</a:t>
            </a:r>
          </a:p>
          <a:p>
            <a:pPr>
              <a:buFont typeface="Wingdings 2" pitchFamily="18" charset="2"/>
              <a:buNone/>
              <a:defRPr/>
            </a:pPr>
            <a:r>
              <a:rPr lang="en-US" sz="2400" dirty="0" smtClean="0">
                <a:latin typeface="Calibri" pitchFamily="34" charset="0"/>
              </a:rPr>
              <a:t>Then </a:t>
            </a:r>
          </a:p>
          <a:p>
            <a:pPr>
              <a:buFont typeface="Wingdings 2" pitchFamily="18" charset="2"/>
              <a:buNone/>
              <a:defRPr/>
            </a:pPr>
            <a:r>
              <a:rPr lang="en-US" sz="2400" dirty="0" smtClean="0">
                <a:latin typeface="Calibri" pitchFamily="34" charset="0"/>
              </a:rPr>
              <a:t>	d1 = </a:t>
            </a:r>
            <a:r>
              <a:rPr lang="en-US" sz="2800" b="1" i="1" dirty="0" smtClean="0">
                <a:latin typeface="Calibri" pitchFamily="34" charset="0"/>
              </a:rPr>
              <a:t>y</a:t>
            </a:r>
            <a:r>
              <a:rPr lang="en-US" sz="2400" dirty="0" smtClean="0">
                <a:latin typeface="Calibri" pitchFamily="34" charset="0"/>
              </a:rPr>
              <a:t> – </a:t>
            </a:r>
            <a:r>
              <a:rPr lang="en-US" sz="2800" b="1" i="1" dirty="0" err="1" smtClean="0">
                <a:latin typeface="Calibri" pitchFamily="34" charset="0"/>
              </a:rPr>
              <a:t>y</a:t>
            </a:r>
            <a:r>
              <a:rPr lang="en-US" sz="2400" baseline="-25000" dirty="0" err="1" smtClean="0">
                <a:latin typeface="Calibri" pitchFamily="34" charset="0"/>
              </a:rPr>
              <a:t>k</a:t>
            </a:r>
            <a:r>
              <a:rPr lang="en-US" sz="2400" baseline="-25000" dirty="0" smtClean="0">
                <a:latin typeface="Calibri" pitchFamily="34" charset="0"/>
              </a:rPr>
              <a:t>     </a:t>
            </a:r>
          </a:p>
          <a:p>
            <a:pPr>
              <a:buFont typeface="Wingdings 2" pitchFamily="18" charset="2"/>
              <a:buNone/>
              <a:defRPr/>
            </a:pPr>
            <a:r>
              <a:rPr lang="en-US" sz="2400" baseline="-25000" dirty="0" smtClean="0">
                <a:latin typeface="Calibri" pitchFamily="34" charset="0"/>
              </a:rPr>
              <a:t>	</a:t>
            </a:r>
            <a:r>
              <a:rPr lang="en-US" sz="2400" dirty="0" smtClean="0">
                <a:latin typeface="Calibri" pitchFamily="34" charset="0"/>
              </a:rPr>
              <a:t>d2 = (</a:t>
            </a:r>
            <a:r>
              <a:rPr lang="en-US" sz="2800" b="1" i="1" dirty="0" err="1" smtClean="0">
                <a:latin typeface="Calibri" pitchFamily="34" charset="0"/>
              </a:rPr>
              <a:t>y</a:t>
            </a:r>
            <a:r>
              <a:rPr lang="en-US" sz="2400" baseline="-25000" dirty="0" err="1" smtClean="0">
                <a:latin typeface="Calibri" pitchFamily="34" charset="0"/>
              </a:rPr>
              <a:t>k</a:t>
            </a:r>
            <a:r>
              <a:rPr lang="en-US" sz="2400" dirty="0" smtClean="0">
                <a:latin typeface="Calibri" pitchFamily="34" charset="0"/>
              </a:rPr>
              <a:t> + 1) –</a:t>
            </a:r>
            <a:r>
              <a:rPr lang="en-US" sz="2800" b="1" i="1" dirty="0" smtClean="0">
                <a:latin typeface="Calibri" pitchFamily="34" charset="0"/>
              </a:rPr>
              <a:t>y</a:t>
            </a:r>
            <a:endParaRPr lang="en-US" sz="2400" b="1" i="1" dirty="0" smtClean="0">
              <a:latin typeface="Calibri" pitchFamily="34" charset="0"/>
            </a:endParaRPr>
          </a:p>
          <a:p>
            <a:pPr algn="just">
              <a:buFont typeface="Wingdings 2" pitchFamily="18" charset="2"/>
              <a:buNone/>
              <a:tabLst>
                <a:tab pos="3540125" algn="l"/>
              </a:tabLst>
              <a:defRPr/>
            </a:pPr>
            <a:r>
              <a:rPr lang="en-US" sz="2400" dirty="0" smtClean="0">
                <a:latin typeface="Calibri" pitchFamily="34" charset="0"/>
              </a:rPr>
              <a:t>	d1 – d2= [m(</a:t>
            </a:r>
            <a:r>
              <a:rPr lang="en-US" sz="2800" b="1" i="1" dirty="0" err="1" smtClean="0">
                <a:latin typeface="Calibri" pitchFamily="34" charset="0"/>
              </a:rPr>
              <a:t>x</a:t>
            </a:r>
            <a:r>
              <a:rPr lang="en-US" sz="2400" baseline="-25000" dirty="0" err="1" smtClean="0">
                <a:latin typeface="Calibri" pitchFamily="34" charset="0"/>
              </a:rPr>
              <a:t>k</a:t>
            </a:r>
            <a:r>
              <a:rPr lang="en-US" sz="2400" dirty="0" smtClean="0">
                <a:latin typeface="Calibri" pitchFamily="34" charset="0"/>
              </a:rPr>
              <a:t> + 1) + b - </a:t>
            </a:r>
            <a:r>
              <a:rPr lang="en-US" sz="2800" b="1" i="1" dirty="0" err="1" smtClean="0">
                <a:latin typeface="Calibri" pitchFamily="34" charset="0"/>
              </a:rPr>
              <a:t>y</a:t>
            </a:r>
            <a:r>
              <a:rPr lang="en-US" sz="2400" baseline="-25000" dirty="0" err="1" smtClean="0">
                <a:latin typeface="Calibri" pitchFamily="34" charset="0"/>
              </a:rPr>
              <a:t>k</a:t>
            </a:r>
            <a:r>
              <a:rPr lang="en-US" sz="2400" baseline="-25000" dirty="0" smtClean="0">
                <a:latin typeface="Calibri" pitchFamily="34" charset="0"/>
              </a:rPr>
              <a:t>  </a:t>
            </a:r>
            <a:r>
              <a:rPr lang="en-US" sz="2400" dirty="0" smtClean="0">
                <a:latin typeface="Calibri" pitchFamily="34" charset="0"/>
              </a:rPr>
              <a:t> ] – [</a:t>
            </a:r>
            <a:r>
              <a:rPr lang="en-US" sz="2800" b="1" i="1" dirty="0" err="1" smtClean="0">
                <a:latin typeface="Calibri" pitchFamily="34" charset="0"/>
              </a:rPr>
              <a:t>y</a:t>
            </a:r>
            <a:r>
              <a:rPr lang="en-US" sz="2400" baseline="-25000" dirty="0" err="1" smtClean="0">
                <a:latin typeface="Calibri" pitchFamily="34" charset="0"/>
              </a:rPr>
              <a:t>k</a:t>
            </a:r>
            <a:r>
              <a:rPr lang="en-US" sz="2400" dirty="0" smtClean="0">
                <a:latin typeface="Calibri" pitchFamily="34" charset="0"/>
              </a:rPr>
              <a:t> + 1  - m(</a:t>
            </a:r>
            <a:r>
              <a:rPr lang="en-US" sz="2800" b="1" i="1" dirty="0" err="1" smtClean="0">
                <a:latin typeface="Calibri" pitchFamily="34" charset="0"/>
              </a:rPr>
              <a:t>x</a:t>
            </a:r>
            <a:r>
              <a:rPr lang="en-US" sz="2400" baseline="-25000" dirty="0" err="1" smtClean="0">
                <a:latin typeface="Calibri" pitchFamily="34" charset="0"/>
              </a:rPr>
              <a:t>k</a:t>
            </a:r>
            <a:r>
              <a:rPr lang="en-US" sz="2400" dirty="0" smtClean="0">
                <a:latin typeface="Calibri" pitchFamily="34" charset="0"/>
              </a:rPr>
              <a:t> + 1) - b ]</a:t>
            </a:r>
          </a:p>
          <a:p>
            <a:pPr algn="just">
              <a:buFont typeface="Wingdings 2" pitchFamily="18" charset="2"/>
              <a:buNone/>
              <a:tabLst>
                <a:tab pos="3540125" algn="l"/>
              </a:tabLst>
              <a:defRPr/>
            </a:pPr>
            <a:r>
              <a:rPr lang="en-US" sz="2400" b="1" dirty="0" smtClean="0">
                <a:solidFill>
                  <a:schemeClr val="accent3"/>
                </a:solidFill>
                <a:latin typeface="Calibri" pitchFamily="34" charset="0"/>
              </a:rPr>
              <a:t>	d1 – d2 = 2 m(</a:t>
            </a:r>
            <a:r>
              <a:rPr lang="en-US" sz="2800" b="1" i="1" dirty="0" err="1" smtClean="0">
                <a:solidFill>
                  <a:schemeClr val="accent3"/>
                </a:solidFill>
                <a:latin typeface="Calibri" pitchFamily="34" charset="0"/>
              </a:rPr>
              <a:t>x</a:t>
            </a:r>
            <a:r>
              <a:rPr lang="en-US" sz="2400" b="1" baseline="-25000" dirty="0" err="1" smtClean="0">
                <a:solidFill>
                  <a:schemeClr val="accent3"/>
                </a:solidFill>
                <a:latin typeface="Calibri" pitchFamily="34" charset="0"/>
              </a:rPr>
              <a:t>k</a:t>
            </a:r>
            <a:r>
              <a:rPr lang="en-US" sz="2400" b="1" dirty="0" smtClean="0">
                <a:solidFill>
                  <a:schemeClr val="accent3"/>
                </a:solidFill>
                <a:latin typeface="Calibri" pitchFamily="34" charset="0"/>
              </a:rPr>
              <a:t> + 1) - 2 </a:t>
            </a:r>
            <a:r>
              <a:rPr lang="en-US" sz="2800" b="1" i="1" dirty="0" err="1" smtClean="0">
                <a:solidFill>
                  <a:schemeClr val="accent3"/>
                </a:solidFill>
                <a:latin typeface="Calibri" pitchFamily="34" charset="0"/>
              </a:rPr>
              <a:t>y</a:t>
            </a:r>
            <a:r>
              <a:rPr lang="en-US" sz="2400" b="1" baseline="-25000" dirty="0" err="1" smtClean="0">
                <a:solidFill>
                  <a:schemeClr val="accent3"/>
                </a:solidFill>
                <a:latin typeface="Calibri" pitchFamily="34" charset="0"/>
              </a:rPr>
              <a:t>k</a:t>
            </a:r>
            <a:r>
              <a:rPr lang="en-US" sz="2400" b="1" baseline="-25000" dirty="0" smtClean="0">
                <a:solidFill>
                  <a:schemeClr val="accent3"/>
                </a:solidFill>
                <a:latin typeface="Calibri" pitchFamily="34" charset="0"/>
              </a:rPr>
              <a:t> </a:t>
            </a:r>
            <a:r>
              <a:rPr lang="en-US" sz="2400" b="1" dirty="0" smtClean="0">
                <a:solidFill>
                  <a:schemeClr val="accent3"/>
                </a:solidFill>
                <a:latin typeface="Calibri" pitchFamily="34" charset="0"/>
              </a:rPr>
              <a:t> +2b – 1  …(2)</a:t>
            </a:r>
          </a:p>
          <a:p>
            <a:pPr algn="just">
              <a:tabLst>
                <a:tab pos="3540125" algn="l"/>
              </a:tabLst>
              <a:defRPr/>
            </a:pPr>
            <a:r>
              <a:rPr lang="en-US" sz="2400" dirty="0" smtClean="0">
                <a:latin typeface="Calibri" pitchFamily="34" charset="0"/>
              </a:rPr>
              <a:t>The decision parameter </a:t>
            </a:r>
            <a:r>
              <a:rPr lang="en-US" sz="2400" dirty="0" err="1" smtClean="0">
                <a:latin typeface="Calibri" pitchFamily="34" charset="0"/>
              </a:rPr>
              <a:t>P</a:t>
            </a:r>
            <a:r>
              <a:rPr lang="en-US" sz="2400" baseline="-25000" dirty="0" err="1" smtClean="0">
                <a:latin typeface="Calibri" pitchFamily="34" charset="0"/>
              </a:rPr>
              <a:t>k</a:t>
            </a:r>
            <a:r>
              <a:rPr lang="en-US" sz="2400" dirty="0" smtClean="0">
                <a:latin typeface="Calibri" pitchFamily="34" charset="0"/>
              </a:rPr>
              <a:t> for </a:t>
            </a:r>
            <a:r>
              <a:rPr lang="en-US" sz="2400" dirty="0" err="1" smtClean="0">
                <a:latin typeface="Calibri" pitchFamily="34" charset="0"/>
              </a:rPr>
              <a:t>k</a:t>
            </a:r>
            <a:r>
              <a:rPr lang="en-US" sz="2400" baseline="30000" dirty="0" err="1" smtClean="0">
                <a:latin typeface="Calibri" pitchFamily="34" charset="0"/>
              </a:rPr>
              <a:t>th</a:t>
            </a:r>
            <a:r>
              <a:rPr lang="en-US" sz="2400" dirty="0" smtClean="0">
                <a:latin typeface="Calibri" pitchFamily="34" charset="0"/>
              </a:rPr>
              <a:t> step in line algorithm can be obtain by rearranging equation no. (2) so it involve only integer calculation.</a:t>
            </a:r>
          </a:p>
          <a:p>
            <a:pPr algn="just">
              <a:buFont typeface="Wingdings 2" pitchFamily="18" charset="2"/>
              <a:buNone/>
              <a:tabLst>
                <a:tab pos="3540125" algn="l"/>
              </a:tabLst>
              <a:defRPr/>
            </a:pPr>
            <a:r>
              <a:rPr lang="en-US" sz="2400" dirty="0" smtClean="0">
                <a:latin typeface="Calibri" pitchFamily="34" charset="0"/>
              </a:rPr>
              <a:t>	m = ∆</a:t>
            </a:r>
            <a:r>
              <a:rPr lang="en-US" sz="3000" b="1" i="1" dirty="0" smtClean="0">
                <a:latin typeface="Calibri" pitchFamily="34" charset="0"/>
              </a:rPr>
              <a:t>y</a:t>
            </a:r>
            <a:r>
              <a:rPr lang="en-US" sz="2400" dirty="0" smtClean="0">
                <a:latin typeface="Calibri" pitchFamily="34" charset="0"/>
              </a:rPr>
              <a:t> / ∆</a:t>
            </a:r>
            <a:r>
              <a:rPr lang="en-US" sz="3000" b="1" i="1" dirty="0" smtClean="0">
                <a:latin typeface="Calibri" pitchFamily="34" charset="0"/>
              </a:rPr>
              <a:t>x</a:t>
            </a:r>
            <a:endParaRPr lang="en-US" sz="2400" b="1" i="1" dirty="0" smtClean="0">
              <a:latin typeface="Calibri" pitchFamily="34" charset="0"/>
            </a:endParaRPr>
          </a:p>
          <a:p>
            <a:pPr algn="just">
              <a:buFont typeface="Wingdings 2" pitchFamily="18" charset="2"/>
              <a:buNone/>
              <a:tabLst>
                <a:tab pos="3540125" algn="l"/>
              </a:tabLst>
              <a:defRPr/>
            </a:pPr>
            <a:r>
              <a:rPr lang="en-US" sz="2400" dirty="0" smtClean="0">
                <a:latin typeface="Calibri" pitchFamily="34" charset="0"/>
              </a:rPr>
              <a:t>	where ∆</a:t>
            </a:r>
            <a:r>
              <a:rPr lang="en-US" sz="3000" b="1" i="1" dirty="0" smtClean="0">
                <a:latin typeface="Calibri" pitchFamily="34" charset="0"/>
              </a:rPr>
              <a:t>y</a:t>
            </a:r>
            <a:r>
              <a:rPr lang="en-US" sz="2400" dirty="0" smtClean="0">
                <a:latin typeface="Calibri" pitchFamily="34" charset="0"/>
              </a:rPr>
              <a:t> = vertical separation and ∆</a:t>
            </a:r>
            <a:r>
              <a:rPr lang="en-US" sz="3000" b="1" i="1" dirty="0" smtClean="0">
                <a:latin typeface="Calibri" pitchFamily="34" charset="0"/>
              </a:rPr>
              <a:t>x</a:t>
            </a:r>
            <a:r>
              <a:rPr lang="en-US" sz="2400" dirty="0" smtClean="0">
                <a:latin typeface="Calibri" pitchFamily="34" charset="0"/>
              </a:rPr>
              <a:t> = horizontal separation</a:t>
            </a:r>
          </a:p>
          <a:p>
            <a:pPr algn="just">
              <a:buFont typeface="Wingdings 2" pitchFamily="18" charset="2"/>
              <a:buNone/>
              <a:tabLst>
                <a:tab pos="3540125" algn="l"/>
              </a:tabLst>
              <a:defRPr/>
            </a:pPr>
            <a:r>
              <a:rPr lang="en-US" sz="2400" b="1" dirty="0" smtClean="0">
                <a:latin typeface="Calibri" pitchFamily="34" charset="0"/>
              </a:rPr>
              <a:t>	</a:t>
            </a:r>
            <a:r>
              <a:rPr lang="en-US" sz="2400" b="1" dirty="0" err="1" smtClean="0">
                <a:latin typeface="Calibri" pitchFamily="34" charset="0"/>
              </a:rPr>
              <a:t>P</a:t>
            </a:r>
            <a:r>
              <a:rPr lang="en-US" sz="2400" b="1" baseline="-25000" dirty="0" err="1" smtClean="0">
                <a:latin typeface="Calibri" pitchFamily="34" charset="0"/>
              </a:rPr>
              <a:t>k</a:t>
            </a:r>
            <a:r>
              <a:rPr lang="en-US" sz="2400" b="1" baseline="-25000" dirty="0" smtClean="0">
                <a:latin typeface="Calibri" pitchFamily="34" charset="0"/>
              </a:rPr>
              <a:t> </a:t>
            </a:r>
            <a:r>
              <a:rPr lang="en-US" sz="2400" b="1" dirty="0" smtClean="0">
                <a:latin typeface="Calibri" pitchFamily="34" charset="0"/>
              </a:rPr>
              <a:t> = ∆</a:t>
            </a:r>
            <a:r>
              <a:rPr lang="en-US" sz="3000" b="1" i="1" dirty="0" smtClean="0">
                <a:latin typeface="Calibri" pitchFamily="34" charset="0"/>
              </a:rPr>
              <a:t>x</a:t>
            </a:r>
            <a:r>
              <a:rPr lang="en-US" sz="2400" b="1" dirty="0" smtClean="0">
                <a:latin typeface="Calibri" pitchFamily="34" charset="0"/>
              </a:rPr>
              <a:t> (d1 – d2)</a:t>
            </a:r>
          </a:p>
          <a:p>
            <a:pPr algn="just">
              <a:buNone/>
              <a:tabLst>
                <a:tab pos="3540125" algn="l"/>
              </a:tabLst>
              <a:defRPr/>
            </a:pPr>
            <a:r>
              <a:rPr lang="en-US" sz="2400" b="1" dirty="0" smtClean="0">
                <a:latin typeface="Calibri" pitchFamily="34" charset="0"/>
              </a:rPr>
              <a:t>    </a:t>
            </a:r>
            <a:r>
              <a:rPr lang="en-US" sz="2400" b="1" dirty="0" err="1" smtClean="0">
                <a:solidFill>
                  <a:schemeClr val="accent3"/>
                </a:solidFill>
                <a:latin typeface="Calibri" pitchFamily="34" charset="0"/>
              </a:rPr>
              <a:t>P</a:t>
            </a:r>
            <a:r>
              <a:rPr lang="en-US" sz="2400" b="1" baseline="-25000" dirty="0" err="1" smtClean="0">
                <a:solidFill>
                  <a:schemeClr val="accent3"/>
                </a:solidFill>
                <a:latin typeface="Calibri" pitchFamily="34" charset="0"/>
              </a:rPr>
              <a:t>k</a:t>
            </a:r>
            <a:r>
              <a:rPr lang="en-US" sz="2400" b="1" baseline="-25000" dirty="0" smtClean="0">
                <a:solidFill>
                  <a:schemeClr val="accent3"/>
                </a:solidFill>
                <a:latin typeface="Calibri" pitchFamily="34" charset="0"/>
              </a:rPr>
              <a:t>  </a:t>
            </a:r>
            <a:r>
              <a:rPr lang="en-US" sz="2400" b="1" dirty="0" smtClean="0">
                <a:solidFill>
                  <a:schemeClr val="accent3"/>
                </a:solidFill>
                <a:latin typeface="Calibri" pitchFamily="34" charset="0"/>
              </a:rPr>
              <a:t>=</a:t>
            </a:r>
            <a:r>
              <a:rPr lang="en-US" sz="2400" b="1" baseline="-25000" dirty="0" smtClean="0">
                <a:solidFill>
                  <a:schemeClr val="accent3"/>
                </a:solidFill>
                <a:latin typeface="Calibri" pitchFamily="34" charset="0"/>
              </a:rPr>
              <a:t> </a:t>
            </a:r>
            <a:r>
              <a:rPr lang="en-US" sz="2400" b="1" dirty="0" smtClean="0">
                <a:solidFill>
                  <a:schemeClr val="accent3"/>
                </a:solidFill>
                <a:latin typeface="Calibri" pitchFamily="34" charset="0"/>
              </a:rPr>
              <a:t>2 ∆</a:t>
            </a:r>
            <a:r>
              <a:rPr lang="en-US" sz="2800" b="1" i="1" dirty="0" smtClean="0">
                <a:solidFill>
                  <a:schemeClr val="accent3"/>
                </a:solidFill>
                <a:latin typeface="Calibri" pitchFamily="34" charset="0"/>
              </a:rPr>
              <a:t>y</a:t>
            </a:r>
            <a:r>
              <a:rPr lang="en-US" sz="2400" b="1" dirty="0" smtClean="0">
                <a:solidFill>
                  <a:schemeClr val="accent3"/>
                </a:solidFill>
                <a:latin typeface="Calibri" pitchFamily="34" charset="0"/>
              </a:rPr>
              <a:t>  </a:t>
            </a:r>
            <a:r>
              <a:rPr lang="en-US" sz="2800" b="1" i="1" dirty="0" err="1" smtClean="0">
                <a:solidFill>
                  <a:schemeClr val="accent3"/>
                </a:solidFill>
                <a:latin typeface="Calibri" pitchFamily="34" charset="0"/>
              </a:rPr>
              <a:t>x</a:t>
            </a:r>
            <a:r>
              <a:rPr lang="en-US" sz="2400" b="1" baseline="-25000" dirty="0" err="1" smtClean="0">
                <a:solidFill>
                  <a:schemeClr val="accent3"/>
                </a:solidFill>
                <a:latin typeface="Calibri" pitchFamily="34" charset="0"/>
              </a:rPr>
              <a:t>k</a:t>
            </a:r>
            <a:r>
              <a:rPr lang="en-US" sz="2400" b="1" baseline="-25000" dirty="0" smtClean="0">
                <a:solidFill>
                  <a:schemeClr val="accent3"/>
                </a:solidFill>
                <a:latin typeface="Calibri" pitchFamily="34" charset="0"/>
              </a:rPr>
              <a:t> </a:t>
            </a:r>
            <a:r>
              <a:rPr lang="en-US" sz="2400" b="1" dirty="0" smtClean="0">
                <a:solidFill>
                  <a:schemeClr val="accent3"/>
                </a:solidFill>
                <a:latin typeface="Calibri" pitchFamily="34" charset="0"/>
              </a:rPr>
              <a:t> - 2 </a:t>
            </a:r>
            <a:r>
              <a:rPr lang="en-US" sz="2800" b="1" i="1" dirty="0" err="1" smtClean="0">
                <a:solidFill>
                  <a:schemeClr val="accent3"/>
                </a:solidFill>
                <a:latin typeface="Calibri" pitchFamily="34" charset="0"/>
              </a:rPr>
              <a:t>y</a:t>
            </a:r>
            <a:r>
              <a:rPr lang="en-US" sz="2400" b="1" baseline="-25000" dirty="0" err="1" smtClean="0">
                <a:solidFill>
                  <a:schemeClr val="accent3"/>
                </a:solidFill>
                <a:latin typeface="Calibri" pitchFamily="34" charset="0"/>
              </a:rPr>
              <a:t>k</a:t>
            </a:r>
            <a:r>
              <a:rPr lang="en-US" sz="2400" b="1" dirty="0" smtClean="0">
                <a:solidFill>
                  <a:schemeClr val="accent3"/>
                </a:solidFill>
                <a:latin typeface="Calibri" pitchFamily="34" charset="0"/>
              </a:rPr>
              <a:t> ∆</a:t>
            </a:r>
            <a:r>
              <a:rPr lang="en-US" sz="2800" b="1" i="1" dirty="0" smtClean="0">
                <a:solidFill>
                  <a:schemeClr val="accent3"/>
                </a:solidFill>
                <a:latin typeface="Calibri" pitchFamily="34" charset="0"/>
              </a:rPr>
              <a:t>x</a:t>
            </a:r>
            <a:r>
              <a:rPr lang="en-US" sz="2400" b="1" baseline="-25000" dirty="0" smtClean="0">
                <a:solidFill>
                  <a:schemeClr val="accent3"/>
                </a:solidFill>
                <a:latin typeface="Calibri" pitchFamily="34" charset="0"/>
              </a:rPr>
              <a:t>  </a:t>
            </a:r>
            <a:r>
              <a:rPr lang="en-US" sz="2400" b="1" dirty="0" smtClean="0">
                <a:solidFill>
                  <a:schemeClr val="accent3"/>
                </a:solidFill>
                <a:latin typeface="Calibri" pitchFamily="34" charset="0"/>
              </a:rPr>
              <a:t> + C   …(3)</a:t>
            </a:r>
          </a:p>
          <a:p>
            <a:pPr algn="just">
              <a:buNone/>
              <a:tabLst>
                <a:tab pos="3540125" algn="l"/>
              </a:tabLst>
              <a:defRPr/>
            </a:pPr>
            <a:r>
              <a:rPr lang="en-US" sz="2400" b="1" dirty="0" smtClean="0">
                <a:solidFill>
                  <a:schemeClr val="accent3"/>
                </a:solidFill>
                <a:latin typeface="Calibri" pitchFamily="34" charset="0"/>
              </a:rPr>
              <a:t>Where parameter C is constant and has value 2 ∆</a:t>
            </a:r>
            <a:r>
              <a:rPr lang="en-US" sz="2800" b="1" i="1" dirty="0" smtClean="0">
                <a:solidFill>
                  <a:schemeClr val="accent3"/>
                </a:solidFill>
                <a:latin typeface="Calibri" pitchFamily="34" charset="0"/>
              </a:rPr>
              <a:t>y </a:t>
            </a:r>
            <a:r>
              <a:rPr lang="en-US" sz="2800" b="1" dirty="0" smtClean="0">
                <a:solidFill>
                  <a:schemeClr val="accent3"/>
                </a:solidFill>
                <a:latin typeface="Calibri" pitchFamily="34" charset="0"/>
              </a:rPr>
              <a:t>+ </a:t>
            </a:r>
            <a:r>
              <a:rPr lang="en-US" sz="2400" b="1" dirty="0" smtClean="0">
                <a:solidFill>
                  <a:schemeClr val="accent3"/>
                </a:solidFill>
                <a:latin typeface="Calibri" pitchFamily="34" charset="0"/>
              </a:rPr>
              <a:t>∆</a:t>
            </a:r>
            <a:r>
              <a:rPr lang="en-US" sz="2800" b="1" dirty="0" smtClean="0">
                <a:solidFill>
                  <a:schemeClr val="accent3"/>
                </a:solidFill>
                <a:latin typeface="Calibri" pitchFamily="34" charset="0"/>
              </a:rPr>
              <a:t>x (2b-1)</a:t>
            </a:r>
            <a:endParaRPr lang="en-US" sz="2400" b="1" dirty="0" smtClean="0">
              <a:solidFill>
                <a:schemeClr val="accent3"/>
              </a:solidFill>
              <a:latin typeface="Calibri" pitchFamily="34" charset="0"/>
            </a:endParaRPr>
          </a:p>
          <a:p>
            <a:pPr algn="just">
              <a:buFont typeface="Wingdings 2" pitchFamily="18" charset="2"/>
              <a:buNone/>
              <a:tabLst>
                <a:tab pos="3540125" algn="l"/>
              </a:tabLst>
              <a:defRPr/>
            </a:pPr>
            <a:endParaRPr lang="en-US" sz="2400" b="1" dirty="0" smtClean="0">
              <a:solidFill>
                <a:schemeClr val="accent3"/>
              </a:solidFill>
              <a:latin typeface="Calibri" pitchFamily="34" charset="0"/>
            </a:endParaRPr>
          </a:p>
          <a:p>
            <a:pPr algn="just">
              <a:buFont typeface="Wingdings 2" pitchFamily="18" charset="2"/>
              <a:buNone/>
              <a:tabLst>
                <a:tab pos="3540125" algn="l"/>
              </a:tabLst>
              <a:defRPr/>
            </a:pPr>
            <a:endParaRPr lang="en-US" sz="2400" b="1" dirty="0" smtClean="0">
              <a:solidFill>
                <a:schemeClr val="accent3"/>
              </a:solidFill>
              <a:latin typeface="Calibri" pitchFamily="34" charset="0"/>
            </a:endParaRPr>
          </a:p>
          <a:p>
            <a:pPr>
              <a:buNone/>
            </a:pPr>
            <a:endParaRPr lang="en-US" sz="2400"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457200"/>
            <a:ext cx="8229600" cy="5638800"/>
          </a:xfrm>
        </p:spPr>
        <p:txBody>
          <a:bodyPr>
            <a:normAutofit lnSpcReduction="10000"/>
          </a:bodyPr>
          <a:lstStyle/>
          <a:p>
            <a:r>
              <a:rPr lang="en-US" sz="2400" dirty="0" smtClean="0"/>
              <a:t>The sign of </a:t>
            </a:r>
            <a:r>
              <a:rPr lang="en-US" sz="2400" dirty="0" err="1" smtClean="0"/>
              <a:t>P</a:t>
            </a:r>
            <a:r>
              <a:rPr lang="en-US" sz="1800" dirty="0" err="1" smtClean="0"/>
              <a:t>k</a:t>
            </a:r>
            <a:r>
              <a:rPr lang="en-US" sz="1800" dirty="0" smtClean="0"/>
              <a:t> </a:t>
            </a:r>
            <a:r>
              <a:rPr lang="en-US" sz="2400" dirty="0" smtClean="0"/>
              <a:t>is the same as the sign of d1 – d2, since </a:t>
            </a:r>
            <a:r>
              <a:rPr lang="en-US" sz="2400" b="1" dirty="0" smtClean="0">
                <a:latin typeface="Calibri" pitchFamily="34" charset="0"/>
              </a:rPr>
              <a:t>∆</a:t>
            </a:r>
            <a:r>
              <a:rPr lang="en-US" sz="2800" b="1" i="1" dirty="0" smtClean="0">
                <a:latin typeface="Calibri" pitchFamily="34" charset="0"/>
              </a:rPr>
              <a:t>x </a:t>
            </a:r>
            <a:r>
              <a:rPr lang="en-US" sz="2400" b="1" i="1" dirty="0" smtClean="0">
                <a:latin typeface="Calibri" pitchFamily="34" charset="0"/>
              </a:rPr>
              <a:t>&gt;0.</a:t>
            </a:r>
          </a:p>
          <a:p>
            <a:r>
              <a:rPr lang="en-US" sz="2400" dirty="0" smtClean="0"/>
              <a:t>Parameter C is independent of pixel position and will be eliminated in the recursive calculations for P</a:t>
            </a:r>
            <a:r>
              <a:rPr lang="en-US" sz="1800" dirty="0" smtClean="0"/>
              <a:t>k.</a:t>
            </a:r>
          </a:p>
          <a:p>
            <a:r>
              <a:rPr lang="en-US" sz="2400" dirty="0" smtClean="0"/>
              <a:t>If the pixel at </a:t>
            </a:r>
            <a:r>
              <a:rPr lang="en-US" sz="2800" b="1" i="1" dirty="0" err="1" smtClean="0"/>
              <a:t>y</a:t>
            </a:r>
            <a:r>
              <a:rPr lang="en-US" sz="1400" dirty="0" err="1" smtClean="0"/>
              <a:t>k</a:t>
            </a:r>
            <a:r>
              <a:rPr lang="en-US" sz="2400" dirty="0" smtClean="0"/>
              <a:t> is closer to the line path than the pixel at </a:t>
            </a:r>
            <a:r>
              <a:rPr lang="en-US" sz="2800" b="1" i="1" dirty="0" err="1" smtClean="0"/>
              <a:t>y</a:t>
            </a:r>
            <a:r>
              <a:rPr lang="en-US" sz="1400" dirty="0" err="1" smtClean="0"/>
              <a:t>k</a:t>
            </a:r>
            <a:r>
              <a:rPr lang="en-US" sz="2400" dirty="0" smtClean="0"/>
              <a:t> + </a:t>
            </a:r>
            <a:r>
              <a:rPr lang="en-US" sz="2800" dirty="0" smtClean="0"/>
              <a:t>1</a:t>
            </a:r>
            <a:r>
              <a:rPr lang="en-US" sz="2400" dirty="0" smtClean="0"/>
              <a:t> ( d1 &lt; d2 ), then decision parameter </a:t>
            </a:r>
            <a:r>
              <a:rPr lang="en-US" sz="2400" dirty="0" err="1" smtClean="0"/>
              <a:t>P</a:t>
            </a:r>
            <a:r>
              <a:rPr lang="en-US" sz="1800" dirty="0" err="1" smtClean="0"/>
              <a:t>k</a:t>
            </a:r>
            <a:r>
              <a:rPr lang="en-US" sz="2400" dirty="0" smtClean="0"/>
              <a:t> is negative.</a:t>
            </a:r>
          </a:p>
          <a:p>
            <a:r>
              <a:rPr lang="en-US" sz="2400" dirty="0" smtClean="0"/>
              <a:t>In that case, we plot the lower pixel; otherwise, we plot the upper pixel.</a:t>
            </a:r>
          </a:p>
          <a:p>
            <a:r>
              <a:rPr lang="en-US" sz="2400" dirty="0" smtClean="0"/>
              <a:t>Coordinate changes along the line occur in unit steps in either the </a:t>
            </a:r>
            <a:r>
              <a:rPr lang="en-US" sz="2400" b="1" i="1" dirty="0" smtClean="0"/>
              <a:t>x</a:t>
            </a:r>
            <a:r>
              <a:rPr lang="en-US" sz="2400" dirty="0" smtClean="0"/>
              <a:t> or </a:t>
            </a:r>
            <a:r>
              <a:rPr lang="en-US" sz="2400" b="1" i="1" dirty="0" smtClean="0"/>
              <a:t>y</a:t>
            </a:r>
            <a:r>
              <a:rPr lang="en-US" sz="2400" dirty="0" smtClean="0"/>
              <a:t> directions. Therefore, we can obtain the values of successive decision parameters using incremental integer calculations.</a:t>
            </a:r>
          </a:p>
          <a:p>
            <a:r>
              <a:rPr lang="en-US" sz="2400" dirty="0" smtClean="0"/>
              <a:t>At step k + 1, the decision parameter is evaluated from eq. 3 as </a:t>
            </a:r>
          </a:p>
          <a:p>
            <a:r>
              <a:rPr lang="en-US" sz="2400" b="1" dirty="0" smtClean="0">
                <a:solidFill>
                  <a:schemeClr val="accent3"/>
                </a:solidFill>
                <a:latin typeface="Calibri" pitchFamily="34" charset="0"/>
              </a:rPr>
              <a:t>P</a:t>
            </a:r>
            <a:r>
              <a:rPr lang="en-US" sz="2400" b="1" baseline="-25000" dirty="0" smtClean="0">
                <a:solidFill>
                  <a:schemeClr val="accent3"/>
                </a:solidFill>
                <a:latin typeface="Calibri" pitchFamily="34" charset="0"/>
              </a:rPr>
              <a:t>k+1 </a:t>
            </a:r>
            <a:r>
              <a:rPr lang="en-US" sz="2400" b="1" dirty="0" smtClean="0">
                <a:solidFill>
                  <a:schemeClr val="accent3"/>
                </a:solidFill>
                <a:latin typeface="Calibri" pitchFamily="34" charset="0"/>
              </a:rPr>
              <a:t>= 2 ∆</a:t>
            </a:r>
            <a:r>
              <a:rPr lang="en-US" sz="2800" b="1" i="1" dirty="0" smtClean="0">
                <a:solidFill>
                  <a:schemeClr val="accent3"/>
                </a:solidFill>
                <a:latin typeface="Calibri" pitchFamily="34" charset="0"/>
              </a:rPr>
              <a:t>y</a:t>
            </a:r>
            <a:r>
              <a:rPr lang="en-US" sz="2400" b="1" dirty="0" smtClean="0">
                <a:solidFill>
                  <a:schemeClr val="accent3"/>
                </a:solidFill>
                <a:latin typeface="Calibri" pitchFamily="34" charset="0"/>
              </a:rPr>
              <a:t>  </a:t>
            </a:r>
            <a:r>
              <a:rPr lang="en-US" sz="2800" b="1" i="1" dirty="0" err="1" smtClean="0">
                <a:solidFill>
                  <a:schemeClr val="accent3"/>
                </a:solidFill>
                <a:latin typeface="Calibri" pitchFamily="34" charset="0"/>
              </a:rPr>
              <a:t>x</a:t>
            </a:r>
            <a:r>
              <a:rPr lang="en-US" sz="2400" b="1" baseline="-25000" dirty="0" err="1" smtClean="0">
                <a:solidFill>
                  <a:schemeClr val="accent3"/>
                </a:solidFill>
                <a:latin typeface="Calibri" pitchFamily="34" charset="0"/>
              </a:rPr>
              <a:t>k</a:t>
            </a:r>
            <a:r>
              <a:rPr lang="en-US" sz="2400" b="1" baseline="-25000" dirty="0" smtClean="0">
                <a:solidFill>
                  <a:schemeClr val="accent3"/>
                </a:solidFill>
                <a:latin typeface="Calibri" pitchFamily="34" charset="0"/>
              </a:rPr>
              <a:t> +1</a:t>
            </a:r>
            <a:r>
              <a:rPr lang="en-US" sz="2400" b="1" dirty="0" smtClean="0">
                <a:solidFill>
                  <a:schemeClr val="accent3"/>
                </a:solidFill>
                <a:latin typeface="Calibri" pitchFamily="34" charset="0"/>
              </a:rPr>
              <a:t> - 2 </a:t>
            </a:r>
            <a:r>
              <a:rPr lang="en-US" sz="2800" b="1" i="1" dirty="0" smtClean="0">
                <a:solidFill>
                  <a:schemeClr val="accent3"/>
                </a:solidFill>
                <a:latin typeface="Calibri" pitchFamily="34" charset="0"/>
              </a:rPr>
              <a:t>y</a:t>
            </a:r>
            <a:r>
              <a:rPr lang="en-US" sz="2400" b="1" baseline="-25000" dirty="0" smtClean="0">
                <a:solidFill>
                  <a:schemeClr val="accent3"/>
                </a:solidFill>
                <a:latin typeface="Calibri" pitchFamily="34" charset="0"/>
              </a:rPr>
              <a:t>k+1</a:t>
            </a:r>
            <a:r>
              <a:rPr lang="en-US" sz="2400" b="1" dirty="0" smtClean="0">
                <a:solidFill>
                  <a:schemeClr val="accent3"/>
                </a:solidFill>
                <a:latin typeface="Calibri" pitchFamily="34" charset="0"/>
              </a:rPr>
              <a:t> ∆</a:t>
            </a:r>
            <a:r>
              <a:rPr lang="en-US" sz="2800" b="1" i="1" dirty="0" smtClean="0">
                <a:solidFill>
                  <a:schemeClr val="accent3"/>
                </a:solidFill>
                <a:latin typeface="Calibri" pitchFamily="34" charset="0"/>
              </a:rPr>
              <a:t>x</a:t>
            </a:r>
            <a:r>
              <a:rPr lang="en-US" sz="2400" b="1" baseline="-25000" dirty="0" smtClean="0">
                <a:solidFill>
                  <a:schemeClr val="accent3"/>
                </a:solidFill>
                <a:latin typeface="Calibri" pitchFamily="34" charset="0"/>
              </a:rPr>
              <a:t>  </a:t>
            </a:r>
            <a:r>
              <a:rPr lang="en-US" sz="2400" b="1" dirty="0" smtClean="0">
                <a:solidFill>
                  <a:schemeClr val="accent3"/>
                </a:solidFill>
                <a:latin typeface="Calibri" pitchFamily="34" charset="0"/>
              </a:rPr>
              <a:t> + C   </a:t>
            </a:r>
            <a:endParaRPr lang="en-US" sz="2400"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381000"/>
            <a:ext cx="8229600" cy="5715000"/>
          </a:xfrm>
        </p:spPr>
        <p:txBody>
          <a:bodyPr>
            <a:normAutofit/>
          </a:bodyPr>
          <a:lstStyle/>
          <a:p>
            <a:r>
              <a:rPr lang="en-US" sz="2400" dirty="0" smtClean="0"/>
              <a:t>Subtracting eq.3 from the preceding equation, we have,</a:t>
            </a:r>
          </a:p>
          <a:p>
            <a:pPr>
              <a:buNone/>
            </a:pPr>
            <a:r>
              <a:rPr lang="en-US" sz="2400" dirty="0" smtClean="0"/>
              <a:t>            </a:t>
            </a:r>
            <a:r>
              <a:rPr lang="en-US" sz="2400" b="1" dirty="0" smtClean="0">
                <a:solidFill>
                  <a:schemeClr val="accent3"/>
                </a:solidFill>
                <a:latin typeface="Calibri" pitchFamily="34" charset="0"/>
              </a:rPr>
              <a:t>P</a:t>
            </a:r>
            <a:r>
              <a:rPr lang="en-US" sz="2400" b="1" baseline="-25000" dirty="0" smtClean="0">
                <a:solidFill>
                  <a:schemeClr val="accent3"/>
                </a:solidFill>
                <a:latin typeface="Calibri" pitchFamily="34" charset="0"/>
              </a:rPr>
              <a:t>k+1  </a:t>
            </a:r>
            <a:r>
              <a:rPr lang="en-US" sz="2400" b="1" dirty="0" smtClean="0">
                <a:solidFill>
                  <a:schemeClr val="accent3"/>
                </a:solidFill>
                <a:latin typeface="Calibri" pitchFamily="34" charset="0"/>
              </a:rPr>
              <a:t> - </a:t>
            </a:r>
            <a:r>
              <a:rPr lang="en-US" sz="2400" b="1" dirty="0" err="1" smtClean="0">
                <a:solidFill>
                  <a:schemeClr val="accent3"/>
                </a:solidFill>
                <a:latin typeface="Calibri" pitchFamily="34" charset="0"/>
              </a:rPr>
              <a:t>P</a:t>
            </a:r>
            <a:r>
              <a:rPr lang="en-US" sz="2400" b="1" baseline="-25000" dirty="0" err="1" smtClean="0">
                <a:solidFill>
                  <a:schemeClr val="accent3"/>
                </a:solidFill>
                <a:latin typeface="Calibri" pitchFamily="34" charset="0"/>
              </a:rPr>
              <a:t>k</a:t>
            </a:r>
            <a:r>
              <a:rPr lang="en-US" sz="2400" b="1" baseline="-25000" dirty="0" smtClean="0">
                <a:solidFill>
                  <a:schemeClr val="accent3"/>
                </a:solidFill>
                <a:latin typeface="Calibri" pitchFamily="34" charset="0"/>
              </a:rPr>
              <a:t> </a:t>
            </a:r>
            <a:r>
              <a:rPr lang="en-US" sz="2400" b="1" dirty="0" smtClean="0">
                <a:solidFill>
                  <a:schemeClr val="accent3"/>
                </a:solidFill>
                <a:latin typeface="Calibri" pitchFamily="34" charset="0"/>
              </a:rPr>
              <a:t> = 2 ∆</a:t>
            </a:r>
            <a:r>
              <a:rPr lang="en-US" sz="2800" b="1" i="1" dirty="0" smtClean="0">
                <a:solidFill>
                  <a:schemeClr val="accent3"/>
                </a:solidFill>
                <a:latin typeface="Calibri" pitchFamily="34" charset="0"/>
              </a:rPr>
              <a:t>y (</a:t>
            </a:r>
            <a:r>
              <a:rPr lang="en-US" sz="3200" b="1" i="1" dirty="0" err="1" smtClean="0">
                <a:solidFill>
                  <a:schemeClr val="accent3"/>
                </a:solidFill>
                <a:latin typeface="Calibri" pitchFamily="34" charset="0"/>
              </a:rPr>
              <a:t>x</a:t>
            </a:r>
            <a:r>
              <a:rPr lang="en-US" sz="2800" b="1" baseline="-25000" dirty="0" err="1" smtClean="0">
                <a:solidFill>
                  <a:schemeClr val="accent3"/>
                </a:solidFill>
                <a:latin typeface="Calibri" pitchFamily="34" charset="0"/>
              </a:rPr>
              <a:t>k</a:t>
            </a:r>
            <a:r>
              <a:rPr lang="en-US" sz="2800" b="1" baseline="-25000" dirty="0" smtClean="0">
                <a:solidFill>
                  <a:schemeClr val="accent3"/>
                </a:solidFill>
                <a:latin typeface="Calibri" pitchFamily="34" charset="0"/>
              </a:rPr>
              <a:t> +1 </a:t>
            </a:r>
            <a:r>
              <a:rPr lang="en-US" sz="2800" b="1" dirty="0" smtClean="0">
                <a:solidFill>
                  <a:schemeClr val="accent3"/>
                </a:solidFill>
                <a:latin typeface="Calibri" pitchFamily="34" charset="0"/>
              </a:rPr>
              <a:t> - </a:t>
            </a:r>
            <a:r>
              <a:rPr lang="en-US" sz="3200" b="1" i="1" dirty="0" err="1" smtClean="0">
                <a:solidFill>
                  <a:schemeClr val="accent3"/>
                </a:solidFill>
                <a:latin typeface="Calibri" pitchFamily="34" charset="0"/>
              </a:rPr>
              <a:t>x</a:t>
            </a:r>
            <a:r>
              <a:rPr lang="en-US" sz="2800" b="1" baseline="-25000" dirty="0" err="1" smtClean="0">
                <a:solidFill>
                  <a:schemeClr val="accent3"/>
                </a:solidFill>
                <a:latin typeface="Calibri" pitchFamily="34" charset="0"/>
              </a:rPr>
              <a:t>k</a:t>
            </a:r>
            <a:r>
              <a:rPr lang="en-US" sz="2800" b="1" dirty="0" smtClean="0">
                <a:solidFill>
                  <a:schemeClr val="accent3"/>
                </a:solidFill>
                <a:latin typeface="Calibri" pitchFamily="34" charset="0"/>
              </a:rPr>
              <a:t>) - </a:t>
            </a:r>
            <a:r>
              <a:rPr lang="en-US" sz="2400" b="1" dirty="0" smtClean="0">
                <a:solidFill>
                  <a:schemeClr val="accent3"/>
                </a:solidFill>
                <a:latin typeface="Calibri" pitchFamily="34" charset="0"/>
              </a:rPr>
              <a:t>2</a:t>
            </a:r>
            <a:r>
              <a:rPr lang="en-US" sz="2000" b="1" dirty="0" smtClean="0">
                <a:solidFill>
                  <a:schemeClr val="accent3"/>
                </a:solidFill>
                <a:latin typeface="Calibri" pitchFamily="34" charset="0"/>
              </a:rPr>
              <a:t> </a:t>
            </a:r>
            <a:r>
              <a:rPr lang="en-US" sz="2800" b="1" dirty="0" smtClean="0">
                <a:solidFill>
                  <a:schemeClr val="accent3"/>
                </a:solidFill>
                <a:latin typeface="Calibri" pitchFamily="34" charset="0"/>
              </a:rPr>
              <a:t>∆x</a:t>
            </a:r>
            <a:r>
              <a:rPr lang="en-US" sz="2400" b="1" i="1" dirty="0" smtClean="0">
                <a:solidFill>
                  <a:schemeClr val="accent3"/>
                </a:solidFill>
                <a:latin typeface="Calibri" pitchFamily="34" charset="0"/>
              </a:rPr>
              <a:t> (</a:t>
            </a:r>
            <a:r>
              <a:rPr lang="en-US" sz="2400" b="1" i="1" dirty="0" err="1" smtClean="0">
                <a:solidFill>
                  <a:schemeClr val="accent3"/>
                </a:solidFill>
                <a:latin typeface="Calibri" pitchFamily="34" charset="0"/>
              </a:rPr>
              <a:t>y</a:t>
            </a:r>
            <a:r>
              <a:rPr lang="en-US" sz="2400" b="1" baseline="-25000" dirty="0" err="1" smtClean="0">
                <a:solidFill>
                  <a:schemeClr val="accent3"/>
                </a:solidFill>
                <a:latin typeface="Calibri" pitchFamily="34" charset="0"/>
              </a:rPr>
              <a:t>k</a:t>
            </a:r>
            <a:r>
              <a:rPr lang="en-US" sz="2400" b="1" baseline="-25000" dirty="0" smtClean="0">
                <a:solidFill>
                  <a:schemeClr val="accent3"/>
                </a:solidFill>
                <a:latin typeface="Calibri" pitchFamily="34" charset="0"/>
              </a:rPr>
              <a:t> +1 </a:t>
            </a:r>
            <a:r>
              <a:rPr lang="en-US" sz="2400" b="1" dirty="0" smtClean="0">
                <a:solidFill>
                  <a:schemeClr val="accent3"/>
                </a:solidFill>
                <a:latin typeface="Calibri" pitchFamily="34" charset="0"/>
              </a:rPr>
              <a:t> - </a:t>
            </a:r>
            <a:r>
              <a:rPr lang="en-US" sz="2400" b="1" dirty="0" err="1" smtClean="0">
                <a:solidFill>
                  <a:schemeClr val="accent3"/>
                </a:solidFill>
                <a:latin typeface="Calibri" pitchFamily="34" charset="0"/>
              </a:rPr>
              <a:t>y</a:t>
            </a:r>
            <a:r>
              <a:rPr lang="en-US" sz="2400" b="1" baseline="-25000" dirty="0" err="1" smtClean="0">
                <a:solidFill>
                  <a:schemeClr val="accent3"/>
                </a:solidFill>
                <a:latin typeface="Calibri" pitchFamily="34" charset="0"/>
              </a:rPr>
              <a:t>k</a:t>
            </a:r>
            <a:r>
              <a:rPr lang="en-US" sz="2400" b="1" dirty="0" smtClean="0">
                <a:solidFill>
                  <a:schemeClr val="accent3"/>
                </a:solidFill>
                <a:latin typeface="Calibri" pitchFamily="34" charset="0"/>
              </a:rPr>
              <a:t>) </a:t>
            </a:r>
          </a:p>
          <a:p>
            <a:r>
              <a:rPr lang="en-US" sz="2400" dirty="0" smtClean="0">
                <a:latin typeface="Calibri" pitchFamily="34" charset="0"/>
              </a:rPr>
              <a:t>But, </a:t>
            </a:r>
            <a:r>
              <a:rPr lang="en-US" sz="3200" b="1" i="1" dirty="0" err="1" smtClean="0">
                <a:latin typeface="Calibri" pitchFamily="34" charset="0"/>
              </a:rPr>
              <a:t>x</a:t>
            </a:r>
            <a:r>
              <a:rPr lang="en-US" sz="2800" b="1" baseline="-25000" dirty="0" err="1" smtClean="0">
                <a:latin typeface="Calibri" pitchFamily="34" charset="0"/>
              </a:rPr>
              <a:t>k</a:t>
            </a:r>
            <a:r>
              <a:rPr lang="en-US" sz="2800" b="1" baseline="-25000" dirty="0" smtClean="0">
                <a:latin typeface="Calibri" pitchFamily="34" charset="0"/>
              </a:rPr>
              <a:t> +1  </a:t>
            </a:r>
            <a:r>
              <a:rPr lang="en-US" sz="2800" b="1" dirty="0" smtClean="0">
                <a:latin typeface="Calibri" pitchFamily="34" charset="0"/>
              </a:rPr>
              <a:t>=</a:t>
            </a:r>
            <a:r>
              <a:rPr lang="en-US" sz="2400" b="1" dirty="0" smtClean="0">
                <a:latin typeface="Calibri" pitchFamily="34" charset="0"/>
              </a:rPr>
              <a:t>  </a:t>
            </a:r>
            <a:r>
              <a:rPr lang="en-US" sz="3200" b="1" i="1" dirty="0" err="1" smtClean="0">
                <a:latin typeface="Calibri" pitchFamily="34" charset="0"/>
              </a:rPr>
              <a:t>x</a:t>
            </a:r>
            <a:r>
              <a:rPr lang="en-US" sz="2800" b="1" baseline="-25000" dirty="0" err="1" smtClean="0">
                <a:latin typeface="Calibri" pitchFamily="34" charset="0"/>
              </a:rPr>
              <a:t>k</a:t>
            </a:r>
            <a:r>
              <a:rPr lang="en-US" sz="2800" b="1" baseline="-25000" dirty="0" smtClean="0">
                <a:latin typeface="Calibri" pitchFamily="34" charset="0"/>
              </a:rPr>
              <a:t> </a:t>
            </a:r>
            <a:r>
              <a:rPr lang="en-US" sz="2800" b="1" dirty="0" smtClean="0">
                <a:latin typeface="Calibri" pitchFamily="34" charset="0"/>
              </a:rPr>
              <a:t>+ 1 </a:t>
            </a:r>
            <a:r>
              <a:rPr lang="en-US" sz="2400" b="1" dirty="0" smtClean="0">
                <a:latin typeface="Calibri" pitchFamily="34" charset="0"/>
              </a:rPr>
              <a:t>, so that,</a:t>
            </a:r>
          </a:p>
          <a:p>
            <a:pPr>
              <a:buNone/>
            </a:pPr>
            <a:r>
              <a:rPr lang="en-US" sz="2400" b="1" dirty="0" smtClean="0">
                <a:latin typeface="Calibri" pitchFamily="34" charset="0"/>
              </a:rPr>
              <a:t> </a:t>
            </a:r>
            <a:r>
              <a:rPr lang="en-US" sz="2800" b="1" baseline="-25000" dirty="0" smtClean="0">
                <a:latin typeface="Calibri" pitchFamily="34" charset="0"/>
              </a:rPr>
              <a:t> </a:t>
            </a:r>
            <a:r>
              <a:rPr lang="en-US" sz="2800" b="1" dirty="0" smtClean="0">
                <a:latin typeface="Calibri" pitchFamily="34" charset="0"/>
              </a:rPr>
              <a:t>         </a:t>
            </a:r>
            <a:r>
              <a:rPr lang="en-US" sz="2400" b="1" dirty="0" smtClean="0">
                <a:solidFill>
                  <a:schemeClr val="accent3"/>
                </a:solidFill>
                <a:latin typeface="Calibri" pitchFamily="34" charset="0"/>
              </a:rPr>
              <a:t>P</a:t>
            </a:r>
            <a:r>
              <a:rPr lang="en-US" sz="2400" b="1" baseline="-25000" dirty="0" smtClean="0">
                <a:solidFill>
                  <a:schemeClr val="accent3"/>
                </a:solidFill>
                <a:latin typeface="Calibri" pitchFamily="34" charset="0"/>
              </a:rPr>
              <a:t>k+1  </a:t>
            </a:r>
            <a:r>
              <a:rPr lang="en-US" sz="2400" b="1" dirty="0" smtClean="0">
                <a:solidFill>
                  <a:schemeClr val="accent3"/>
                </a:solidFill>
                <a:latin typeface="Calibri" pitchFamily="34" charset="0"/>
              </a:rPr>
              <a:t>= </a:t>
            </a:r>
            <a:r>
              <a:rPr lang="en-US" sz="2400" b="1" dirty="0" err="1" smtClean="0">
                <a:solidFill>
                  <a:schemeClr val="accent3"/>
                </a:solidFill>
                <a:latin typeface="Calibri" pitchFamily="34" charset="0"/>
              </a:rPr>
              <a:t>P</a:t>
            </a:r>
            <a:r>
              <a:rPr lang="en-US" sz="2400" b="1" baseline="-25000" dirty="0" err="1" smtClean="0">
                <a:solidFill>
                  <a:schemeClr val="accent3"/>
                </a:solidFill>
                <a:latin typeface="Calibri" pitchFamily="34" charset="0"/>
              </a:rPr>
              <a:t>k</a:t>
            </a:r>
            <a:r>
              <a:rPr lang="en-US" sz="2400" b="1" baseline="-25000" dirty="0" smtClean="0">
                <a:solidFill>
                  <a:schemeClr val="accent3"/>
                </a:solidFill>
                <a:latin typeface="Calibri" pitchFamily="34" charset="0"/>
              </a:rPr>
              <a:t>   </a:t>
            </a:r>
            <a:r>
              <a:rPr lang="en-US" sz="2400" b="1" dirty="0" smtClean="0">
                <a:solidFill>
                  <a:schemeClr val="accent3"/>
                </a:solidFill>
                <a:latin typeface="Calibri" pitchFamily="34" charset="0"/>
              </a:rPr>
              <a:t>+ 2 ∆</a:t>
            </a:r>
            <a:r>
              <a:rPr lang="en-US" sz="2800" b="1" i="1" dirty="0" smtClean="0">
                <a:solidFill>
                  <a:schemeClr val="accent3"/>
                </a:solidFill>
                <a:latin typeface="Calibri" pitchFamily="34" charset="0"/>
              </a:rPr>
              <a:t>y  - </a:t>
            </a:r>
            <a:r>
              <a:rPr lang="en-US" sz="2400" b="1" dirty="0" smtClean="0">
                <a:solidFill>
                  <a:schemeClr val="accent3"/>
                </a:solidFill>
                <a:latin typeface="Calibri" pitchFamily="34" charset="0"/>
              </a:rPr>
              <a:t>2</a:t>
            </a:r>
            <a:r>
              <a:rPr lang="en-US" sz="2000" b="1" dirty="0" smtClean="0">
                <a:solidFill>
                  <a:schemeClr val="accent3"/>
                </a:solidFill>
                <a:latin typeface="Calibri" pitchFamily="34" charset="0"/>
              </a:rPr>
              <a:t> </a:t>
            </a:r>
            <a:r>
              <a:rPr lang="en-US" sz="2800" b="1" dirty="0" smtClean="0">
                <a:solidFill>
                  <a:schemeClr val="accent3"/>
                </a:solidFill>
                <a:latin typeface="Calibri" pitchFamily="34" charset="0"/>
              </a:rPr>
              <a:t>∆x</a:t>
            </a:r>
            <a:r>
              <a:rPr lang="en-US" sz="2800" b="1" i="1" dirty="0" smtClean="0">
                <a:solidFill>
                  <a:schemeClr val="accent3"/>
                </a:solidFill>
                <a:latin typeface="Calibri" pitchFamily="34" charset="0"/>
              </a:rPr>
              <a:t> </a:t>
            </a:r>
            <a:r>
              <a:rPr lang="en-US" sz="2400" b="1" i="1" dirty="0" smtClean="0">
                <a:solidFill>
                  <a:schemeClr val="accent3"/>
                </a:solidFill>
                <a:latin typeface="Calibri" pitchFamily="34" charset="0"/>
              </a:rPr>
              <a:t>(</a:t>
            </a:r>
            <a:r>
              <a:rPr lang="en-US" sz="2400" b="1" i="1" dirty="0" err="1" smtClean="0">
                <a:solidFill>
                  <a:schemeClr val="accent3"/>
                </a:solidFill>
                <a:latin typeface="Calibri" pitchFamily="34" charset="0"/>
              </a:rPr>
              <a:t>y</a:t>
            </a:r>
            <a:r>
              <a:rPr lang="en-US" sz="2400" b="1" baseline="-25000" dirty="0" err="1" smtClean="0">
                <a:solidFill>
                  <a:schemeClr val="accent3"/>
                </a:solidFill>
                <a:latin typeface="Calibri" pitchFamily="34" charset="0"/>
              </a:rPr>
              <a:t>k</a:t>
            </a:r>
            <a:r>
              <a:rPr lang="en-US" sz="2400" b="1" baseline="-25000" dirty="0" smtClean="0">
                <a:solidFill>
                  <a:schemeClr val="accent3"/>
                </a:solidFill>
                <a:latin typeface="Calibri" pitchFamily="34" charset="0"/>
              </a:rPr>
              <a:t> +1 </a:t>
            </a:r>
            <a:r>
              <a:rPr lang="en-US" sz="2400" b="1" dirty="0" smtClean="0">
                <a:solidFill>
                  <a:schemeClr val="accent3"/>
                </a:solidFill>
                <a:latin typeface="Calibri" pitchFamily="34" charset="0"/>
              </a:rPr>
              <a:t> - </a:t>
            </a:r>
            <a:r>
              <a:rPr lang="en-US" sz="2400" b="1" dirty="0" err="1" smtClean="0">
                <a:solidFill>
                  <a:schemeClr val="accent3"/>
                </a:solidFill>
                <a:latin typeface="Calibri" pitchFamily="34" charset="0"/>
              </a:rPr>
              <a:t>y</a:t>
            </a:r>
            <a:r>
              <a:rPr lang="en-US" sz="2400" b="1" baseline="-25000" dirty="0" err="1" smtClean="0">
                <a:solidFill>
                  <a:schemeClr val="accent3"/>
                </a:solidFill>
                <a:latin typeface="Calibri" pitchFamily="34" charset="0"/>
              </a:rPr>
              <a:t>k</a:t>
            </a:r>
            <a:r>
              <a:rPr lang="en-US" sz="2400" b="1" dirty="0" smtClean="0">
                <a:solidFill>
                  <a:schemeClr val="accent3"/>
                </a:solidFill>
                <a:latin typeface="Calibri" pitchFamily="34" charset="0"/>
              </a:rPr>
              <a:t>)   …. (4)</a:t>
            </a:r>
          </a:p>
          <a:p>
            <a:pPr>
              <a:buNone/>
            </a:pPr>
            <a:r>
              <a:rPr lang="en-US" sz="2400" dirty="0" smtClean="0">
                <a:solidFill>
                  <a:schemeClr val="accent3"/>
                </a:solidFill>
                <a:latin typeface="Calibri" pitchFamily="34" charset="0"/>
              </a:rPr>
              <a:t>        where the term </a:t>
            </a:r>
            <a:r>
              <a:rPr lang="en-US" sz="2400" b="1" i="1" dirty="0" err="1" smtClean="0">
                <a:solidFill>
                  <a:schemeClr val="accent3"/>
                </a:solidFill>
                <a:latin typeface="Calibri" pitchFamily="34" charset="0"/>
              </a:rPr>
              <a:t>y</a:t>
            </a:r>
            <a:r>
              <a:rPr lang="en-US" sz="2400" b="1" baseline="-25000" dirty="0" err="1" smtClean="0">
                <a:solidFill>
                  <a:schemeClr val="accent3"/>
                </a:solidFill>
                <a:latin typeface="Calibri" pitchFamily="34" charset="0"/>
              </a:rPr>
              <a:t>k</a:t>
            </a:r>
            <a:r>
              <a:rPr lang="en-US" sz="2400" b="1" baseline="-25000" dirty="0" smtClean="0">
                <a:solidFill>
                  <a:schemeClr val="accent3"/>
                </a:solidFill>
                <a:latin typeface="Calibri" pitchFamily="34" charset="0"/>
              </a:rPr>
              <a:t> +1 </a:t>
            </a:r>
            <a:r>
              <a:rPr lang="en-US" sz="2400" b="1" dirty="0" smtClean="0">
                <a:solidFill>
                  <a:schemeClr val="accent3"/>
                </a:solidFill>
                <a:latin typeface="Calibri" pitchFamily="34" charset="0"/>
              </a:rPr>
              <a:t> - </a:t>
            </a:r>
            <a:r>
              <a:rPr lang="en-US" sz="2400" b="1" dirty="0" err="1" smtClean="0">
                <a:solidFill>
                  <a:schemeClr val="accent3"/>
                </a:solidFill>
                <a:latin typeface="Calibri" pitchFamily="34" charset="0"/>
              </a:rPr>
              <a:t>y</a:t>
            </a:r>
            <a:r>
              <a:rPr lang="en-US" sz="2400" b="1" baseline="-25000" dirty="0" err="1" smtClean="0">
                <a:solidFill>
                  <a:schemeClr val="accent3"/>
                </a:solidFill>
                <a:latin typeface="Calibri" pitchFamily="34" charset="0"/>
              </a:rPr>
              <a:t>k</a:t>
            </a:r>
            <a:r>
              <a:rPr lang="en-US" sz="2400" b="1" baseline="-25000" dirty="0" smtClean="0">
                <a:solidFill>
                  <a:schemeClr val="accent3"/>
                </a:solidFill>
                <a:latin typeface="Calibri" pitchFamily="34" charset="0"/>
              </a:rPr>
              <a:t>  </a:t>
            </a:r>
            <a:r>
              <a:rPr lang="en-US" sz="2400" dirty="0" smtClean="0">
                <a:solidFill>
                  <a:schemeClr val="accent3"/>
                </a:solidFill>
                <a:latin typeface="Calibri" pitchFamily="34" charset="0"/>
              </a:rPr>
              <a:t>is either 0 or 1, depending on the sign of parameter</a:t>
            </a:r>
            <a:r>
              <a:rPr lang="en-US" sz="2400" b="1" dirty="0" smtClean="0">
                <a:solidFill>
                  <a:schemeClr val="accent3"/>
                </a:solidFill>
                <a:latin typeface="Calibri" pitchFamily="34" charset="0"/>
              </a:rPr>
              <a:t> P</a:t>
            </a:r>
            <a:r>
              <a:rPr lang="en-US" sz="2400" b="1" baseline="-25000" dirty="0" smtClean="0">
                <a:solidFill>
                  <a:schemeClr val="accent3"/>
                </a:solidFill>
                <a:latin typeface="Calibri" pitchFamily="34" charset="0"/>
              </a:rPr>
              <a:t>k.</a:t>
            </a:r>
          </a:p>
          <a:p>
            <a:r>
              <a:rPr lang="en-US" sz="2400" dirty="0" smtClean="0">
                <a:latin typeface="Calibri" pitchFamily="34" charset="0"/>
              </a:rPr>
              <a:t>This recursive calculation of decision parameters is performed at each integer x position, starting at the left coordinate endpoint of the line.</a:t>
            </a:r>
          </a:p>
          <a:p>
            <a:r>
              <a:rPr lang="en-US" sz="2400" dirty="0" smtClean="0">
                <a:latin typeface="Calibri" pitchFamily="34" charset="0"/>
              </a:rPr>
              <a:t>The first parameter, P</a:t>
            </a:r>
            <a:r>
              <a:rPr lang="en-US" sz="1600" dirty="0" smtClean="0">
                <a:latin typeface="Calibri" pitchFamily="34" charset="0"/>
              </a:rPr>
              <a:t>0 , </a:t>
            </a:r>
            <a:r>
              <a:rPr lang="en-US" sz="2400" dirty="0" smtClean="0">
                <a:latin typeface="Calibri" pitchFamily="34" charset="0"/>
              </a:rPr>
              <a:t>is evaluated from eq. 3 at the starting pixel position (</a:t>
            </a:r>
            <a:r>
              <a:rPr lang="en-US" sz="3200" b="1" i="1" dirty="0" smtClean="0">
                <a:latin typeface="Calibri" pitchFamily="34" charset="0"/>
              </a:rPr>
              <a:t>x</a:t>
            </a:r>
            <a:r>
              <a:rPr lang="en-US" sz="1600" dirty="0" smtClean="0">
                <a:latin typeface="Calibri" pitchFamily="34" charset="0"/>
              </a:rPr>
              <a:t>0</a:t>
            </a:r>
            <a:r>
              <a:rPr lang="en-US" sz="2400" dirty="0" smtClean="0">
                <a:latin typeface="Calibri" pitchFamily="34" charset="0"/>
              </a:rPr>
              <a:t>,</a:t>
            </a:r>
            <a:r>
              <a:rPr lang="en-US" sz="3200" b="1" i="1" dirty="0" smtClean="0">
                <a:latin typeface="Calibri" pitchFamily="34" charset="0"/>
              </a:rPr>
              <a:t>y</a:t>
            </a:r>
            <a:r>
              <a:rPr lang="en-US" sz="1600" dirty="0" smtClean="0">
                <a:latin typeface="Calibri" pitchFamily="34" charset="0"/>
              </a:rPr>
              <a:t>0</a:t>
            </a:r>
            <a:r>
              <a:rPr lang="en-US" sz="2400" dirty="0" smtClean="0">
                <a:latin typeface="Calibri" pitchFamily="34" charset="0"/>
              </a:rPr>
              <a:t>) and with m evaluated as </a:t>
            </a:r>
            <a:r>
              <a:rPr lang="en-US" sz="2400" b="1" dirty="0" smtClean="0">
                <a:solidFill>
                  <a:schemeClr val="accent3"/>
                </a:solidFill>
                <a:latin typeface="Calibri" pitchFamily="34" charset="0"/>
              </a:rPr>
              <a:t>∆</a:t>
            </a:r>
            <a:r>
              <a:rPr lang="en-US" sz="2800" b="1" i="1" dirty="0" smtClean="0">
                <a:solidFill>
                  <a:schemeClr val="accent3"/>
                </a:solidFill>
                <a:latin typeface="Calibri" pitchFamily="34" charset="0"/>
              </a:rPr>
              <a:t>y/</a:t>
            </a:r>
            <a:r>
              <a:rPr lang="en-US" sz="2800" b="1" dirty="0" smtClean="0">
                <a:solidFill>
                  <a:schemeClr val="accent3"/>
                </a:solidFill>
                <a:latin typeface="Calibri" pitchFamily="34" charset="0"/>
              </a:rPr>
              <a:t>∆x :  </a:t>
            </a:r>
            <a:r>
              <a:rPr lang="en-US" sz="2400" b="1" dirty="0" smtClean="0">
                <a:solidFill>
                  <a:schemeClr val="accent3"/>
                </a:solidFill>
                <a:latin typeface="Calibri" pitchFamily="34" charset="0"/>
              </a:rPr>
              <a:t>  </a:t>
            </a:r>
          </a:p>
          <a:p>
            <a:pPr>
              <a:buNone/>
            </a:pPr>
            <a:r>
              <a:rPr lang="en-US" sz="2400" b="1" dirty="0" smtClean="0">
                <a:solidFill>
                  <a:schemeClr val="accent3"/>
                </a:solidFill>
                <a:latin typeface="Calibri" pitchFamily="34" charset="0"/>
              </a:rPr>
              <a:t>                P</a:t>
            </a:r>
            <a:r>
              <a:rPr lang="en-US" sz="2400" b="1" baseline="-25000" dirty="0" smtClean="0">
                <a:solidFill>
                  <a:schemeClr val="accent3"/>
                </a:solidFill>
                <a:latin typeface="Calibri" pitchFamily="34" charset="0"/>
              </a:rPr>
              <a:t>0</a:t>
            </a:r>
            <a:r>
              <a:rPr lang="en-US" sz="2400" b="1" dirty="0" smtClean="0">
                <a:solidFill>
                  <a:schemeClr val="accent3"/>
                </a:solidFill>
                <a:latin typeface="Calibri" pitchFamily="34" charset="0"/>
              </a:rPr>
              <a:t> =   2 ∆y - ∆X   …. (5)</a:t>
            </a:r>
            <a:endParaRPr lang="en-US" sz="2400" dirty="0" smtClean="0">
              <a:latin typeface="Calibri" pitchFamily="3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381000"/>
            <a:ext cx="8229600" cy="5715000"/>
          </a:xfrm>
        </p:spPr>
        <p:txBody>
          <a:bodyPr>
            <a:normAutofit/>
          </a:bodyPr>
          <a:lstStyle/>
          <a:p>
            <a:r>
              <a:rPr lang="en-US" sz="2400" dirty="0" smtClean="0"/>
              <a:t>We can summarize </a:t>
            </a:r>
            <a:r>
              <a:rPr lang="en-US" sz="2400" dirty="0" err="1" smtClean="0"/>
              <a:t>Bresenham</a:t>
            </a:r>
            <a:r>
              <a:rPr lang="en-US" sz="2400" dirty="0" smtClean="0"/>
              <a:t> line drawing for a line with a positive slope less than 1 in the following listed steps.</a:t>
            </a:r>
          </a:p>
          <a:p>
            <a:r>
              <a:rPr lang="en-US" sz="2400" dirty="0" smtClean="0"/>
              <a:t>The constants </a:t>
            </a:r>
            <a:r>
              <a:rPr lang="en-US" sz="2400" b="1" dirty="0" smtClean="0">
                <a:latin typeface="Calibri" pitchFamily="34" charset="0"/>
              </a:rPr>
              <a:t>2 ∆y and  2 ∆</a:t>
            </a:r>
            <a:r>
              <a:rPr lang="en-US" sz="2800" b="1" i="1" dirty="0" smtClean="0">
                <a:latin typeface="Calibri" pitchFamily="34" charset="0"/>
              </a:rPr>
              <a:t>y  - </a:t>
            </a:r>
            <a:r>
              <a:rPr lang="en-US" sz="2400" b="1" dirty="0" smtClean="0">
                <a:latin typeface="Calibri" pitchFamily="34" charset="0"/>
              </a:rPr>
              <a:t>2</a:t>
            </a:r>
            <a:r>
              <a:rPr lang="en-US" sz="2000" b="1" dirty="0" smtClean="0">
                <a:latin typeface="Calibri" pitchFamily="34" charset="0"/>
              </a:rPr>
              <a:t> </a:t>
            </a:r>
            <a:r>
              <a:rPr lang="en-US" sz="2800" b="1" dirty="0" smtClean="0">
                <a:latin typeface="Calibri" pitchFamily="34" charset="0"/>
              </a:rPr>
              <a:t>∆x</a:t>
            </a:r>
            <a:r>
              <a:rPr lang="en-US" sz="2800" b="1" i="1" dirty="0" smtClean="0">
                <a:latin typeface="Calibri" pitchFamily="34" charset="0"/>
              </a:rPr>
              <a:t> </a:t>
            </a:r>
            <a:r>
              <a:rPr lang="en-US" sz="2400" dirty="0" smtClean="0">
                <a:latin typeface="Calibri" pitchFamily="34" charset="0"/>
              </a:rPr>
              <a:t>are calculated once for each line to be scan converted, so the arithmetic involves only integer addition and subtraction of these two constants.</a:t>
            </a:r>
          </a:p>
          <a:p>
            <a:endParaRPr lang="en-US" sz="2400" dirty="0"/>
          </a:p>
        </p:txBody>
      </p:sp>
      <p:pic>
        <p:nvPicPr>
          <p:cNvPr id="4" name="Picture 3" descr="CG9.bmp"/>
          <p:cNvPicPr>
            <a:picLocks noChangeAspect="1"/>
          </p:cNvPicPr>
          <p:nvPr/>
        </p:nvPicPr>
        <p:blipFill>
          <a:blip r:embed="rId2"/>
          <a:stretch>
            <a:fillRect/>
          </a:stretch>
        </p:blipFill>
        <p:spPr>
          <a:xfrm rot="16200000">
            <a:off x="2362201" y="-1"/>
            <a:ext cx="4419600" cy="9144002"/>
          </a:xfrm>
          <a:prstGeom prst="rect">
            <a:avLst/>
          </a:prstGeom>
          <a:ln>
            <a:noFill/>
          </a:ln>
          <a:effectLst>
            <a:softEdge rad="112500"/>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533400"/>
            <a:ext cx="8229600" cy="5562600"/>
          </a:xfrm>
        </p:spPr>
        <p:txBody>
          <a:bodyPr>
            <a:normAutofit/>
          </a:bodyPr>
          <a:lstStyle/>
          <a:p>
            <a:pPr>
              <a:buFont typeface="Wingdings 2" pitchFamily="18" charset="2"/>
              <a:buNone/>
              <a:defRPr/>
            </a:pPr>
            <a:r>
              <a:rPr lang="en-US" sz="2400" b="1" dirty="0" err="1" smtClean="0">
                <a:latin typeface="Calibri" pitchFamily="34" charset="0"/>
              </a:rPr>
              <a:t>P</a:t>
            </a:r>
            <a:r>
              <a:rPr lang="en-US" sz="2400" b="1" baseline="-25000" dirty="0" err="1" smtClean="0">
                <a:latin typeface="Calibri" pitchFamily="34" charset="0"/>
              </a:rPr>
              <a:t>k</a:t>
            </a:r>
            <a:r>
              <a:rPr lang="en-US" sz="2400" b="1" baseline="-25000" dirty="0" smtClean="0">
                <a:latin typeface="Calibri" pitchFamily="34" charset="0"/>
              </a:rPr>
              <a:t> </a:t>
            </a:r>
            <a:r>
              <a:rPr lang="en-US" sz="2400" b="1" dirty="0" smtClean="0">
                <a:latin typeface="Calibri" pitchFamily="34" charset="0"/>
              </a:rPr>
              <a:t> = ∆X (d1 – d2)</a:t>
            </a:r>
          </a:p>
          <a:p>
            <a:pPr>
              <a:buFont typeface="Wingdings 2" pitchFamily="18" charset="2"/>
              <a:buNone/>
              <a:defRPr/>
            </a:pPr>
            <a:r>
              <a:rPr lang="en-US" sz="2400" dirty="0" smtClean="0">
                <a:latin typeface="Calibri" pitchFamily="34" charset="0"/>
              </a:rPr>
              <a:t>		     = </a:t>
            </a:r>
            <a:r>
              <a:rPr lang="en-US" sz="2400" b="1" dirty="0" smtClean="0">
                <a:latin typeface="Calibri" pitchFamily="34" charset="0"/>
              </a:rPr>
              <a:t>∆X (2 m(</a:t>
            </a:r>
            <a:r>
              <a:rPr lang="en-US" sz="2400" b="1" dirty="0" err="1" smtClean="0">
                <a:latin typeface="Calibri" pitchFamily="34" charset="0"/>
              </a:rPr>
              <a:t>X</a:t>
            </a:r>
            <a:r>
              <a:rPr lang="en-US" sz="2400" b="1" baseline="-25000" dirty="0" err="1" smtClean="0">
                <a:latin typeface="Calibri" pitchFamily="34" charset="0"/>
              </a:rPr>
              <a:t>k</a:t>
            </a:r>
            <a:r>
              <a:rPr lang="en-US" sz="2400" b="1" dirty="0" smtClean="0">
                <a:latin typeface="Calibri" pitchFamily="34" charset="0"/>
              </a:rPr>
              <a:t> + 1) - 2 </a:t>
            </a:r>
            <a:r>
              <a:rPr lang="en-US" sz="2400" b="1" dirty="0" err="1" smtClean="0">
                <a:latin typeface="Calibri" pitchFamily="34" charset="0"/>
              </a:rPr>
              <a:t>Y</a:t>
            </a:r>
            <a:r>
              <a:rPr lang="en-US" sz="2400" b="1" baseline="-25000" dirty="0" err="1" smtClean="0">
                <a:latin typeface="Calibri" pitchFamily="34" charset="0"/>
              </a:rPr>
              <a:t>k</a:t>
            </a:r>
            <a:r>
              <a:rPr lang="en-US" sz="2400" b="1" baseline="-25000" dirty="0" smtClean="0">
                <a:latin typeface="Calibri" pitchFamily="34" charset="0"/>
              </a:rPr>
              <a:t> </a:t>
            </a:r>
            <a:r>
              <a:rPr lang="en-US" sz="2400" b="1" dirty="0" smtClean="0">
                <a:latin typeface="Calibri" pitchFamily="34" charset="0"/>
              </a:rPr>
              <a:t> +2b – 1 )</a:t>
            </a:r>
          </a:p>
          <a:p>
            <a:pPr>
              <a:buFont typeface="Wingdings 2" pitchFamily="18" charset="2"/>
              <a:buNone/>
              <a:defRPr/>
            </a:pPr>
            <a:r>
              <a:rPr lang="en-US" sz="2400" b="1" dirty="0" smtClean="0">
                <a:latin typeface="Calibri" pitchFamily="34" charset="0"/>
              </a:rPr>
              <a:t>		     = ∆X (2mX</a:t>
            </a:r>
            <a:r>
              <a:rPr lang="en-US" sz="2400" b="1" baseline="-25000" dirty="0" smtClean="0">
                <a:latin typeface="Calibri" pitchFamily="34" charset="0"/>
              </a:rPr>
              <a:t>k</a:t>
            </a:r>
            <a:r>
              <a:rPr lang="en-US" sz="2400" b="1" dirty="0" smtClean="0">
                <a:latin typeface="Calibri" pitchFamily="34" charset="0"/>
              </a:rPr>
              <a:t> + 2m - 2 </a:t>
            </a:r>
            <a:r>
              <a:rPr lang="en-US" sz="2400" b="1" dirty="0" err="1" smtClean="0">
                <a:latin typeface="Calibri" pitchFamily="34" charset="0"/>
              </a:rPr>
              <a:t>Y</a:t>
            </a:r>
            <a:r>
              <a:rPr lang="en-US" sz="2400" b="1" baseline="-25000" dirty="0" err="1" smtClean="0">
                <a:latin typeface="Calibri" pitchFamily="34" charset="0"/>
              </a:rPr>
              <a:t>k</a:t>
            </a:r>
            <a:r>
              <a:rPr lang="en-US" sz="2400" b="1" baseline="-25000" dirty="0" smtClean="0">
                <a:latin typeface="Calibri" pitchFamily="34" charset="0"/>
              </a:rPr>
              <a:t> </a:t>
            </a:r>
            <a:r>
              <a:rPr lang="en-US" sz="2400" b="1" dirty="0" smtClean="0">
                <a:latin typeface="Calibri" pitchFamily="34" charset="0"/>
              </a:rPr>
              <a:t> +2b – 1 )</a:t>
            </a:r>
          </a:p>
          <a:p>
            <a:pPr>
              <a:buFont typeface="Wingdings 2" pitchFamily="18" charset="2"/>
              <a:buNone/>
              <a:defRPr/>
            </a:pPr>
            <a:r>
              <a:rPr lang="en-US" sz="2400" b="1" dirty="0" smtClean="0">
                <a:latin typeface="Calibri" pitchFamily="34" charset="0"/>
              </a:rPr>
              <a:t>		     = ∆X (2mX</a:t>
            </a:r>
            <a:r>
              <a:rPr lang="en-US" sz="2400" b="1" baseline="-25000" dirty="0" smtClean="0">
                <a:latin typeface="Calibri" pitchFamily="34" charset="0"/>
              </a:rPr>
              <a:t>0</a:t>
            </a:r>
            <a:r>
              <a:rPr lang="en-US" sz="2400" b="1" dirty="0" smtClean="0">
                <a:latin typeface="Calibri" pitchFamily="34" charset="0"/>
              </a:rPr>
              <a:t> + 2m - 2 Y</a:t>
            </a:r>
            <a:r>
              <a:rPr lang="en-US" sz="2400" b="1" baseline="-25000" dirty="0" smtClean="0">
                <a:latin typeface="Calibri" pitchFamily="34" charset="0"/>
              </a:rPr>
              <a:t>0</a:t>
            </a:r>
            <a:r>
              <a:rPr lang="en-US" sz="2400" b="1" dirty="0" smtClean="0">
                <a:latin typeface="Calibri" pitchFamily="34" charset="0"/>
              </a:rPr>
              <a:t> +2b – 1 )   [put k=0]</a:t>
            </a:r>
          </a:p>
          <a:p>
            <a:pPr>
              <a:buFont typeface="Wingdings 2" pitchFamily="18" charset="2"/>
              <a:buNone/>
              <a:defRPr/>
            </a:pPr>
            <a:r>
              <a:rPr lang="en-US" sz="2400" b="1" dirty="0" smtClean="0">
                <a:latin typeface="Calibri" pitchFamily="34" charset="0"/>
              </a:rPr>
              <a:t>		     = ∆X (2(mX</a:t>
            </a:r>
            <a:r>
              <a:rPr lang="en-US" sz="2400" b="1" baseline="-25000" dirty="0" smtClean="0">
                <a:latin typeface="Calibri" pitchFamily="34" charset="0"/>
              </a:rPr>
              <a:t>0</a:t>
            </a:r>
            <a:r>
              <a:rPr lang="en-US" sz="2400" b="1" dirty="0" smtClean="0">
                <a:latin typeface="Calibri" pitchFamily="34" charset="0"/>
              </a:rPr>
              <a:t> + b -  Y</a:t>
            </a:r>
            <a:r>
              <a:rPr lang="en-US" sz="2400" b="1" baseline="-25000" dirty="0" smtClean="0">
                <a:latin typeface="Calibri" pitchFamily="34" charset="0"/>
              </a:rPr>
              <a:t>0</a:t>
            </a:r>
            <a:r>
              <a:rPr lang="en-US" sz="2400" b="1" dirty="0" smtClean="0">
                <a:latin typeface="Calibri" pitchFamily="34" charset="0"/>
              </a:rPr>
              <a:t> ) +2m – 1 ) </a:t>
            </a:r>
          </a:p>
          <a:p>
            <a:pPr>
              <a:buFont typeface="Wingdings 2" pitchFamily="18" charset="2"/>
              <a:buNone/>
              <a:defRPr/>
            </a:pPr>
            <a:r>
              <a:rPr lang="en-US" sz="2400" b="1" dirty="0" smtClean="0">
                <a:latin typeface="Calibri" pitchFamily="34" charset="0"/>
              </a:rPr>
              <a:t>		     = ∆X(2m – 1)     (Because mX</a:t>
            </a:r>
            <a:r>
              <a:rPr lang="en-US" sz="2400" b="1" baseline="-25000" dirty="0" smtClean="0">
                <a:latin typeface="Calibri" pitchFamily="34" charset="0"/>
              </a:rPr>
              <a:t>0</a:t>
            </a:r>
            <a:r>
              <a:rPr lang="en-US" sz="2400" b="1" dirty="0" smtClean="0">
                <a:latin typeface="Calibri" pitchFamily="34" charset="0"/>
              </a:rPr>
              <a:t> </a:t>
            </a:r>
            <a:r>
              <a:rPr lang="en-US" sz="2400" b="1" smtClean="0">
                <a:latin typeface="Calibri" pitchFamily="34" charset="0"/>
              </a:rPr>
              <a:t>+ b </a:t>
            </a:r>
            <a:r>
              <a:rPr lang="en-US" sz="2400" b="1" dirty="0" smtClean="0">
                <a:latin typeface="Calibri" pitchFamily="34" charset="0"/>
              </a:rPr>
              <a:t>-  Y</a:t>
            </a:r>
            <a:r>
              <a:rPr lang="en-US" sz="2400" b="1" baseline="-25000" dirty="0" smtClean="0">
                <a:latin typeface="Calibri" pitchFamily="34" charset="0"/>
              </a:rPr>
              <a:t>0</a:t>
            </a:r>
            <a:r>
              <a:rPr lang="en-US" sz="2400" b="1" dirty="0" smtClean="0">
                <a:latin typeface="Calibri" pitchFamily="34" charset="0"/>
              </a:rPr>
              <a:t>  =0)</a:t>
            </a:r>
          </a:p>
          <a:p>
            <a:pPr>
              <a:buFont typeface="Wingdings 2" pitchFamily="18" charset="2"/>
              <a:buNone/>
              <a:defRPr/>
            </a:pPr>
            <a:r>
              <a:rPr lang="en-US" sz="2400" b="1" dirty="0" smtClean="0">
                <a:latin typeface="Calibri" pitchFamily="34" charset="0"/>
              </a:rPr>
              <a:t>		     = ∆X (2 ∆Y / ∆X – 1) </a:t>
            </a:r>
          </a:p>
          <a:p>
            <a:pPr>
              <a:buFont typeface="Wingdings 2" pitchFamily="18" charset="2"/>
              <a:buNone/>
              <a:defRPr/>
            </a:pPr>
            <a:r>
              <a:rPr lang="en-US" sz="2400" b="1" dirty="0" smtClean="0">
                <a:latin typeface="Calibri" pitchFamily="34" charset="0"/>
              </a:rPr>
              <a:t>		</a:t>
            </a:r>
            <a:r>
              <a:rPr lang="en-US" sz="2400" b="1" dirty="0" smtClean="0">
                <a:solidFill>
                  <a:schemeClr val="accent3"/>
                </a:solidFill>
                <a:latin typeface="Calibri" pitchFamily="34" charset="0"/>
              </a:rPr>
              <a:t> P</a:t>
            </a:r>
            <a:r>
              <a:rPr lang="en-US" sz="2400" b="1" baseline="-25000" dirty="0" smtClean="0">
                <a:solidFill>
                  <a:schemeClr val="accent3"/>
                </a:solidFill>
                <a:latin typeface="Calibri" pitchFamily="34" charset="0"/>
              </a:rPr>
              <a:t>0</a:t>
            </a:r>
            <a:r>
              <a:rPr lang="en-US" sz="2400" b="1" dirty="0" smtClean="0">
                <a:solidFill>
                  <a:schemeClr val="accent3"/>
                </a:solidFill>
                <a:latin typeface="Calibri" pitchFamily="34" charset="0"/>
              </a:rPr>
              <a:t> = 2 ∆y - ∆X  [decision parameter]</a:t>
            </a:r>
          </a:p>
          <a:p>
            <a:pPr>
              <a:buNone/>
            </a:pPr>
            <a:endParaRPr lang="en-US" sz="24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200" y="990600"/>
            <a:ext cx="8229600" cy="5410200"/>
          </a:xfrm>
        </p:spPr>
        <p:txBody>
          <a:bodyPr>
            <a:normAutofit/>
          </a:bodyPr>
          <a:lstStyle/>
          <a:p>
            <a:pPr algn="just">
              <a:defRPr/>
            </a:pPr>
            <a:r>
              <a:rPr lang="en-US" sz="2400" dirty="0" smtClean="0">
                <a:latin typeface="Calibri" pitchFamily="34" charset="0"/>
              </a:rPr>
              <a:t>Circle is a set of points that all are at a given distance ‘r’ from center position (</a:t>
            </a:r>
            <a:r>
              <a:rPr lang="en-US" sz="2400" dirty="0" err="1" smtClean="0">
                <a:latin typeface="Calibri" pitchFamily="34" charset="0"/>
              </a:rPr>
              <a:t>Xc</a:t>
            </a:r>
            <a:r>
              <a:rPr lang="en-US" sz="2400" dirty="0" smtClean="0">
                <a:latin typeface="Calibri" pitchFamily="34" charset="0"/>
              </a:rPr>
              <a:t>, </a:t>
            </a:r>
            <a:r>
              <a:rPr lang="en-US" sz="2400" dirty="0" err="1" smtClean="0">
                <a:latin typeface="Calibri" pitchFamily="34" charset="0"/>
              </a:rPr>
              <a:t>Yc</a:t>
            </a:r>
            <a:r>
              <a:rPr lang="en-US" sz="2400" dirty="0" smtClean="0">
                <a:latin typeface="Calibri" pitchFamily="34" charset="0"/>
              </a:rPr>
              <a:t>). If ‘r’ is the radius and (</a:t>
            </a:r>
            <a:r>
              <a:rPr lang="en-US" sz="2400" dirty="0" err="1" smtClean="0">
                <a:latin typeface="Calibri" pitchFamily="34" charset="0"/>
              </a:rPr>
              <a:t>Xc</a:t>
            </a:r>
            <a:r>
              <a:rPr lang="en-US" sz="2400" dirty="0" smtClean="0">
                <a:latin typeface="Calibri" pitchFamily="34" charset="0"/>
              </a:rPr>
              <a:t>, </a:t>
            </a:r>
            <a:r>
              <a:rPr lang="en-US" sz="2400" dirty="0" err="1" smtClean="0">
                <a:latin typeface="Calibri" pitchFamily="34" charset="0"/>
              </a:rPr>
              <a:t>Yc</a:t>
            </a:r>
            <a:r>
              <a:rPr lang="en-US" sz="2400" dirty="0" smtClean="0">
                <a:latin typeface="Calibri" pitchFamily="34" charset="0"/>
              </a:rPr>
              <a:t>) are central point then Cartesian formula of circle is </a:t>
            </a:r>
          </a:p>
          <a:p>
            <a:pPr algn="just">
              <a:buNone/>
              <a:defRPr/>
            </a:pPr>
            <a:r>
              <a:rPr lang="en-US" sz="2400" dirty="0" smtClean="0">
                <a:latin typeface="Calibri" pitchFamily="34" charset="0"/>
              </a:rPr>
              <a:t>		</a:t>
            </a:r>
            <a:r>
              <a:rPr lang="en-US" sz="2400" b="1" dirty="0" smtClean="0">
                <a:latin typeface="Calibri" pitchFamily="34" charset="0"/>
              </a:rPr>
              <a:t>(X – </a:t>
            </a:r>
            <a:r>
              <a:rPr lang="en-US" sz="2400" b="1" dirty="0" err="1" smtClean="0">
                <a:latin typeface="Calibri" pitchFamily="34" charset="0"/>
              </a:rPr>
              <a:t>Xc</a:t>
            </a:r>
            <a:r>
              <a:rPr lang="en-US" sz="2400" b="1" dirty="0" smtClean="0">
                <a:latin typeface="Calibri" pitchFamily="34" charset="0"/>
              </a:rPr>
              <a:t>)</a:t>
            </a:r>
            <a:r>
              <a:rPr lang="en-US" sz="2400" b="1" baseline="30000" dirty="0" smtClean="0">
                <a:latin typeface="Calibri" pitchFamily="34" charset="0"/>
              </a:rPr>
              <a:t>2  </a:t>
            </a:r>
            <a:r>
              <a:rPr lang="en-US" sz="2400" b="1" dirty="0" smtClean="0">
                <a:latin typeface="Calibri" pitchFamily="34" charset="0"/>
              </a:rPr>
              <a:t> + (Y – </a:t>
            </a:r>
            <a:r>
              <a:rPr lang="en-US" sz="2400" b="1" dirty="0" err="1" smtClean="0">
                <a:latin typeface="Calibri" pitchFamily="34" charset="0"/>
              </a:rPr>
              <a:t>Yc</a:t>
            </a:r>
            <a:r>
              <a:rPr lang="en-US" sz="2400" b="1" dirty="0" smtClean="0">
                <a:latin typeface="Calibri" pitchFamily="34" charset="0"/>
              </a:rPr>
              <a:t>)</a:t>
            </a:r>
            <a:r>
              <a:rPr lang="en-US" sz="2400" b="1" baseline="30000" dirty="0" smtClean="0">
                <a:latin typeface="Calibri" pitchFamily="34" charset="0"/>
              </a:rPr>
              <a:t>2   </a:t>
            </a:r>
            <a:r>
              <a:rPr lang="en-US" sz="2400" b="1" dirty="0" smtClean="0">
                <a:latin typeface="Calibri" pitchFamily="34" charset="0"/>
              </a:rPr>
              <a:t> = r</a:t>
            </a:r>
            <a:r>
              <a:rPr lang="en-US" sz="2400" b="1" baseline="30000" dirty="0" smtClean="0">
                <a:latin typeface="Calibri" pitchFamily="34" charset="0"/>
              </a:rPr>
              <a:t>2</a:t>
            </a:r>
          </a:p>
          <a:p>
            <a:pPr algn="just">
              <a:defRPr/>
            </a:pPr>
            <a:r>
              <a:rPr lang="en-US" sz="2400" b="1" dirty="0" smtClean="0">
                <a:latin typeface="Calibri" pitchFamily="34" charset="0"/>
              </a:rPr>
              <a:t>Symmetric nature of the circle:</a:t>
            </a:r>
          </a:p>
          <a:p>
            <a:pPr algn="just">
              <a:buNone/>
              <a:defRPr/>
            </a:pPr>
            <a:endParaRPr lang="en-US" sz="2400" b="1" baseline="30000" dirty="0" smtClean="0">
              <a:latin typeface="Calibri" pitchFamily="34" charset="0"/>
            </a:endParaRPr>
          </a:p>
          <a:p>
            <a:pPr algn="just">
              <a:defRPr/>
            </a:pPr>
            <a:endParaRPr lang="en-US" sz="2400" dirty="0" smtClean="0">
              <a:latin typeface="Calibri" pitchFamily="34" charset="0"/>
            </a:endParaRPr>
          </a:p>
          <a:p>
            <a:pPr algn="just">
              <a:defRPr/>
            </a:pPr>
            <a:endParaRPr lang="en-US" sz="2400" dirty="0" smtClean="0">
              <a:latin typeface="Calibri" pitchFamily="34" charset="0"/>
            </a:endParaRPr>
          </a:p>
          <a:p>
            <a:pPr algn="just">
              <a:buNone/>
              <a:defRPr/>
            </a:pPr>
            <a:endParaRPr lang="en-US" sz="2400" b="1" baseline="30000" dirty="0" smtClean="0">
              <a:latin typeface="Calibri" pitchFamily="34" charset="0"/>
            </a:endParaRPr>
          </a:p>
          <a:p>
            <a:pPr algn="just">
              <a:buNone/>
              <a:defRPr/>
            </a:pPr>
            <a:endParaRPr lang="en-US" sz="2400" b="1" baseline="30000" dirty="0" smtClean="0">
              <a:latin typeface="Calibri" pitchFamily="34" charset="0"/>
            </a:endParaRPr>
          </a:p>
          <a:p>
            <a:pPr algn="just">
              <a:buNone/>
              <a:defRPr/>
            </a:pPr>
            <a:endParaRPr lang="en-US" sz="2400" b="1" baseline="30000" dirty="0" smtClean="0">
              <a:latin typeface="Calibri" pitchFamily="34" charset="0"/>
            </a:endParaRPr>
          </a:p>
          <a:p>
            <a:pPr algn="just">
              <a:buNone/>
              <a:defRPr/>
            </a:pPr>
            <a:endParaRPr lang="en-US" sz="2400" b="1" baseline="30000" dirty="0" smtClean="0">
              <a:latin typeface="Calibri" pitchFamily="34" charset="0"/>
            </a:endParaRPr>
          </a:p>
          <a:p>
            <a:pPr algn="just">
              <a:buNone/>
              <a:defRPr/>
            </a:pPr>
            <a:endParaRPr lang="en-US" sz="2400" dirty="0"/>
          </a:p>
        </p:txBody>
      </p:sp>
      <p:sp>
        <p:nvSpPr>
          <p:cNvPr id="3" name="Title 2"/>
          <p:cNvSpPr>
            <a:spLocks noGrp="1"/>
          </p:cNvSpPr>
          <p:nvPr>
            <p:ph type="title"/>
          </p:nvPr>
        </p:nvSpPr>
        <p:spPr>
          <a:xfrm>
            <a:off x="457200" y="152400"/>
            <a:ext cx="8229600" cy="685800"/>
          </a:xfrm>
        </p:spPr>
        <p:txBody>
          <a:bodyPr>
            <a:normAutofit fontScale="90000"/>
          </a:bodyPr>
          <a:lstStyle/>
          <a:p>
            <a:r>
              <a:rPr smtClean="0"/>
              <a:t>Circle Generating Algorithm</a:t>
            </a:r>
            <a:endParaRPr lang="en-US" dirty="0"/>
          </a:p>
        </p:txBody>
      </p:sp>
      <p:grpSp>
        <p:nvGrpSpPr>
          <p:cNvPr id="14" name="Group 5"/>
          <p:cNvGrpSpPr/>
          <p:nvPr/>
        </p:nvGrpSpPr>
        <p:grpSpPr>
          <a:xfrm>
            <a:off x="1828800" y="3200400"/>
            <a:ext cx="4953000" cy="3581400"/>
            <a:chOff x="1828800" y="2514600"/>
            <a:chExt cx="4953000" cy="3581400"/>
          </a:xfrm>
        </p:grpSpPr>
        <p:sp>
          <p:nvSpPr>
            <p:cNvPr id="15" name="Flowchart: Connector 14"/>
            <p:cNvSpPr/>
            <p:nvPr/>
          </p:nvSpPr>
          <p:spPr>
            <a:xfrm>
              <a:off x="2514600" y="2743200"/>
              <a:ext cx="3581400" cy="3200400"/>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p:cNvCxnSpPr>
              <a:stCxn id="15" idx="2"/>
              <a:endCxn id="15" idx="6"/>
            </p:cNvCxnSpPr>
            <p:nvPr/>
          </p:nvCxnSpPr>
          <p:spPr>
            <a:xfrm rot="10800000" flipH="1">
              <a:off x="2514600" y="4343400"/>
              <a:ext cx="3581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5" idx="0"/>
              <a:endCxn id="15" idx="4"/>
            </p:cNvCxnSpPr>
            <p:nvPr/>
          </p:nvCxnSpPr>
          <p:spPr>
            <a:xfrm rot="16200000" flipH="1">
              <a:off x="2705101" y="4343400"/>
              <a:ext cx="3200400" cy="3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5" idx="7"/>
              <a:endCxn id="15" idx="3"/>
            </p:cNvCxnSpPr>
            <p:nvPr/>
          </p:nvCxnSpPr>
          <p:spPr>
            <a:xfrm rot="16200000" flipH="1" flipV="1">
              <a:off x="3173412" y="3076576"/>
              <a:ext cx="2263775" cy="25336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5" idx="1"/>
              <a:endCxn id="15" idx="5"/>
            </p:cNvCxnSpPr>
            <p:nvPr/>
          </p:nvCxnSpPr>
          <p:spPr>
            <a:xfrm rot="16200000" flipH="1">
              <a:off x="3173412" y="3076576"/>
              <a:ext cx="2263775" cy="253365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21"/>
            <p:cNvSpPr txBox="1">
              <a:spLocks noChangeArrowheads="1"/>
            </p:cNvSpPr>
            <p:nvPr/>
          </p:nvSpPr>
          <p:spPr bwMode="auto">
            <a:xfrm>
              <a:off x="5867400" y="3429000"/>
              <a:ext cx="762000" cy="369888"/>
            </a:xfrm>
            <a:prstGeom prst="rect">
              <a:avLst/>
            </a:prstGeom>
            <a:noFill/>
            <a:ln w="9525">
              <a:noFill/>
              <a:miter lim="800000"/>
              <a:headEnd/>
              <a:tailEnd/>
            </a:ln>
          </p:spPr>
          <p:txBody>
            <a:bodyPr>
              <a:spAutoFit/>
            </a:bodyPr>
            <a:lstStyle/>
            <a:p>
              <a:r>
                <a:rPr lang="en-US">
                  <a:latin typeface="Georgia" pitchFamily="18" charset="0"/>
                </a:rPr>
                <a:t>(X,Y)</a:t>
              </a:r>
            </a:p>
          </p:txBody>
        </p:sp>
        <p:sp>
          <p:nvSpPr>
            <p:cNvPr id="21" name="TextBox 22"/>
            <p:cNvSpPr txBox="1">
              <a:spLocks noChangeArrowheads="1"/>
            </p:cNvSpPr>
            <p:nvPr/>
          </p:nvSpPr>
          <p:spPr bwMode="auto">
            <a:xfrm>
              <a:off x="4800600" y="2514600"/>
              <a:ext cx="762000" cy="369888"/>
            </a:xfrm>
            <a:prstGeom prst="rect">
              <a:avLst/>
            </a:prstGeom>
            <a:noFill/>
            <a:ln w="9525">
              <a:noFill/>
              <a:miter lim="800000"/>
              <a:headEnd/>
              <a:tailEnd/>
            </a:ln>
          </p:spPr>
          <p:txBody>
            <a:bodyPr>
              <a:spAutoFit/>
            </a:bodyPr>
            <a:lstStyle/>
            <a:p>
              <a:r>
                <a:rPr lang="en-US">
                  <a:latin typeface="Georgia" pitchFamily="18" charset="0"/>
                </a:rPr>
                <a:t>(Y,X)</a:t>
              </a:r>
            </a:p>
          </p:txBody>
        </p:sp>
        <p:sp>
          <p:nvSpPr>
            <p:cNvPr id="22" name="TextBox 27"/>
            <p:cNvSpPr txBox="1">
              <a:spLocks noChangeArrowheads="1"/>
            </p:cNvSpPr>
            <p:nvPr/>
          </p:nvSpPr>
          <p:spPr bwMode="auto">
            <a:xfrm>
              <a:off x="1905000" y="3440113"/>
              <a:ext cx="838200" cy="369887"/>
            </a:xfrm>
            <a:prstGeom prst="rect">
              <a:avLst/>
            </a:prstGeom>
            <a:noFill/>
            <a:ln w="9525">
              <a:noFill/>
              <a:miter lim="800000"/>
              <a:headEnd/>
              <a:tailEnd/>
            </a:ln>
          </p:spPr>
          <p:txBody>
            <a:bodyPr>
              <a:spAutoFit/>
            </a:bodyPr>
            <a:lstStyle/>
            <a:p>
              <a:r>
                <a:rPr lang="en-US">
                  <a:latin typeface="Georgia" pitchFamily="18" charset="0"/>
                </a:rPr>
                <a:t>(-X,Y)</a:t>
              </a:r>
            </a:p>
          </p:txBody>
        </p:sp>
        <p:sp>
          <p:nvSpPr>
            <p:cNvPr id="23" name="TextBox 28"/>
            <p:cNvSpPr txBox="1">
              <a:spLocks noChangeArrowheads="1"/>
            </p:cNvSpPr>
            <p:nvPr/>
          </p:nvSpPr>
          <p:spPr bwMode="auto">
            <a:xfrm>
              <a:off x="2667000" y="2590800"/>
              <a:ext cx="914400" cy="369888"/>
            </a:xfrm>
            <a:prstGeom prst="rect">
              <a:avLst/>
            </a:prstGeom>
            <a:noFill/>
            <a:ln w="9525">
              <a:noFill/>
              <a:miter lim="800000"/>
              <a:headEnd/>
              <a:tailEnd/>
            </a:ln>
          </p:spPr>
          <p:txBody>
            <a:bodyPr>
              <a:spAutoFit/>
            </a:bodyPr>
            <a:lstStyle/>
            <a:p>
              <a:r>
                <a:rPr lang="en-US">
                  <a:latin typeface="Georgia" pitchFamily="18" charset="0"/>
                </a:rPr>
                <a:t>(-Y,X)</a:t>
              </a:r>
            </a:p>
          </p:txBody>
        </p:sp>
        <p:sp>
          <p:nvSpPr>
            <p:cNvPr id="24" name="TextBox 29"/>
            <p:cNvSpPr txBox="1">
              <a:spLocks noChangeArrowheads="1"/>
            </p:cNvSpPr>
            <p:nvPr/>
          </p:nvSpPr>
          <p:spPr bwMode="auto">
            <a:xfrm>
              <a:off x="1828800" y="4887913"/>
              <a:ext cx="990600" cy="369887"/>
            </a:xfrm>
            <a:prstGeom prst="rect">
              <a:avLst/>
            </a:prstGeom>
            <a:noFill/>
            <a:ln w="9525">
              <a:noFill/>
              <a:miter lim="800000"/>
              <a:headEnd/>
              <a:tailEnd/>
            </a:ln>
          </p:spPr>
          <p:txBody>
            <a:bodyPr>
              <a:spAutoFit/>
            </a:bodyPr>
            <a:lstStyle/>
            <a:p>
              <a:r>
                <a:rPr lang="en-US">
                  <a:latin typeface="Georgia" pitchFamily="18" charset="0"/>
                </a:rPr>
                <a:t>(-X,-Y)</a:t>
              </a:r>
            </a:p>
          </p:txBody>
        </p:sp>
        <p:sp>
          <p:nvSpPr>
            <p:cNvPr id="25" name="TextBox 30"/>
            <p:cNvSpPr txBox="1">
              <a:spLocks noChangeArrowheads="1"/>
            </p:cNvSpPr>
            <p:nvPr/>
          </p:nvSpPr>
          <p:spPr bwMode="auto">
            <a:xfrm>
              <a:off x="5943600" y="4811713"/>
              <a:ext cx="838200" cy="369887"/>
            </a:xfrm>
            <a:prstGeom prst="rect">
              <a:avLst/>
            </a:prstGeom>
            <a:noFill/>
            <a:ln w="9525">
              <a:noFill/>
              <a:miter lim="800000"/>
              <a:headEnd/>
              <a:tailEnd/>
            </a:ln>
          </p:spPr>
          <p:txBody>
            <a:bodyPr>
              <a:spAutoFit/>
            </a:bodyPr>
            <a:lstStyle/>
            <a:p>
              <a:r>
                <a:rPr lang="en-US">
                  <a:latin typeface="Georgia" pitchFamily="18" charset="0"/>
                </a:rPr>
                <a:t>(X,-Y)</a:t>
              </a:r>
            </a:p>
          </p:txBody>
        </p:sp>
        <p:sp>
          <p:nvSpPr>
            <p:cNvPr id="26" name="TextBox 31"/>
            <p:cNvSpPr txBox="1">
              <a:spLocks noChangeArrowheads="1"/>
            </p:cNvSpPr>
            <p:nvPr/>
          </p:nvSpPr>
          <p:spPr bwMode="auto">
            <a:xfrm>
              <a:off x="2743200" y="5726113"/>
              <a:ext cx="914400" cy="369887"/>
            </a:xfrm>
            <a:prstGeom prst="rect">
              <a:avLst/>
            </a:prstGeom>
            <a:noFill/>
            <a:ln w="9525">
              <a:noFill/>
              <a:miter lim="800000"/>
              <a:headEnd/>
              <a:tailEnd/>
            </a:ln>
          </p:spPr>
          <p:txBody>
            <a:bodyPr>
              <a:spAutoFit/>
            </a:bodyPr>
            <a:lstStyle/>
            <a:p>
              <a:r>
                <a:rPr lang="en-US">
                  <a:latin typeface="Georgia" pitchFamily="18" charset="0"/>
                </a:rPr>
                <a:t>(-Y,-X)</a:t>
              </a:r>
            </a:p>
          </p:txBody>
        </p:sp>
        <p:sp>
          <p:nvSpPr>
            <p:cNvPr id="27" name="Flowchart: Connector 26"/>
            <p:cNvSpPr/>
            <p:nvPr/>
          </p:nvSpPr>
          <p:spPr>
            <a:xfrm>
              <a:off x="5867400" y="3657600"/>
              <a:ext cx="152400" cy="1524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8" name="Flowchart: Connector 27"/>
            <p:cNvSpPr/>
            <p:nvPr/>
          </p:nvSpPr>
          <p:spPr>
            <a:xfrm>
              <a:off x="4876800" y="2819400"/>
              <a:ext cx="152400" cy="1524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 name="Flowchart: Connector 28"/>
            <p:cNvSpPr/>
            <p:nvPr/>
          </p:nvSpPr>
          <p:spPr>
            <a:xfrm>
              <a:off x="3505200" y="2819400"/>
              <a:ext cx="152400" cy="1524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0" name="Flowchart: Connector 29"/>
            <p:cNvSpPr/>
            <p:nvPr/>
          </p:nvSpPr>
          <p:spPr>
            <a:xfrm>
              <a:off x="2590800" y="3657600"/>
              <a:ext cx="152400" cy="1524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1" name="Flowchart: Connector 30"/>
            <p:cNvSpPr/>
            <p:nvPr/>
          </p:nvSpPr>
          <p:spPr>
            <a:xfrm>
              <a:off x="2590800" y="4876800"/>
              <a:ext cx="152400" cy="1524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2" name="Flowchart: Connector 31"/>
            <p:cNvSpPr/>
            <p:nvPr/>
          </p:nvSpPr>
          <p:spPr>
            <a:xfrm>
              <a:off x="5867400" y="4953000"/>
              <a:ext cx="152400" cy="1524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3" name="Flowchart: Connector 32"/>
            <p:cNvSpPr/>
            <p:nvPr/>
          </p:nvSpPr>
          <p:spPr>
            <a:xfrm>
              <a:off x="4876800" y="5715000"/>
              <a:ext cx="152400" cy="1524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4" name="Flowchart: Connector 33"/>
            <p:cNvSpPr/>
            <p:nvPr/>
          </p:nvSpPr>
          <p:spPr>
            <a:xfrm>
              <a:off x="3505200" y="5715000"/>
              <a:ext cx="152400" cy="1524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5" name="TextBox 44"/>
            <p:cNvSpPr txBox="1">
              <a:spLocks noChangeArrowheads="1"/>
            </p:cNvSpPr>
            <p:nvPr/>
          </p:nvSpPr>
          <p:spPr bwMode="auto">
            <a:xfrm>
              <a:off x="4648200" y="3973513"/>
              <a:ext cx="762000" cy="369887"/>
            </a:xfrm>
            <a:prstGeom prst="rect">
              <a:avLst/>
            </a:prstGeom>
            <a:noFill/>
            <a:ln w="9525">
              <a:noFill/>
              <a:miter lim="800000"/>
              <a:headEnd/>
              <a:tailEnd/>
            </a:ln>
          </p:spPr>
          <p:txBody>
            <a:bodyPr>
              <a:spAutoFit/>
            </a:bodyPr>
            <a:lstStyle/>
            <a:p>
              <a:r>
                <a:rPr lang="en-US">
                  <a:latin typeface="Georgia" pitchFamily="18" charset="0"/>
                </a:rPr>
                <a:t>45</a:t>
              </a:r>
              <a:r>
                <a:rPr lang="en-US" baseline="30000">
                  <a:latin typeface="Georgia" pitchFamily="18" charset="0"/>
                </a:rPr>
                <a:t>•</a:t>
              </a:r>
            </a:p>
          </p:txBody>
        </p:sp>
      </p:grpSp>
      <p:sp>
        <p:nvSpPr>
          <p:cNvPr id="36" name="TextBox 32"/>
          <p:cNvSpPr txBox="1">
            <a:spLocks noChangeArrowheads="1"/>
          </p:cNvSpPr>
          <p:nvPr/>
        </p:nvSpPr>
        <p:spPr bwMode="auto">
          <a:xfrm>
            <a:off x="4876800" y="6411912"/>
            <a:ext cx="914400" cy="369888"/>
          </a:xfrm>
          <a:prstGeom prst="rect">
            <a:avLst/>
          </a:prstGeom>
          <a:noFill/>
          <a:ln w="9525">
            <a:noFill/>
            <a:miter lim="800000"/>
            <a:headEnd/>
            <a:tailEnd/>
          </a:ln>
        </p:spPr>
        <p:txBody>
          <a:bodyPr>
            <a:spAutoFit/>
          </a:bodyPr>
          <a:lstStyle/>
          <a:p>
            <a:r>
              <a:rPr lang="en-US" dirty="0">
                <a:latin typeface="Georgia" pitchFamily="18" charset="0"/>
              </a:rPr>
              <a:t>(Y,-X)</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Circle Generating Algorithm</a:t>
            </a:r>
            <a:endParaRPr lang="en-IN" dirty="0"/>
          </a:p>
        </p:txBody>
      </p:sp>
      <p:sp>
        <p:nvSpPr>
          <p:cNvPr id="2" name="Content Placeholder 1"/>
          <p:cNvSpPr>
            <a:spLocks noGrp="1"/>
          </p:cNvSpPr>
          <p:nvPr>
            <p:ph idx="1"/>
          </p:nvPr>
        </p:nvSpPr>
        <p:spPr/>
        <p:txBody>
          <a:bodyPr>
            <a:normAutofit/>
          </a:bodyPr>
          <a:lstStyle/>
          <a:p>
            <a:pPr algn="just"/>
            <a:r>
              <a:rPr lang="en-US" sz="2800" dirty="0" err="1" smtClean="0"/>
              <a:t>Bresenham’s</a:t>
            </a:r>
            <a:r>
              <a:rPr lang="en-US" sz="2800" dirty="0" smtClean="0"/>
              <a:t> line algorithm for raster display is adapted to circle generation by setting up decision parameters for finding the closest pixel to the circumference at each sampling step.</a:t>
            </a:r>
          </a:p>
          <a:p>
            <a:pPr algn="just"/>
            <a:r>
              <a:rPr lang="en-US" sz="2800" dirty="0" smtClean="0"/>
              <a:t>A method for direct distance comparison is to test the halfway position between two pixels to determine if this midpoint is inside or outside the circle boundary.</a:t>
            </a:r>
          </a:p>
          <a:p>
            <a:pPr>
              <a:buNone/>
            </a:pPr>
            <a:endParaRPr lang="en-US" sz="23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43000"/>
            <a:ext cx="8229600" cy="4953000"/>
          </a:xfrm>
        </p:spPr>
        <p:txBody>
          <a:bodyPr>
            <a:normAutofit/>
          </a:bodyPr>
          <a:lstStyle/>
          <a:p>
            <a:pPr>
              <a:buNone/>
            </a:pPr>
            <a:endParaRPr lang="en-US" sz="2400" dirty="0"/>
          </a:p>
        </p:txBody>
      </p:sp>
      <p:sp>
        <p:nvSpPr>
          <p:cNvPr id="3" name="Title 2"/>
          <p:cNvSpPr>
            <a:spLocks noGrp="1"/>
          </p:cNvSpPr>
          <p:nvPr>
            <p:ph type="title"/>
          </p:nvPr>
        </p:nvSpPr>
        <p:spPr>
          <a:xfrm>
            <a:off x="457200" y="152400"/>
            <a:ext cx="8229600" cy="838200"/>
          </a:xfrm>
        </p:spPr>
        <p:txBody>
          <a:bodyPr>
            <a:normAutofit/>
          </a:bodyPr>
          <a:lstStyle/>
          <a:p>
            <a:r>
              <a:rPr lang="en-US" sz="3600" dirty="0" smtClean="0"/>
              <a:t>M</a:t>
            </a:r>
            <a:r>
              <a:rPr sz="3600" smtClean="0"/>
              <a:t>idpoint Circle Algorithm</a:t>
            </a:r>
            <a:endParaRPr lang="en-US" sz="3600" dirty="0"/>
          </a:p>
        </p:txBody>
      </p:sp>
      <p:sp>
        <p:nvSpPr>
          <p:cNvPr id="4" name="Content Placeholder 2"/>
          <p:cNvSpPr txBox="1">
            <a:spLocks/>
          </p:cNvSpPr>
          <p:nvPr/>
        </p:nvSpPr>
        <p:spPr>
          <a:xfrm>
            <a:off x="301625" y="1527175"/>
            <a:ext cx="8504238" cy="4572000"/>
          </a:xfrm>
          <a:prstGeom prst="rect">
            <a:avLst/>
          </a:prstGeom>
        </p:spPr>
        <p:txBody>
          <a:bodyPr vert="horz">
            <a:normAutofit/>
          </a:bodyPr>
          <a:lstStyle/>
          <a:p>
            <a:pPr marL="274320" marR="0" lvl="0" indent="-274320" algn="l" defTabSz="914400" rtl="0" eaLnBrk="1" fontAlgn="auto" latinLnBrk="0" hangingPunct="1">
              <a:lnSpc>
                <a:spcPct val="100000"/>
              </a:lnSpc>
              <a:spcBef>
                <a:spcPts val="600"/>
              </a:spcBef>
              <a:spcAft>
                <a:spcPts val="0"/>
              </a:spcAft>
              <a:buClr>
                <a:schemeClr val="accent2"/>
              </a:buClr>
              <a:buSzPct val="85000"/>
              <a:buFont typeface="Arial" pitchFamily="34" charset="0"/>
              <a:buChar char="•"/>
              <a:tabLst/>
              <a:defRPr/>
            </a:pPr>
            <a:r>
              <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rPr>
              <a:t>Assumption: Assume that origin of circle is (0,0)</a:t>
            </a:r>
          </a:p>
          <a:p>
            <a:pPr marL="274320" marR="0" lvl="0" indent="-274320" algn="l" defTabSz="914400" rtl="0" eaLnBrk="1" fontAlgn="auto" latinLnBrk="0" hangingPunct="1">
              <a:lnSpc>
                <a:spcPct val="100000"/>
              </a:lnSpc>
              <a:spcBef>
                <a:spcPts val="600"/>
              </a:spcBef>
              <a:spcAft>
                <a:spcPts val="0"/>
              </a:spcAft>
              <a:buClr>
                <a:schemeClr val="accent2"/>
              </a:buClr>
              <a:buSzPct val="85000"/>
              <a:buFont typeface="Wingdings 2" pitchFamily="18" charset="2"/>
              <a:buNone/>
              <a:tabLst/>
              <a:defRPr/>
            </a:pPr>
            <a:endParaRPr kumimoji="0" lang="en-US" sz="2600" b="0" i="0" u="none" strike="noStrike" kern="1200" cap="none" spc="0" normalizeH="0" baseline="0" noProof="0" dirty="0" smtClean="0">
              <a:ln>
                <a:noFill/>
              </a:ln>
              <a:solidFill>
                <a:schemeClr val="tx1"/>
              </a:solidFill>
              <a:effectLst/>
              <a:uLnTx/>
              <a:uFillTx/>
              <a:latin typeface="Calibri" pitchFamily="34" charset="0"/>
              <a:ea typeface="+mn-ea"/>
              <a:cs typeface="+mn-cs"/>
            </a:endParaRPr>
          </a:p>
        </p:txBody>
      </p:sp>
      <p:cxnSp>
        <p:nvCxnSpPr>
          <p:cNvPr id="5" name="Straight Connector 4"/>
          <p:cNvCxnSpPr/>
          <p:nvPr/>
        </p:nvCxnSpPr>
        <p:spPr>
          <a:xfrm rot="5400000">
            <a:off x="-190499" y="3924300"/>
            <a:ext cx="3429000" cy="3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rot="5400000">
            <a:off x="723107" y="3923506"/>
            <a:ext cx="3429000" cy="1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5400000">
            <a:off x="1713707" y="3923506"/>
            <a:ext cx="3429000" cy="1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5400000">
            <a:off x="2553494" y="3923506"/>
            <a:ext cx="3429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a:off x="3390107" y="3923506"/>
            <a:ext cx="3429000" cy="1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14400" y="5029200"/>
            <a:ext cx="5181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38200" y="4267200"/>
            <a:ext cx="5181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838200" y="3503613"/>
            <a:ext cx="5181600" cy="1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38200" y="2743200"/>
            <a:ext cx="5181600" cy="1588"/>
          </a:xfrm>
          <a:prstGeom prst="line">
            <a:avLst/>
          </a:prstGeom>
        </p:spPr>
        <p:style>
          <a:lnRef idx="1">
            <a:schemeClr val="accent1"/>
          </a:lnRef>
          <a:fillRef idx="0">
            <a:schemeClr val="accent1"/>
          </a:fillRef>
          <a:effectRef idx="0">
            <a:schemeClr val="accent1"/>
          </a:effectRef>
          <a:fontRef idx="minor">
            <a:schemeClr val="tx1"/>
          </a:fontRef>
        </p:style>
      </p:cxnSp>
      <p:sp>
        <p:nvSpPr>
          <p:cNvPr id="14" name="Flowchart: Connector 13"/>
          <p:cNvSpPr/>
          <p:nvPr/>
        </p:nvSpPr>
        <p:spPr>
          <a:xfrm>
            <a:off x="1600200" y="3581400"/>
            <a:ext cx="685800" cy="60960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TextBox 19"/>
          <p:cNvSpPr txBox="1">
            <a:spLocks noChangeArrowheads="1"/>
          </p:cNvSpPr>
          <p:nvPr/>
        </p:nvSpPr>
        <p:spPr bwMode="auto">
          <a:xfrm>
            <a:off x="1676400" y="5181600"/>
            <a:ext cx="685800" cy="400050"/>
          </a:xfrm>
          <a:prstGeom prst="rect">
            <a:avLst/>
          </a:prstGeom>
          <a:noFill/>
          <a:ln w="9525">
            <a:noFill/>
            <a:miter lim="800000"/>
            <a:headEnd/>
            <a:tailEnd/>
          </a:ln>
        </p:spPr>
        <p:txBody>
          <a:bodyPr>
            <a:spAutoFit/>
          </a:bodyPr>
          <a:lstStyle/>
          <a:p>
            <a:r>
              <a:rPr lang="en-US" sz="2000" b="1">
                <a:latin typeface="Georgia" pitchFamily="18" charset="0"/>
              </a:rPr>
              <a:t>X</a:t>
            </a:r>
            <a:r>
              <a:rPr lang="en-US" sz="2000" b="1" baseline="-25000">
                <a:latin typeface="Georgia" pitchFamily="18" charset="0"/>
              </a:rPr>
              <a:t>k</a:t>
            </a:r>
          </a:p>
        </p:txBody>
      </p:sp>
      <p:sp>
        <p:nvSpPr>
          <p:cNvPr id="16" name="TextBox 21"/>
          <p:cNvSpPr txBox="1">
            <a:spLocks noChangeArrowheads="1"/>
          </p:cNvSpPr>
          <p:nvPr/>
        </p:nvSpPr>
        <p:spPr bwMode="auto">
          <a:xfrm>
            <a:off x="2514600" y="5181600"/>
            <a:ext cx="838200" cy="400050"/>
          </a:xfrm>
          <a:prstGeom prst="rect">
            <a:avLst/>
          </a:prstGeom>
          <a:noFill/>
          <a:ln w="9525">
            <a:noFill/>
            <a:miter lim="800000"/>
            <a:headEnd/>
            <a:tailEnd/>
          </a:ln>
        </p:spPr>
        <p:txBody>
          <a:bodyPr>
            <a:spAutoFit/>
          </a:bodyPr>
          <a:lstStyle/>
          <a:p>
            <a:r>
              <a:rPr lang="en-US" sz="2000" b="1">
                <a:latin typeface="Georgia" pitchFamily="18" charset="0"/>
              </a:rPr>
              <a:t>X</a:t>
            </a:r>
            <a:r>
              <a:rPr lang="en-US" sz="2000" b="1" baseline="-25000">
                <a:latin typeface="Georgia" pitchFamily="18" charset="0"/>
              </a:rPr>
              <a:t>k</a:t>
            </a:r>
            <a:r>
              <a:rPr lang="en-US" sz="2000" b="1">
                <a:latin typeface="Georgia" pitchFamily="18" charset="0"/>
              </a:rPr>
              <a:t>+1</a:t>
            </a:r>
            <a:endParaRPr lang="en-US" sz="2000" b="1" baseline="-25000">
              <a:latin typeface="Georgia" pitchFamily="18" charset="0"/>
            </a:endParaRPr>
          </a:p>
        </p:txBody>
      </p:sp>
      <p:sp>
        <p:nvSpPr>
          <p:cNvPr id="17" name="TextBox 22"/>
          <p:cNvSpPr txBox="1">
            <a:spLocks noChangeArrowheads="1"/>
          </p:cNvSpPr>
          <p:nvPr/>
        </p:nvSpPr>
        <p:spPr bwMode="auto">
          <a:xfrm>
            <a:off x="3429000" y="5181600"/>
            <a:ext cx="914400" cy="400050"/>
          </a:xfrm>
          <a:prstGeom prst="rect">
            <a:avLst/>
          </a:prstGeom>
          <a:noFill/>
          <a:ln w="9525">
            <a:noFill/>
            <a:miter lim="800000"/>
            <a:headEnd/>
            <a:tailEnd/>
          </a:ln>
        </p:spPr>
        <p:txBody>
          <a:bodyPr>
            <a:spAutoFit/>
          </a:bodyPr>
          <a:lstStyle/>
          <a:p>
            <a:r>
              <a:rPr lang="en-US" sz="2000" b="1">
                <a:latin typeface="Georgia" pitchFamily="18" charset="0"/>
              </a:rPr>
              <a:t>X</a:t>
            </a:r>
            <a:r>
              <a:rPr lang="en-US" sz="2000" b="1" baseline="-25000">
                <a:latin typeface="Georgia" pitchFamily="18" charset="0"/>
              </a:rPr>
              <a:t>k </a:t>
            </a:r>
            <a:r>
              <a:rPr lang="en-US" sz="2000" b="1">
                <a:latin typeface="Georgia" pitchFamily="18" charset="0"/>
              </a:rPr>
              <a:t>+2</a:t>
            </a:r>
            <a:endParaRPr lang="en-US" sz="2000" b="1" baseline="-25000">
              <a:latin typeface="Georgia" pitchFamily="18" charset="0"/>
            </a:endParaRPr>
          </a:p>
        </p:txBody>
      </p:sp>
      <p:sp>
        <p:nvSpPr>
          <p:cNvPr id="18" name="TextBox 23"/>
          <p:cNvSpPr txBox="1">
            <a:spLocks noChangeArrowheads="1"/>
          </p:cNvSpPr>
          <p:nvPr/>
        </p:nvSpPr>
        <p:spPr bwMode="auto">
          <a:xfrm>
            <a:off x="4267200" y="5162550"/>
            <a:ext cx="914400" cy="400050"/>
          </a:xfrm>
          <a:prstGeom prst="rect">
            <a:avLst/>
          </a:prstGeom>
          <a:noFill/>
          <a:ln w="9525">
            <a:noFill/>
            <a:miter lim="800000"/>
            <a:headEnd/>
            <a:tailEnd/>
          </a:ln>
        </p:spPr>
        <p:txBody>
          <a:bodyPr>
            <a:spAutoFit/>
          </a:bodyPr>
          <a:lstStyle/>
          <a:p>
            <a:r>
              <a:rPr lang="en-US" sz="2000" b="1">
                <a:latin typeface="Georgia" pitchFamily="18" charset="0"/>
              </a:rPr>
              <a:t>X</a:t>
            </a:r>
            <a:r>
              <a:rPr lang="en-US" sz="2000" b="1" baseline="-25000">
                <a:latin typeface="Georgia" pitchFamily="18" charset="0"/>
              </a:rPr>
              <a:t>k </a:t>
            </a:r>
            <a:r>
              <a:rPr lang="en-US" sz="2000" b="1">
                <a:latin typeface="Georgia" pitchFamily="18" charset="0"/>
              </a:rPr>
              <a:t>+3</a:t>
            </a:r>
            <a:endParaRPr lang="en-US" sz="2000" b="1" baseline="-25000">
              <a:latin typeface="Georgia" pitchFamily="18" charset="0"/>
            </a:endParaRPr>
          </a:p>
        </p:txBody>
      </p:sp>
      <p:sp>
        <p:nvSpPr>
          <p:cNvPr id="19" name="TextBox 26"/>
          <p:cNvSpPr txBox="1">
            <a:spLocks noChangeArrowheads="1"/>
          </p:cNvSpPr>
          <p:nvPr/>
        </p:nvSpPr>
        <p:spPr bwMode="auto">
          <a:xfrm>
            <a:off x="914400" y="4495800"/>
            <a:ext cx="685800" cy="400050"/>
          </a:xfrm>
          <a:prstGeom prst="rect">
            <a:avLst/>
          </a:prstGeom>
          <a:noFill/>
          <a:ln w="9525">
            <a:noFill/>
            <a:miter lim="800000"/>
            <a:headEnd/>
            <a:tailEnd/>
          </a:ln>
        </p:spPr>
        <p:txBody>
          <a:bodyPr>
            <a:spAutoFit/>
          </a:bodyPr>
          <a:lstStyle/>
          <a:p>
            <a:r>
              <a:rPr lang="en-US" sz="2000" b="1" dirty="0">
                <a:latin typeface="Georgia" pitchFamily="18" charset="0"/>
              </a:rPr>
              <a:t>Y</a:t>
            </a:r>
            <a:r>
              <a:rPr lang="en-US" sz="2000" b="1" baseline="-25000" dirty="0">
                <a:latin typeface="Georgia" pitchFamily="18" charset="0"/>
              </a:rPr>
              <a:t>k-1</a:t>
            </a:r>
          </a:p>
        </p:txBody>
      </p:sp>
      <p:sp>
        <p:nvSpPr>
          <p:cNvPr id="20" name="TextBox 27"/>
          <p:cNvSpPr txBox="1">
            <a:spLocks noChangeArrowheads="1"/>
          </p:cNvSpPr>
          <p:nvPr/>
        </p:nvSpPr>
        <p:spPr bwMode="auto">
          <a:xfrm>
            <a:off x="838200" y="3657600"/>
            <a:ext cx="914400" cy="400050"/>
          </a:xfrm>
          <a:prstGeom prst="rect">
            <a:avLst/>
          </a:prstGeom>
          <a:noFill/>
          <a:ln w="9525">
            <a:noFill/>
            <a:miter lim="800000"/>
            <a:headEnd/>
            <a:tailEnd/>
          </a:ln>
        </p:spPr>
        <p:txBody>
          <a:bodyPr>
            <a:spAutoFit/>
          </a:bodyPr>
          <a:lstStyle/>
          <a:p>
            <a:r>
              <a:rPr lang="en-US" sz="2000" b="1">
                <a:latin typeface="Georgia" pitchFamily="18" charset="0"/>
              </a:rPr>
              <a:t>Y</a:t>
            </a:r>
            <a:r>
              <a:rPr lang="en-US" sz="2000" b="1" baseline="-25000">
                <a:latin typeface="Georgia" pitchFamily="18" charset="0"/>
              </a:rPr>
              <a:t>k</a:t>
            </a:r>
          </a:p>
        </p:txBody>
      </p:sp>
      <p:sp>
        <p:nvSpPr>
          <p:cNvPr id="21" name="TextBox 28"/>
          <p:cNvSpPr txBox="1">
            <a:spLocks noChangeArrowheads="1"/>
          </p:cNvSpPr>
          <p:nvPr/>
        </p:nvSpPr>
        <p:spPr bwMode="auto">
          <a:xfrm>
            <a:off x="838200" y="2971800"/>
            <a:ext cx="838200" cy="400050"/>
          </a:xfrm>
          <a:prstGeom prst="rect">
            <a:avLst/>
          </a:prstGeom>
          <a:noFill/>
          <a:ln w="9525">
            <a:noFill/>
            <a:miter lim="800000"/>
            <a:headEnd/>
            <a:tailEnd/>
          </a:ln>
        </p:spPr>
        <p:txBody>
          <a:bodyPr>
            <a:spAutoFit/>
          </a:bodyPr>
          <a:lstStyle/>
          <a:p>
            <a:r>
              <a:rPr lang="en-US" sz="2000" b="1">
                <a:latin typeface="Georgia" pitchFamily="18" charset="0"/>
              </a:rPr>
              <a:t>Y</a:t>
            </a:r>
            <a:r>
              <a:rPr lang="en-US" sz="2000" b="1" baseline="-25000">
                <a:latin typeface="Georgia" pitchFamily="18" charset="0"/>
              </a:rPr>
              <a:t>k+1</a:t>
            </a:r>
          </a:p>
        </p:txBody>
      </p:sp>
      <p:sp>
        <p:nvSpPr>
          <p:cNvPr id="22" name="Arc 21"/>
          <p:cNvSpPr/>
          <p:nvPr/>
        </p:nvSpPr>
        <p:spPr>
          <a:xfrm>
            <a:off x="609600" y="3429000"/>
            <a:ext cx="2438400" cy="1752600"/>
          </a:xfrm>
          <a:prstGeom prst="arc">
            <a:avLst/>
          </a:prstGeom>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cxnSp>
        <p:nvCxnSpPr>
          <p:cNvPr id="23" name="Straight Arrow Connector 22"/>
          <p:cNvCxnSpPr/>
          <p:nvPr/>
        </p:nvCxnSpPr>
        <p:spPr>
          <a:xfrm rot="5400000" flipH="1" flipV="1">
            <a:off x="2590800" y="3276600"/>
            <a:ext cx="457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TextBox 24"/>
          <p:cNvSpPr txBox="1">
            <a:spLocks noChangeArrowheads="1"/>
          </p:cNvSpPr>
          <p:nvPr/>
        </p:nvSpPr>
        <p:spPr bwMode="auto">
          <a:xfrm>
            <a:off x="2438400" y="2895600"/>
            <a:ext cx="1828800" cy="369888"/>
          </a:xfrm>
          <a:prstGeom prst="rect">
            <a:avLst/>
          </a:prstGeom>
          <a:noFill/>
          <a:ln w="9525">
            <a:noFill/>
            <a:miter lim="800000"/>
            <a:headEnd/>
            <a:tailEnd/>
          </a:ln>
        </p:spPr>
        <p:txBody>
          <a:bodyPr>
            <a:spAutoFit/>
          </a:bodyPr>
          <a:lstStyle/>
          <a:p>
            <a:r>
              <a:rPr lang="en-US" dirty="0">
                <a:latin typeface="Georgia" pitchFamily="18" charset="0"/>
              </a:rPr>
              <a:t>X</a:t>
            </a:r>
            <a:r>
              <a:rPr lang="en-US" baseline="30000" dirty="0">
                <a:latin typeface="Georgia" pitchFamily="18" charset="0"/>
              </a:rPr>
              <a:t>2 </a:t>
            </a:r>
            <a:r>
              <a:rPr lang="en-US" dirty="0">
                <a:latin typeface="Georgia" pitchFamily="18" charset="0"/>
              </a:rPr>
              <a:t>+ Y</a:t>
            </a:r>
            <a:r>
              <a:rPr lang="en-US" baseline="30000" dirty="0">
                <a:latin typeface="Georgia" pitchFamily="18" charset="0"/>
              </a:rPr>
              <a:t>2</a:t>
            </a:r>
            <a:r>
              <a:rPr lang="en-US" dirty="0">
                <a:latin typeface="Georgia" pitchFamily="18" charset="0"/>
              </a:rPr>
              <a:t> – r</a:t>
            </a:r>
            <a:r>
              <a:rPr lang="en-US" baseline="30000" dirty="0">
                <a:latin typeface="Georgia" pitchFamily="18" charset="0"/>
              </a:rPr>
              <a:t>2</a:t>
            </a:r>
            <a:r>
              <a:rPr lang="en-US" dirty="0">
                <a:latin typeface="Georgia" pitchFamily="18" charset="0"/>
              </a:rPr>
              <a:t>=0 </a:t>
            </a:r>
          </a:p>
        </p:txBody>
      </p:sp>
      <p:cxnSp>
        <p:nvCxnSpPr>
          <p:cNvPr id="25" name="Straight Arrow Connector 24"/>
          <p:cNvCxnSpPr/>
          <p:nvPr/>
        </p:nvCxnSpPr>
        <p:spPr>
          <a:xfrm rot="10800000" flipV="1">
            <a:off x="2895600" y="3962400"/>
            <a:ext cx="1143000" cy="266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TextBox 29"/>
          <p:cNvSpPr txBox="1">
            <a:spLocks noChangeArrowheads="1"/>
          </p:cNvSpPr>
          <p:nvPr/>
        </p:nvSpPr>
        <p:spPr bwMode="auto">
          <a:xfrm>
            <a:off x="3124200" y="3733800"/>
            <a:ext cx="1828800" cy="369888"/>
          </a:xfrm>
          <a:prstGeom prst="rect">
            <a:avLst/>
          </a:prstGeom>
          <a:noFill/>
          <a:ln w="9525">
            <a:noFill/>
            <a:miter lim="800000"/>
            <a:headEnd/>
            <a:tailEnd/>
          </a:ln>
        </p:spPr>
        <p:txBody>
          <a:bodyPr>
            <a:spAutoFit/>
          </a:bodyPr>
          <a:lstStyle/>
          <a:p>
            <a:r>
              <a:rPr lang="en-US">
                <a:latin typeface="Georgia" pitchFamily="18" charset="0"/>
              </a:rPr>
              <a:t>midpoint </a:t>
            </a:r>
          </a:p>
        </p:txBody>
      </p:sp>
      <p:sp>
        <p:nvSpPr>
          <p:cNvPr id="28" name="Flowchart: Connector 27"/>
          <p:cNvSpPr/>
          <p:nvPr/>
        </p:nvSpPr>
        <p:spPr>
          <a:xfrm>
            <a:off x="2819400" y="4191000"/>
            <a:ext cx="152400" cy="152400"/>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Graphics</a:t>
            </a:r>
            <a:endParaRPr lang="en-US" dirty="0"/>
          </a:p>
        </p:txBody>
      </p:sp>
      <p:sp>
        <p:nvSpPr>
          <p:cNvPr id="3" name="Content Placeholder 2"/>
          <p:cNvSpPr>
            <a:spLocks noGrp="1"/>
          </p:cNvSpPr>
          <p:nvPr>
            <p:ph idx="1"/>
          </p:nvPr>
        </p:nvSpPr>
        <p:spPr>
          <a:xfrm>
            <a:off x="914400" y="1447800"/>
            <a:ext cx="7772400" cy="4907760"/>
          </a:xfrm>
        </p:spPr>
        <p:txBody>
          <a:bodyPr>
            <a:normAutofit/>
          </a:bodyPr>
          <a:lstStyle/>
          <a:p>
            <a:pPr algn="just"/>
            <a:r>
              <a:rPr lang="en-US" sz="2400" dirty="0" smtClean="0"/>
              <a:t>Presentation graphics are used to produce illustrations for reports or to generate slides or transparencies for use with projectors.</a:t>
            </a:r>
          </a:p>
          <a:p>
            <a:pPr algn="just"/>
            <a:r>
              <a:rPr lang="en-US" sz="2400" dirty="0" smtClean="0"/>
              <a:t>They are commonly used to summarize financial, statistical, mathematical, scientific, and economic data for research reports, managerial reports, consumer information bulletins, and other types of reports.</a:t>
            </a:r>
          </a:p>
          <a:p>
            <a:pPr algn="just"/>
            <a:r>
              <a:rPr lang="en-US" sz="2400" dirty="0" smtClean="0"/>
              <a:t>Examples are bar charts, line graphs, surface graphs, pie charts,  and other displays showing relationships between multiple parameters.</a:t>
            </a:r>
            <a:endParaRPr lang="en-US" sz="2400"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457200"/>
            <a:ext cx="8229600" cy="5638800"/>
          </a:xfrm>
        </p:spPr>
        <p:txBody>
          <a:bodyPr>
            <a:normAutofit fontScale="92500" lnSpcReduction="20000"/>
          </a:bodyPr>
          <a:lstStyle/>
          <a:p>
            <a:r>
              <a:rPr lang="en-US" sz="2400" dirty="0" smtClean="0"/>
              <a:t>To apply the midpoint method, we define a circle function</a:t>
            </a:r>
          </a:p>
          <a:p>
            <a:pPr>
              <a:buNone/>
            </a:pPr>
            <a:r>
              <a:rPr lang="en-US" dirty="0" smtClean="0"/>
              <a:t>              </a:t>
            </a:r>
            <a:r>
              <a:rPr lang="en-US" dirty="0" err="1" smtClean="0"/>
              <a:t>f</a:t>
            </a:r>
            <a:r>
              <a:rPr lang="en-US" baseline="-25000" dirty="0" err="1" smtClean="0"/>
              <a:t>circle</a:t>
            </a:r>
            <a:r>
              <a:rPr lang="en-US" dirty="0" smtClean="0"/>
              <a:t>(</a:t>
            </a:r>
            <a:r>
              <a:rPr lang="en-US" dirty="0" err="1" smtClean="0"/>
              <a:t>x,y</a:t>
            </a:r>
            <a:r>
              <a:rPr lang="en-US" dirty="0" smtClean="0"/>
              <a:t>) = x</a:t>
            </a:r>
            <a:r>
              <a:rPr lang="en-US" baseline="30000" dirty="0" smtClean="0"/>
              <a:t>2</a:t>
            </a:r>
            <a:r>
              <a:rPr lang="en-US" dirty="0" smtClean="0"/>
              <a:t> + y</a:t>
            </a:r>
            <a:r>
              <a:rPr lang="en-US" baseline="30000" dirty="0" smtClean="0"/>
              <a:t>2</a:t>
            </a:r>
            <a:r>
              <a:rPr lang="en-US" dirty="0" smtClean="0"/>
              <a:t> – r</a:t>
            </a:r>
            <a:r>
              <a:rPr lang="en-US" baseline="30000" dirty="0" smtClean="0"/>
              <a:t>2  </a:t>
            </a:r>
            <a:r>
              <a:rPr lang="en-US" dirty="0" smtClean="0"/>
              <a:t> …….(1)</a:t>
            </a:r>
            <a:endParaRPr lang="en-US" sz="3200" baseline="30000" dirty="0" smtClean="0"/>
          </a:p>
          <a:p>
            <a:endParaRPr lang="en-US" sz="2400" baseline="30000" dirty="0" smtClean="0"/>
          </a:p>
          <a:p>
            <a:pPr algn="just"/>
            <a:r>
              <a:rPr lang="en-US" dirty="0" smtClean="0">
                <a:latin typeface="Calibri" pitchFamily="34" charset="0"/>
              </a:rPr>
              <a:t>If f(X,Y) =&lt; 0, pixel is inside the circle boundary</a:t>
            </a:r>
          </a:p>
          <a:p>
            <a:pPr algn="just">
              <a:buNone/>
            </a:pPr>
            <a:r>
              <a:rPr lang="en-US" dirty="0" smtClean="0">
                <a:latin typeface="Calibri" pitchFamily="34" charset="0"/>
              </a:rPr>
              <a:t>		        = 0, pixel is on the circle boundary</a:t>
            </a:r>
          </a:p>
          <a:p>
            <a:pPr algn="just">
              <a:buNone/>
            </a:pPr>
            <a:r>
              <a:rPr lang="en-US" dirty="0" smtClean="0">
                <a:latin typeface="Calibri" pitchFamily="34" charset="0"/>
              </a:rPr>
              <a:t>		        &gt; 0, pixel is outside the circle boundary  	… (2)</a:t>
            </a:r>
          </a:p>
          <a:p>
            <a:pPr algn="just"/>
            <a:r>
              <a:rPr lang="en-US" dirty="0" smtClean="0">
                <a:latin typeface="Calibri" pitchFamily="34" charset="0"/>
              </a:rPr>
              <a:t>Here assume that we have already find out pixel position for </a:t>
            </a:r>
            <a:r>
              <a:rPr lang="en-US" dirty="0" err="1" smtClean="0">
                <a:latin typeface="Calibri" pitchFamily="34" charset="0"/>
              </a:rPr>
              <a:t>X</a:t>
            </a:r>
            <a:r>
              <a:rPr lang="en-US" baseline="-25000" dirty="0" err="1" smtClean="0">
                <a:latin typeface="Calibri" pitchFamily="34" charset="0"/>
              </a:rPr>
              <a:t>k</a:t>
            </a:r>
            <a:r>
              <a:rPr lang="en-US" dirty="0" smtClean="0">
                <a:latin typeface="Calibri" pitchFamily="34" charset="0"/>
              </a:rPr>
              <a:t> and </a:t>
            </a:r>
            <a:r>
              <a:rPr lang="en-US" dirty="0" err="1" smtClean="0">
                <a:latin typeface="Calibri" pitchFamily="34" charset="0"/>
              </a:rPr>
              <a:t>Y</a:t>
            </a:r>
            <a:r>
              <a:rPr lang="en-US" baseline="-25000" dirty="0" err="1" smtClean="0">
                <a:latin typeface="Calibri" pitchFamily="34" charset="0"/>
              </a:rPr>
              <a:t>k</a:t>
            </a:r>
            <a:endParaRPr lang="en-US" dirty="0" smtClean="0">
              <a:latin typeface="Calibri" pitchFamily="34" charset="0"/>
            </a:endParaRPr>
          </a:p>
          <a:p>
            <a:pPr algn="just"/>
            <a:r>
              <a:rPr lang="en-US" dirty="0" smtClean="0">
                <a:latin typeface="Calibri" pitchFamily="34" charset="0"/>
              </a:rPr>
              <a:t>Now find the pixel for X</a:t>
            </a:r>
            <a:r>
              <a:rPr lang="en-US" baseline="-25000" dirty="0" smtClean="0">
                <a:latin typeface="Calibri" pitchFamily="34" charset="0"/>
              </a:rPr>
              <a:t>k</a:t>
            </a:r>
            <a:r>
              <a:rPr lang="en-US" dirty="0" smtClean="0">
                <a:latin typeface="Calibri" pitchFamily="34" charset="0"/>
              </a:rPr>
              <a:t>+1 column, y – coordinate may be either </a:t>
            </a:r>
            <a:r>
              <a:rPr lang="en-US" dirty="0" err="1" smtClean="0">
                <a:latin typeface="Calibri" pitchFamily="34" charset="0"/>
              </a:rPr>
              <a:t>Y</a:t>
            </a:r>
            <a:r>
              <a:rPr lang="en-US" baseline="-25000" dirty="0" err="1" smtClean="0">
                <a:latin typeface="Calibri" pitchFamily="34" charset="0"/>
              </a:rPr>
              <a:t>k</a:t>
            </a:r>
            <a:r>
              <a:rPr lang="en-US" dirty="0" smtClean="0">
                <a:latin typeface="Calibri" pitchFamily="34" charset="0"/>
              </a:rPr>
              <a:t> or Y</a:t>
            </a:r>
            <a:r>
              <a:rPr lang="en-US" baseline="-25000" dirty="0" smtClean="0">
                <a:latin typeface="Calibri" pitchFamily="34" charset="0"/>
              </a:rPr>
              <a:t>k-1.</a:t>
            </a:r>
          </a:p>
          <a:p>
            <a:pPr algn="just"/>
            <a:r>
              <a:rPr lang="en-US" dirty="0" smtClean="0">
                <a:latin typeface="Calibri" pitchFamily="34" charset="0"/>
              </a:rPr>
              <a:t>But this algorithm is known as midpoint algorithm so evaluate decision parameter between </a:t>
            </a:r>
            <a:r>
              <a:rPr lang="en-US" dirty="0" err="1" smtClean="0">
                <a:latin typeface="Calibri" pitchFamily="34" charset="0"/>
              </a:rPr>
              <a:t>Y</a:t>
            </a:r>
            <a:r>
              <a:rPr lang="en-US" baseline="-25000" dirty="0" err="1" smtClean="0">
                <a:latin typeface="Calibri" pitchFamily="34" charset="0"/>
              </a:rPr>
              <a:t>k</a:t>
            </a:r>
            <a:r>
              <a:rPr lang="en-US" dirty="0" smtClean="0">
                <a:latin typeface="Calibri" pitchFamily="34" charset="0"/>
              </a:rPr>
              <a:t> and Y</a:t>
            </a:r>
            <a:r>
              <a:rPr lang="en-US" baseline="-25000" dirty="0" smtClean="0">
                <a:latin typeface="Calibri" pitchFamily="34" charset="0"/>
              </a:rPr>
              <a:t>k-1</a:t>
            </a:r>
            <a:r>
              <a:rPr lang="en-US" dirty="0" smtClean="0">
                <a:latin typeface="Calibri" pitchFamily="34" charset="0"/>
              </a:rPr>
              <a:t> scanned lined </a:t>
            </a:r>
          </a:p>
          <a:p>
            <a:endParaRPr lang="en-US" sz="3200" baseline="30000" dirty="0" smtClean="0"/>
          </a:p>
          <a:p>
            <a:pPr>
              <a:buNone/>
            </a:pPr>
            <a:endParaRPr lang="en-US" sz="32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533400"/>
            <a:ext cx="8229600" cy="5562600"/>
          </a:xfrm>
        </p:spPr>
        <p:txBody>
          <a:bodyPr/>
          <a:lstStyle/>
          <a:p>
            <a:pPr algn="just"/>
            <a:r>
              <a:rPr lang="en-US" dirty="0" smtClean="0">
                <a:latin typeface="Calibri" pitchFamily="34" charset="0"/>
              </a:rPr>
              <a:t>Find out decision parameter for X</a:t>
            </a:r>
            <a:r>
              <a:rPr lang="en-US" baseline="-25000" dirty="0" smtClean="0">
                <a:latin typeface="Calibri" pitchFamily="34" charset="0"/>
              </a:rPr>
              <a:t>k</a:t>
            </a:r>
            <a:r>
              <a:rPr lang="en-US" dirty="0" smtClean="0">
                <a:latin typeface="Calibri" pitchFamily="34" charset="0"/>
              </a:rPr>
              <a:t>+1column , coordinate is (X</a:t>
            </a:r>
            <a:r>
              <a:rPr lang="en-US" baseline="-25000" dirty="0" smtClean="0">
                <a:latin typeface="Calibri" pitchFamily="34" charset="0"/>
              </a:rPr>
              <a:t>k</a:t>
            </a:r>
            <a:r>
              <a:rPr lang="en-US" dirty="0" smtClean="0">
                <a:latin typeface="Calibri" pitchFamily="34" charset="0"/>
              </a:rPr>
              <a:t>+1, </a:t>
            </a:r>
            <a:r>
              <a:rPr lang="en-US" dirty="0" err="1" smtClean="0">
                <a:latin typeface="Calibri" pitchFamily="34" charset="0"/>
              </a:rPr>
              <a:t>Y</a:t>
            </a:r>
            <a:r>
              <a:rPr lang="en-US" baseline="-25000" dirty="0" err="1" smtClean="0">
                <a:latin typeface="Calibri" pitchFamily="34" charset="0"/>
              </a:rPr>
              <a:t>k</a:t>
            </a:r>
            <a:r>
              <a:rPr lang="en-US" dirty="0" smtClean="0">
                <a:latin typeface="Calibri" pitchFamily="34" charset="0"/>
              </a:rPr>
              <a:t> – ½)</a:t>
            </a:r>
          </a:p>
          <a:p>
            <a:pPr algn="just">
              <a:buNone/>
            </a:pPr>
            <a:r>
              <a:rPr lang="en-US" dirty="0" smtClean="0">
                <a:latin typeface="Calibri" pitchFamily="34" charset="0"/>
              </a:rPr>
              <a:t>	Therefore ,</a:t>
            </a:r>
          </a:p>
          <a:p>
            <a:pPr algn="just">
              <a:buNone/>
            </a:pPr>
            <a:r>
              <a:rPr lang="en-US" dirty="0" smtClean="0">
                <a:latin typeface="Calibri" pitchFamily="34" charset="0"/>
              </a:rPr>
              <a:t>		</a:t>
            </a:r>
            <a:r>
              <a:rPr lang="en-US" dirty="0" err="1" smtClean="0">
                <a:latin typeface="Calibri" pitchFamily="34" charset="0"/>
              </a:rPr>
              <a:t>P</a:t>
            </a:r>
            <a:r>
              <a:rPr lang="en-US" baseline="-25000" dirty="0" err="1" smtClean="0">
                <a:latin typeface="Calibri" pitchFamily="34" charset="0"/>
              </a:rPr>
              <a:t>k</a:t>
            </a:r>
            <a:r>
              <a:rPr lang="en-US" baseline="-25000" dirty="0" smtClean="0">
                <a:latin typeface="Calibri" pitchFamily="34" charset="0"/>
              </a:rPr>
              <a:t> </a:t>
            </a:r>
            <a:r>
              <a:rPr lang="en-US" dirty="0" smtClean="0">
                <a:latin typeface="Calibri" pitchFamily="34" charset="0"/>
              </a:rPr>
              <a:t> = (X</a:t>
            </a:r>
            <a:r>
              <a:rPr lang="en-US" baseline="-25000" dirty="0" smtClean="0">
                <a:latin typeface="Calibri" pitchFamily="34" charset="0"/>
              </a:rPr>
              <a:t>k</a:t>
            </a:r>
            <a:r>
              <a:rPr lang="en-US" dirty="0" smtClean="0">
                <a:latin typeface="Calibri" pitchFamily="34" charset="0"/>
              </a:rPr>
              <a:t>+1)</a:t>
            </a:r>
            <a:r>
              <a:rPr lang="en-US" baseline="30000" dirty="0" smtClean="0">
                <a:latin typeface="Calibri" pitchFamily="34" charset="0"/>
              </a:rPr>
              <a:t>2</a:t>
            </a:r>
            <a:r>
              <a:rPr lang="en-US" dirty="0" smtClean="0">
                <a:latin typeface="Calibri" pitchFamily="34" charset="0"/>
              </a:rPr>
              <a:t> + (</a:t>
            </a:r>
            <a:r>
              <a:rPr lang="en-US" dirty="0" err="1" smtClean="0">
                <a:latin typeface="Calibri" pitchFamily="34" charset="0"/>
              </a:rPr>
              <a:t>Y</a:t>
            </a:r>
            <a:r>
              <a:rPr lang="en-US" baseline="-25000" dirty="0" err="1" smtClean="0">
                <a:latin typeface="Calibri" pitchFamily="34" charset="0"/>
              </a:rPr>
              <a:t>k</a:t>
            </a:r>
            <a:r>
              <a:rPr lang="en-US" dirty="0" smtClean="0">
                <a:latin typeface="Calibri" pitchFamily="34" charset="0"/>
              </a:rPr>
              <a:t> – ½)</a:t>
            </a:r>
            <a:r>
              <a:rPr lang="en-US" baseline="30000" dirty="0" smtClean="0">
                <a:latin typeface="Calibri" pitchFamily="34" charset="0"/>
              </a:rPr>
              <a:t>2</a:t>
            </a:r>
            <a:r>
              <a:rPr lang="en-US" dirty="0" smtClean="0">
                <a:latin typeface="Calibri" pitchFamily="34" charset="0"/>
              </a:rPr>
              <a:t> – r</a:t>
            </a:r>
            <a:r>
              <a:rPr lang="en-US" baseline="30000" dirty="0" smtClean="0">
                <a:latin typeface="Calibri" pitchFamily="34" charset="0"/>
              </a:rPr>
              <a:t>2</a:t>
            </a:r>
            <a:r>
              <a:rPr lang="en-US" dirty="0" smtClean="0">
                <a:latin typeface="Calibri" pitchFamily="34" charset="0"/>
              </a:rPr>
              <a:t>     …(3)</a:t>
            </a:r>
            <a:endParaRPr lang="en-US" baseline="30000" dirty="0" smtClean="0">
              <a:latin typeface="Calibri" pitchFamily="34" charset="0"/>
            </a:endParaRPr>
          </a:p>
          <a:p>
            <a:pPr algn="just"/>
            <a:r>
              <a:rPr lang="en-US" dirty="0" smtClean="0">
                <a:latin typeface="Calibri" pitchFamily="34" charset="0"/>
              </a:rPr>
              <a:t>Now if </a:t>
            </a:r>
            <a:r>
              <a:rPr lang="en-US" dirty="0" err="1" smtClean="0">
                <a:latin typeface="Calibri" pitchFamily="34" charset="0"/>
              </a:rPr>
              <a:t>P</a:t>
            </a:r>
            <a:r>
              <a:rPr lang="en-US" baseline="-25000" dirty="0" err="1" smtClean="0">
                <a:latin typeface="Calibri" pitchFamily="34" charset="0"/>
              </a:rPr>
              <a:t>k</a:t>
            </a:r>
            <a:r>
              <a:rPr lang="en-US" dirty="0" smtClean="0">
                <a:latin typeface="Calibri" pitchFamily="34" charset="0"/>
              </a:rPr>
              <a:t> &lt; 0 then midpoint is inside the circle and pixel on scan line </a:t>
            </a:r>
            <a:r>
              <a:rPr lang="en-US" dirty="0" err="1" smtClean="0">
                <a:latin typeface="Calibri" pitchFamily="34" charset="0"/>
              </a:rPr>
              <a:t>Y</a:t>
            </a:r>
            <a:r>
              <a:rPr lang="en-US" baseline="-25000" dirty="0" err="1" smtClean="0">
                <a:latin typeface="Calibri" pitchFamily="34" charset="0"/>
              </a:rPr>
              <a:t>k</a:t>
            </a:r>
            <a:r>
              <a:rPr lang="en-US" dirty="0" smtClean="0">
                <a:latin typeface="Calibri" pitchFamily="34" charset="0"/>
              </a:rPr>
              <a:t> is closer to the circle boundary. So select upper pixel.  i.e. </a:t>
            </a:r>
            <a:r>
              <a:rPr lang="en-US" dirty="0" err="1" smtClean="0">
                <a:latin typeface="Calibri" pitchFamily="34" charset="0"/>
              </a:rPr>
              <a:t>Y</a:t>
            </a:r>
            <a:r>
              <a:rPr lang="en-US" baseline="-25000" dirty="0" err="1" smtClean="0">
                <a:latin typeface="Calibri" pitchFamily="34" charset="0"/>
              </a:rPr>
              <a:t>k</a:t>
            </a:r>
            <a:r>
              <a:rPr lang="en-US" baseline="-25000" dirty="0" smtClean="0">
                <a:latin typeface="Calibri" pitchFamily="34" charset="0"/>
              </a:rPr>
              <a:t> </a:t>
            </a:r>
          </a:p>
          <a:p>
            <a:pPr algn="just"/>
            <a:r>
              <a:rPr lang="en-US" dirty="0" smtClean="0">
                <a:latin typeface="Calibri" pitchFamily="34" charset="0"/>
              </a:rPr>
              <a:t>Now if </a:t>
            </a:r>
            <a:r>
              <a:rPr lang="en-US" dirty="0" err="1" smtClean="0">
                <a:latin typeface="Calibri" pitchFamily="34" charset="0"/>
              </a:rPr>
              <a:t>P</a:t>
            </a:r>
            <a:r>
              <a:rPr lang="en-US" baseline="-25000" dirty="0" err="1" smtClean="0">
                <a:latin typeface="Calibri" pitchFamily="34" charset="0"/>
              </a:rPr>
              <a:t>k</a:t>
            </a:r>
            <a:r>
              <a:rPr lang="en-US" baseline="-25000" dirty="0" smtClean="0">
                <a:latin typeface="Calibri" pitchFamily="34" charset="0"/>
              </a:rPr>
              <a:t> </a:t>
            </a:r>
            <a:r>
              <a:rPr lang="en-US" dirty="0" smtClean="0">
                <a:latin typeface="Calibri" pitchFamily="34" charset="0"/>
              </a:rPr>
              <a:t> ≥ 0 then mid point is on the circle boundary or outside the circle boundary. So select lower pixel. i.e.Y</a:t>
            </a:r>
            <a:r>
              <a:rPr lang="en-US" baseline="-25000" dirty="0" smtClean="0">
                <a:latin typeface="Calibri" pitchFamily="34" charset="0"/>
              </a:rPr>
              <a:t>k-1</a:t>
            </a:r>
            <a:endParaRPr lang="en-US" dirty="0" smtClean="0">
              <a:latin typeface="Calibri" pitchFamily="34" charset="0"/>
            </a:endParaRPr>
          </a:p>
          <a:p>
            <a:pPr>
              <a:buNone/>
            </a:pPr>
            <a:endParaRPr 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609600"/>
            <a:ext cx="8229600" cy="5486400"/>
          </a:xfrm>
        </p:spPr>
        <p:txBody>
          <a:bodyPr/>
          <a:lstStyle/>
          <a:p>
            <a:pPr>
              <a:buNone/>
            </a:pPr>
            <a:r>
              <a:rPr lang="en-US" dirty="0" smtClean="0">
                <a:latin typeface="Calibri" pitchFamily="34" charset="0"/>
              </a:rPr>
              <a:t>Now find successive decision parameter (</a:t>
            </a:r>
            <a:r>
              <a:rPr lang="en-US" dirty="0" err="1" smtClean="0">
                <a:latin typeface="Calibri" pitchFamily="34" charset="0"/>
              </a:rPr>
              <a:t>P</a:t>
            </a:r>
            <a:r>
              <a:rPr lang="en-US" baseline="-25000" dirty="0" err="1" smtClean="0">
                <a:latin typeface="Calibri" pitchFamily="34" charset="0"/>
              </a:rPr>
              <a:t>k</a:t>
            </a:r>
            <a:r>
              <a:rPr lang="en-US" baseline="-25000" dirty="0" smtClean="0">
                <a:latin typeface="Calibri" pitchFamily="34" charset="0"/>
              </a:rPr>
              <a:t> +1</a:t>
            </a:r>
            <a:r>
              <a:rPr lang="en-US" dirty="0" smtClean="0">
                <a:latin typeface="Calibri" pitchFamily="34" charset="0"/>
              </a:rPr>
              <a:t>)</a:t>
            </a:r>
          </a:p>
          <a:p>
            <a:pPr>
              <a:buNone/>
            </a:pPr>
            <a:r>
              <a:rPr lang="en-US" dirty="0" smtClean="0">
                <a:latin typeface="Calibri" pitchFamily="34" charset="0"/>
              </a:rPr>
              <a:t>Replace k as k+1 in eq. no (3) </a:t>
            </a:r>
          </a:p>
          <a:p>
            <a:pPr>
              <a:buNone/>
            </a:pPr>
            <a:r>
              <a:rPr lang="en-US" dirty="0" err="1" smtClean="0">
                <a:latin typeface="Calibri" pitchFamily="34" charset="0"/>
              </a:rPr>
              <a:t>P</a:t>
            </a:r>
            <a:r>
              <a:rPr lang="en-US" b="1" baseline="-25000" dirty="0" err="1" smtClean="0">
                <a:latin typeface="Calibri" pitchFamily="34" charset="0"/>
              </a:rPr>
              <a:t>k</a:t>
            </a:r>
            <a:r>
              <a:rPr lang="en-US" b="1" baseline="-25000" dirty="0" smtClean="0">
                <a:latin typeface="Calibri" pitchFamily="34" charset="0"/>
              </a:rPr>
              <a:t> +1</a:t>
            </a:r>
            <a:r>
              <a:rPr lang="en-US" dirty="0" smtClean="0">
                <a:latin typeface="Calibri" pitchFamily="34" charset="0"/>
              </a:rPr>
              <a:t> = (X</a:t>
            </a:r>
            <a:r>
              <a:rPr lang="en-US" b="1" baseline="-25000" dirty="0" smtClean="0">
                <a:latin typeface="Calibri" pitchFamily="34" charset="0"/>
              </a:rPr>
              <a:t>k+1</a:t>
            </a:r>
            <a:r>
              <a:rPr lang="en-US" dirty="0" smtClean="0">
                <a:latin typeface="Calibri" pitchFamily="34" charset="0"/>
              </a:rPr>
              <a:t>+1)</a:t>
            </a:r>
            <a:r>
              <a:rPr lang="en-US" b="1" baseline="30000" dirty="0" smtClean="0">
                <a:latin typeface="Calibri" pitchFamily="34" charset="0"/>
              </a:rPr>
              <a:t>2</a:t>
            </a:r>
            <a:r>
              <a:rPr lang="en-US" dirty="0" smtClean="0">
                <a:latin typeface="Calibri" pitchFamily="34" charset="0"/>
              </a:rPr>
              <a:t> + (Y</a:t>
            </a:r>
            <a:r>
              <a:rPr lang="en-US" b="1" baseline="-25000" dirty="0" smtClean="0">
                <a:latin typeface="Calibri" pitchFamily="34" charset="0"/>
              </a:rPr>
              <a:t>k+1</a:t>
            </a:r>
            <a:r>
              <a:rPr lang="en-US" dirty="0" smtClean="0">
                <a:latin typeface="Calibri" pitchFamily="34" charset="0"/>
              </a:rPr>
              <a:t> – ½)</a:t>
            </a:r>
            <a:r>
              <a:rPr lang="en-US" b="1" baseline="30000" dirty="0" smtClean="0">
                <a:latin typeface="Calibri" pitchFamily="34" charset="0"/>
              </a:rPr>
              <a:t>2</a:t>
            </a:r>
            <a:r>
              <a:rPr lang="en-US" dirty="0" smtClean="0">
                <a:latin typeface="Calibri" pitchFamily="34" charset="0"/>
              </a:rPr>
              <a:t> – r</a:t>
            </a:r>
            <a:r>
              <a:rPr lang="en-US" b="1" baseline="30000" dirty="0" smtClean="0">
                <a:latin typeface="Calibri" pitchFamily="34" charset="0"/>
              </a:rPr>
              <a:t>2</a:t>
            </a:r>
            <a:r>
              <a:rPr lang="en-US" baseline="30000" dirty="0" smtClean="0">
                <a:latin typeface="Calibri" pitchFamily="34" charset="0"/>
              </a:rPr>
              <a:t>  </a:t>
            </a:r>
          </a:p>
          <a:p>
            <a:pPr>
              <a:buNone/>
            </a:pPr>
            <a:r>
              <a:rPr lang="en-US" dirty="0" err="1" smtClean="0">
                <a:latin typeface="Calibri" pitchFamily="34" charset="0"/>
              </a:rPr>
              <a:t>P</a:t>
            </a:r>
            <a:r>
              <a:rPr lang="en-US" baseline="-25000" dirty="0" err="1" smtClean="0">
                <a:latin typeface="Calibri" pitchFamily="34" charset="0"/>
              </a:rPr>
              <a:t>k</a:t>
            </a:r>
            <a:r>
              <a:rPr lang="en-US" baseline="-25000" dirty="0" smtClean="0">
                <a:latin typeface="Calibri" pitchFamily="34" charset="0"/>
              </a:rPr>
              <a:t> +1</a:t>
            </a:r>
            <a:r>
              <a:rPr lang="en-US" dirty="0" smtClean="0">
                <a:latin typeface="Calibri" pitchFamily="34" charset="0"/>
              </a:rPr>
              <a:t>  =(</a:t>
            </a:r>
            <a:r>
              <a:rPr lang="en-US" dirty="0" err="1" smtClean="0">
                <a:latin typeface="Calibri" pitchFamily="34" charset="0"/>
              </a:rPr>
              <a:t>X</a:t>
            </a:r>
            <a:r>
              <a:rPr lang="en-US" baseline="-25000" dirty="0" err="1" smtClean="0">
                <a:latin typeface="Calibri" pitchFamily="34" charset="0"/>
              </a:rPr>
              <a:t>k</a:t>
            </a:r>
            <a:r>
              <a:rPr lang="en-US" baseline="-25000" dirty="0" smtClean="0">
                <a:latin typeface="Calibri" pitchFamily="34" charset="0"/>
              </a:rPr>
              <a:t> </a:t>
            </a:r>
            <a:r>
              <a:rPr lang="en-US" dirty="0" smtClean="0">
                <a:latin typeface="Calibri" pitchFamily="34" charset="0"/>
              </a:rPr>
              <a:t>+2)</a:t>
            </a:r>
            <a:r>
              <a:rPr lang="en-US" baseline="30000" dirty="0" smtClean="0">
                <a:latin typeface="Calibri" pitchFamily="34" charset="0"/>
              </a:rPr>
              <a:t>2</a:t>
            </a:r>
            <a:r>
              <a:rPr lang="en-US" dirty="0" smtClean="0">
                <a:latin typeface="Calibri" pitchFamily="34" charset="0"/>
              </a:rPr>
              <a:t> + (Y</a:t>
            </a:r>
            <a:r>
              <a:rPr lang="en-US" baseline="-25000" dirty="0" smtClean="0">
                <a:latin typeface="Calibri" pitchFamily="34" charset="0"/>
              </a:rPr>
              <a:t>k+1</a:t>
            </a:r>
            <a:r>
              <a:rPr lang="en-US" dirty="0" smtClean="0">
                <a:latin typeface="Calibri" pitchFamily="34" charset="0"/>
              </a:rPr>
              <a:t> – ½)</a:t>
            </a:r>
            <a:r>
              <a:rPr lang="en-US" baseline="30000" dirty="0" smtClean="0">
                <a:latin typeface="Calibri" pitchFamily="34" charset="0"/>
              </a:rPr>
              <a:t>2</a:t>
            </a:r>
            <a:r>
              <a:rPr lang="en-US" dirty="0" smtClean="0">
                <a:latin typeface="Calibri" pitchFamily="34" charset="0"/>
              </a:rPr>
              <a:t> – r</a:t>
            </a:r>
            <a:r>
              <a:rPr lang="en-US" baseline="30000" dirty="0" smtClean="0">
                <a:latin typeface="Calibri" pitchFamily="34" charset="0"/>
              </a:rPr>
              <a:t>2 </a:t>
            </a:r>
            <a:r>
              <a:rPr lang="en-US" dirty="0" smtClean="0">
                <a:latin typeface="Calibri" pitchFamily="34" charset="0"/>
              </a:rPr>
              <a:t>   …(4)</a:t>
            </a:r>
          </a:p>
          <a:p>
            <a:pPr>
              <a:buNone/>
            </a:pPr>
            <a:r>
              <a:rPr lang="en-US" dirty="0" smtClean="0">
                <a:latin typeface="Calibri" pitchFamily="34" charset="0"/>
              </a:rPr>
              <a:t>Now, </a:t>
            </a:r>
          </a:p>
          <a:p>
            <a:pPr>
              <a:buNone/>
            </a:pPr>
            <a:r>
              <a:rPr lang="en-US" sz="2400" dirty="0" err="1" smtClean="0">
                <a:latin typeface="Calibri" pitchFamily="34" charset="0"/>
              </a:rPr>
              <a:t>P</a:t>
            </a:r>
            <a:r>
              <a:rPr lang="en-US" sz="2400" b="1" baseline="-25000" dirty="0" err="1" smtClean="0">
                <a:latin typeface="Calibri" pitchFamily="34" charset="0"/>
              </a:rPr>
              <a:t>k</a:t>
            </a:r>
            <a:r>
              <a:rPr lang="en-US" sz="2400" b="1" baseline="-25000" dirty="0" smtClean="0">
                <a:latin typeface="Calibri" pitchFamily="34" charset="0"/>
              </a:rPr>
              <a:t> +1</a:t>
            </a:r>
            <a:r>
              <a:rPr lang="en-US" sz="2400" dirty="0" smtClean="0">
                <a:latin typeface="Calibri" pitchFamily="34" charset="0"/>
              </a:rPr>
              <a:t> – </a:t>
            </a:r>
            <a:r>
              <a:rPr lang="en-US" sz="2400" dirty="0" err="1" smtClean="0">
                <a:latin typeface="Calibri" pitchFamily="34" charset="0"/>
              </a:rPr>
              <a:t>P</a:t>
            </a:r>
            <a:r>
              <a:rPr lang="en-US" sz="2400" b="1" baseline="-25000" dirty="0" err="1" smtClean="0">
                <a:latin typeface="Calibri" pitchFamily="34" charset="0"/>
              </a:rPr>
              <a:t>k</a:t>
            </a:r>
            <a:r>
              <a:rPr lang="en-US" sz="2400" dirty="0" smtClean="0">
                <a:latin typeface="Calibri" pitchFamily="34" charset="0"/>
              </a:rPr>
              <a:t> = [(</a:t>
            </a:r>
            <a:r>
              <a:rPr lang="en-US" sz="2400" dirty="0" err="1" smtClean="0">
                <a:latin typeface="Calibri" pitchFamily="34" charset="0"/>
              </a:rPr>
              <a:t>X</a:t>
            </a:r>
            <a:r>
              <a:rPr lang="en-US" sz="2400" b="1" baseline="-25000" dirty="0" err="1" smtClean="0">
                <a:latin typeface="Calibri" pitchFamily="34" charset="0"/>
              </a:rPr>
              <a:t>k</a:t>
            </a:r>
            <a:r>
              <a:rPr lang="en-US" sz="2400" baseline="-25000" dirty="0" smtClean="0">
                <a:latin typeface="Calibri" pitchFamily="34" charset="0"/>
              </a:rPr>
              <a:t> </a:t>
            </a:r>
            <a:r>
              <a:rPr lang="en-US" sz="2400" dirty="0" smtClean="0">
                <a:latin typeface="Calibri" pitchFamily="34" charset="0"/>
              </a:rPr>
              <a:t>+2)</a:t>
            </a:r>
            <a:r>
              <a:rPr lang="en-US" sz="2400" b="1" baseline="30000" dirty="0" smtClean="0">
                <a:latin typeface="Calibri" pitchFamily="34" charset="0"/>
              </a:rPr>
              <a:t>2</a:t>
            </a:r>
            <a:r>
              <a:rPr lang="en-US" sz="2400" dirty="0" smtClean="0">
                <a:latin typeface="Calibri" pitchFamily="34" charset="0"/>
              </a:rPr>
              <a:t> + (Y</a:t>
            </a:r>
            <a:r>
              <a:rPr lang="en-US" sz="2400" b="1" baseline="-25000" dirty="0" smtClean="0">
                <a:latin typeface="Calibri" pitchFamily="34" charset="0"/>
              </a:rPr>
              <a:t>k+1</a:t>
            </a:r>
            <a:r>
              <a:rPr lang="en-US" sz="2400" dirty="0" smtClean="0">
                <a:latin typeface="Calibri" pitchFamily="34" charset="0"/>
              </a:rPr>
              <a:t> – ½)</a:t>
            </a:r>
            <a:r>
              <a:rPr lang="en-US" sz="2400" b="1" baseline="30000" dirty="0" smtClean="0">
                <a:latin typeface="Calibri" pitchFamily="34" charset="0"/>
              </a:rPr>
              <a:t>2</a:t>
            </a:r>
            <a:r>
              <a:rPr lang="en-US" sz="2400" dirty="0" smtClean="0">
                <a:latin typeface="Calibri" pitchFamily="34" charset="0"/>
              </a:rPr>
              <a:t> – r</a:t>
            </a:r>
            <a:r>
              <a:rPr lang="en-US" sz="2400" b="1" baseline="30000" dirty="0" smtClean="0">
                <a:latin typeface="Calibri" pitchFamily="34" charset="0"/>
              </a:rPr>
              <a:t>2</a:t>
            </a:r>
            <a:r>
              <a:rPr lang="en-US" sz="2400" dirty="0" smtClean="0">
                <a:latin typeface="Calibri" pitchFamily="34" charset="0"/>
              </a:rPr>
              <a:t> ] – [(X</a:t>
            </a:r>
            <a:r>
              <a:rPr lang="en-US" sz="2400" b="1" baseline="-25000" dirty="0" smtClean="0">
                <a:latin typeface="Calibri" pitchFamily="34" charset="0"/>
              </a:rPr>
              <a:t>k</a:t>
            </a:r>
            <a:r>
              <a:rPr lang="en-US" sz="2400" dirty="0" smtClean="0">
                <a:latin typeface="Calibri" pitchFamily="34" charset="0"/>
              </a:rPr>
              <a:t>+1)</a:t>
            </a:r>
            <a:r>
              <a:rPr lang="en-US" sz="2400" b="1" baseline="30000" dirty="0" smtClean="0">
                <a:latin typeface="Calibri" pitchFamily="34" charset="0"/>
              </a:rPr>
              <a:t>2</a:t>
            </a:r>
            <a:r>
              <a:rPr lang="en-US" sz="2400" dirty="0" smtClean="0">
                <a:latin typeface="Calibri" pitchFamily="34" charset="0"/>
              </a:rPr>
              <a:t> + (</a:t>
            </a:r>
            <a:r>
              <a:rPr lang="en-US" sz="2400" dirty="0" err="1" smtClean="0">
                <a:latin typeface="Calibri" pitchFamily="34" charset="0"/>
              </a:rPr>
              <a:t>Y</a:t>
            </a:r>
            <a:r>
              <a:rPr lang="en-US" sz="2400" b="1" baseline="-25000" dirty="0" err="1" smtClean="0">
                <a:latin typeface="Calibri" pitchFamily="34" charset="0"/>
              </a:rPr>
              <a:t>k</a:t>
            </a:r>
            <a:r>
              <a:rPr lang="en-US" sz="2400" dirty="0" smtClean="0">
                <a:latin typeface="Calibri" pitchFamily="34" charset="0"/>
              </a:rPr>
              <a:t> – ½)</a:t>
            </a:r>
            <a:r>
              <a:rPr lang="en-US" sz="2400" b="1" baseline="30000" dirty="0" smtClean="0">
                <a:latin typeface="Calibri" pitchFamily="34" charset="0"/>
              </a:rPr>
              <a:t>2</a:t>
            </a:r>
            <a:r>
              <a:rPr lang="en-US" sz="2400" dirty="0" smtClean="0">
                <a:latin typeface="Calibri" pitchFamily="34" charset="0"/>
              </a:rPr>
              <a:t> – r</a:t>
            </a:r>
            <a:r>
              <a:rPr lang="en-US" sz="2400" b="1" baseline="30000" dirty="0" smtClean="0">
                <a:latin typeface="Calibri" pitchFamily="34" charset="0"/>
              </a:rPr>
              <a:t>2</a:t>
            </a:r>
            <a:r>
              <a:rPr lang="en-US" sz="2400" dirty="0" smtClean="0">
                <a:latin typeface="Calibri" pitchFamily="34" charset="0"/>
              </a:rPr>
              <a:t>]</a:t>
            </a:r>
          </a:p>
          <a:p>
            <a:pPr>
              <a:buNone/>
            </a:pPr>
            <a:r>
              <a:rPr lang="en-US" dirty="0" err="1" smtClean="0">
                <a:latin typeface="Calibri" pitchFamily="34" charset="0"/>
              </a:rPr>
              <a:t>P</a:t>
            </a:r>
            <a:r>
              <a:rPr lang="en-US" b="1" baseline="-25000" dirty="0" err="1" smtClean="0">
                <a:latin typeface="Calibri" pitchFamily="34" charset="0"/>
              </a:rPr>
              <a:t>k</a:t>
            </a:r>
            <a:r>
              <a:rPr lang="en-US" b="1" baseline="-25000" dirty="0" smtClean="0">
                <a:latin typeface="Calibri" pitchFamily="34" charset="0"/>
              </a:rPr>
              <a:t> +1</a:t>
            </a:r>
            <a:r>
              <a:rPr lang="en-US" dirty="0" smtClean="0">
                <a:latin typeface="Calibri" pitchFamily="34" charset="0"/>
              </a:rPr>
              <a:t> = </a:t>
            </a:r>
            <a:r>
              <a:rPr lang="en-US" dirty="0" err="1" smtClean="0">
                <a:latin typeface="Calibri" pitchFamily="34" charset="0"/>
              </a:rPr>
              <a:t>P</a:t>
            </a:r>
            <a:r>
              <a:rPr lang="en-US" b="1" baseline="-25000" dirty="0" err="1" smtClean="0">
                <a:latin typeface="Calibri" pitchFamily="34" charset="0"/>
              </a:rPr>
              <a:t>k</a:t>
            </a:r>
            <a:r>
              <a:rPr lang="en-US" dirty="0" smtClean="0">
                <a:latin typeface="Calibri" pitchFamily="34" charset="0"/>
              </a:rPr>
              <a:t> + 2(</a:t>
            </a:r>
            <a:r>
              <a:rPr lang="en-US" dirty="0" err="1" smtClean="0">
                <a:latin typeface="Calibri" pitchFamily="34" charset="0"/>
              </a:rPr>
              <a:t>X</a:t>
            </a:r>
            <a:r>
              <a:rPr lang="en-US" b="1" baseline="-25000" dirty="0" err="1" smtClean="0">
                <a:latin typeface="Calibri" pitchFamily="34" charset="0"/>
              </a:rPr>
              <a:t>k</a:t>
            </a:r>
            <a:r>
              <a:rPr lang="en-US" dirty="0" smtClean="0">
                <a:latin typeface="Calibri" pitchFamily="34" charset="0"/>
              </a:rPr>
              <a:t> +1) + (Y</a:t>
            </a:r>
            <a:r>
              <a:rPr lang="en-US" b="1" baseline="30000" dirty="0" smtClean="0">
                <a:latin typeface="Calibri" pitchFamily="34" charset="0"/>
              </a:rPr>
              <a:t>2</a:t>
            </a:r>
            <a:r>
              <a:rPr lang="en-US" b="1" baseline="-25000" dirty="0" smtClean="0">
                <a:latin typeface="Calibri" pitchFamily="34" charset="0"/>
              </a:rPr>
              <a:t>k+1</a:t>
            </a:r>
            <a:r>
              <a:rPr lang="en-US" dirty="0" smtClean="0">
                <a:latin typeface="Calibri" pitchFamily="34" charset="0"/>
              </a:rPr>
              <a:t> - Y</a:t>
            </a:r>
            <a:r>
              <a:rPr lang="en-US" b="1" baseline="30000" dirty="0" smtClean="0">
                <a:latin typeface="Calibri" pitchFamily="34" charset="0"/>
              </a:rPr>
              <a:t>2</a:t>
            </a:r>
            <a:r>
              <a:rPr lang="en-US" b="1" baseline="-25000" dirty="0" smtClean="0">
                <a:latin typeface="Calibri" pitchFamily="34" charset="0"/>
              </a:rPr>
              <a:t>k</a:t>
            </a:r>
            <a:r>
              <a:rPr lang="en-US" baseline="-25000" dirty="0" smtClean="0">
                <a:latin typeface="Calibri" pitchFamily="34" charset="0"/>
              </a:rPr>
              <a:t> </a:t>
            </a:r>
            <a:r>
              <a:rPr lang="en-US" dirty="0" smtClean="0">
                <a:latin typeface="Calibri" pitchFamily="34" charset="0"/>
              </a:rPr>
              <a:t>) - (Y</a:t>
            </a:r>
            <a:r>
              <a:rPr lang="en-US" b="1" baseline="-25000" dirty="0" smtClean="0">
                <a:latin typeface="Calibri" pitchFamily="34" charset="0"/>
              </a:rPr>
              <a:t>k+1</a:t>
            </a:r>
            <a:r>
              <a:rPr lang="en-US" dirty="0" smtClean="0">
                <a:latin typeface="Calibri" pitchFamily="34" charset="0"/>
              </a:rPr>
              <a:t> - </a:t>
            </a:r>
            <a:r>
              <a:rPr lang="en-US" dirty="0" err="1" smtClean="0">
                <a:latin typeface="Calibri" pitchFamily="34" charset="0"/>
              </a:rPr>
              <a:t>Y</a:t>
            </a:r>
            <a:r>
              <a:rPr lang="en-US" b="1" baseline="-25000" dirty="0" err="1" smtClean="0">
                <a:latin typeface="Calibri" pitchFamily="34" charset="0"/>
              </a:rPr>
              <a:t>k</a:t>
            </a:r>
            <a:r>
              <a:rPr lang="en-US" b="1" baseline="-25000" dirty="0" smtClean="0">
                <a:latin typeface="Calibri" pitchFamily="34" charset="0"/>
              </a:rPr>
              <a:t> </a:t>
            </a:r>
            <a:r>
              <a:rPr lang="en-US" dirty="0" smtClean="0">
                <a:latin typeface="Calibri" pitchFamily="34" charset="0"/>
              </a:rPr>
              <a:t>) + 1    …(5)</a:t>
            </a:r>
          </a:p>
          <a:p>
            <a:pPr>
              <a:buNone/>
            </a:pPr>
            <a:r>
              <a:rPr lang="en-US" dirty="0" smtClean="0">
                <a:latin typeface="Calibri" pitchFamily="34" charset="0"/>
              </a:rPr>
              <a:t>	Where Y</a:t>
            </a:r>
            <a:r>
              <a:rPr lang="en-US" baseline="-25000" dirty="0" smtClean="0">
                <a:latin typeface="Calibri" pitchFamily="34" charset="0"/>
              </a:rPr>
              <a:t>k+1</a:t>
            </a:r>
            <a:r>
              <a:rPr lang="en-US" dirty="0" smtClean="0">
                <a:latin typeface="Calibri" pitchFamily="34" charset="0"/>
              </a:rPr>
              <a:t> is either </a:t>
            </a:r>
            <a:r>
              <a:rPr lang="en-US" dirty="0" err="1" smtClean="0">
                <a:latin typeface="Calibri" pitchFamily="34" charset="0"/>
              </a:rPr>
              <a:t>Y</a:t>
            </a:r>
            <a:r>
              <a:rPr lang="en-US" baseline="-25000" dirty="0" err="1" smtClean="0">
                <a:latin typeface="Calibri" pitchFamily="34" charset="0"/>
              </a:rPr>
              <a:t>k</a:t>
            </a:r>
            <a:r>
              <a:rPr lang="en-US" dirty="0" smtClean="0">
                <a:latin typeface="Calibri" pitchFamily="34" charset="0"/>
              </a:rPr>
              <a:t> or Y</a:t>
            </a:r>
            <a:r>
              <a:rPr lang="en-US" baseline="-25000" dirty="0" smtClean="0">
                <a:latin typeface="Calibri" pitchFamily="34" charset="0"/>
              </a:rPr>
              <a:t>k-1</a:t>
            </a:r>
            <a:endParaRPr lang="en-US" dirty="0" smtClean="0">
              <a:latin typeface="Calibri" pitchFamily="34" charset="0"/>
            </a:endParaRPr>
          </a:p>
          <a:p>
            <a:pPr>
              <a:buNone/>
            </a:pPr>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533400"/>
            <a:ext cx="8229600" cy="5562600"/>
          </a:xfrm>
        </p:spPr>
        <p:txBody>
          <a:bodyPr>
            <a:normAutofit fontScale="92500"/>
          </a:bodyPr>
          <a:lstStyle/>
          <a:p>
            <a:pPr algn="just">
              <a:buFont typeface="Wingdings" pitchFamily="2" charset="2"/>
              <a:buChar char="Ø"/>
            </a:pPr>
            <a:r>
              <a:rPr lang="en-US" sz="2400" dirty="0" smtClean="0">
                <a:latin typeface="Calibri" pitchFamily="34" charset="0"/>
              </a:rPr>
              <a:t>if </a:t>
            </a:r>
            <a:r>
              <a:rPr lang="en-US" sz="2400" dirty="0" err="1" smtClean="0">
                <a:latin typeface="Calibri" pitchFamily="34" charset="0"/>
              </a:rPr>
              <a:t>P</a:t>
            </a:r>
            <a:r>
              <a:rPr lang="en-US" sz="2400" baseline="-25000" dirty="0" err="1" smtClean="0">
                <a:latin typeface="Calibri" pitchFamily="34" charset="0"/>
              </a:rPr>
              <a:t>k</a:t>
            </a:r>
            <a:r>
              <a:rPr lang="en-US" sz="2400" dirty="0" smtClean="0">
                <a:latin typeface="Calibri" pitchFamily="34" charset="0"/>
              </a:rPr>
              <a:t> &lt; 0 then midpoint is inside the circle and pixel on scan line </a:t>
            </a:r>
            <a:r>
              <a:rPr lang="en-US" sz="2400" dirty="0" err="1" smtClean="0">
                <a:latin typeface="Calibri" pitchFamily="34" charset="0"/>
              </a:rPr>
              <a:t>Y</a:t>
            </a:r>
            <a:r>
              <a:rPr lang="en-US" sz="2400" baseline="-25000" dirty="0" err="1" smtClean="0">
                <a:latin typeface="Calibri" pitchFamily="34" charset="0"/>
              </a:rPr>
              <a:t>k</a:t>
            </a:r>
            <a:r>
              <a:rPr lang="en-US" sz="2400" dirty="0" smtClean="0">
                <a:latin typeface="Calibri" pitchFamily="34" charset="0"/>
              </a:rPr>
              <a:t> is closer to the circle boundary. So select upper pixel.  i.e. </a:t>
            </a:r>
            <a:r>
              <a:rPr lang="en-US" sz="2400" dirty="0" err="1" smtClean="0">
                <a:latin typeface="Calibri" pitchFamily="34" charset="0"/>
              </a:rPr>
              <a:t>Y</a:t>
            </a:r>
            <a:r>
              <a:rPr lang="en-US" sz="2400" baseline="-25000" dirty="0" err="1" smtClean="0">
                <a:latin typeface="Calibri" pitchFamily="34" charset="0"/>
              </a:rPr>
              <a:t>k</a:t>
            </a:r>
            <a:endParaRPr lang="en-US" sz="2400" baseline="-25000" dirty="0" smtClean="0">
              <a:latin typeface="Calibri" pitchFamily="34" charset="0"/>
            </a:endParaRPr>
          </a:p>
          <a:p>
            <a:pPr algn="just">
              <a:buNone/>
            </a:pPr>
            <a:r>
              <a:rPr lang="en-US" sz="2400" baseline="-25000" dirty="0" smtClean="0">
                <a:latin typeface="Calibri" pitchFamily="34" charset="0"/>
              </a:rPr>
              <a:t> </a:t>
            </a:r>
            <a:r>
              <a:rPr lang="en-US" sz="2400" dirty="0" smtClean="0">
                <a:latin typeface="Calibri" pitchFamily="34" charset="0"/>
              </a:rPr>
              <a:t>Then from eq. no (5)</a:t>
            </a:r>
          </a:p>
          <a:p>
            <a:pPr algn="just">
              <a:buNone/>
            </a:pPr>
            <a:r>
              <a:rPr lang="en-US" sz="2400" dirty="0" smtClean="0">
                <a:latin typeface="Calibri" pitchFamily="34" charset="0"/>
              </a:rPr>
              <a:t>	</a:t>
            </a:r>
            <a:r>
              <a:rPr lang="en-US" sz="2400" dirty="0" err="1" smtClean="0">
                <a:latin typeface="Calibri" pitchFamily="34" charset="0"/>
              </a:rPr>
              <a:t>P</a:t>
            </a:r>
            <a:r>
              <a:rPr lang="en-US" sz="2400" b="1" baseline="-25000" dirty="0" err="1" smtClean="0">
                <a:latin typeface="Calibri" pitchFamily="34" charset="0"/>
              </a:rPr>
              <a:t>k</a:t>
            </a:r>
            <a:r>
              <a:rPr lang="en-US" sz="2400" b="1" baseline="-25000" dirty="0" smtClean="0">
                <a:latin typeface="Calibri" pitchFamily="34" charset="0"/>
              </a:rPr>
              <a:t> +1</a:t>
            </a:r>
            <a:r>
              <a:rPr lang="en-US" sz="2400" dirty="0" smtClean="0">
                <a:latin typeface="Calibri" pitchFamily="34" charset="0"/>
              </a:rPr>
              <a:t> = </a:t>
            </a:r>
            <a:r>
              <a:rPr lang="en-US" sz="2400" dirty="0" err="1" smtClean="0">
                <a:latin typeface="Calibri" pitchFamily="34" charset="0"/>
              </a:rPr>
              <a:t>P</a:t>
            </a:r>
            <a:r>
              <a:rPr lang="en-US" sz="2400" b="1" baseline="-25000" dirty="0" err="1" smtClean="0">
                <a:latin typeface="Calibri" pitchFamily="34" charset="0"/>
              </a:rPr>
              <a:t>k</a:t>
            </a:r>
            <a:r>
              <a:rPr lang="en-US" sz="2400" dirty="0" smtClean="0">
                <a:latin typeface="Calibri" pitchFamily="34" charset="0"/>
              </a:rPr>
              <a:t> + 2(</a:t>
            </a:r>
            <a:r>
              <a:rPr lang="en-US" sz="2400" dirty="0" err="1" smtClean="0">
                <a:latin typeface="Calibri" pitchFamily="34" charset="0"/>
              </a:rPr>
              <a:t>X</a:t>
            </a:r>
            <a:r>
              <a:rPr lang="en-US" sz="2400" b="1" baseline="-25000" dirty="0" err="1" smtClean="0">
                <a:latin typeface="Calibri" pitchFamily="34" charset="0"/>
              </a:rPr>
              <a:t>k</a:t>
            </a:r>
            <a:r>
              <a:rPr lang="en-US" sz="2400" dirty="0" smtClean="0">
                <a:latin typeface="Calibri" pitchFamily="34" charset="0"/>
              </a:rPr>
              <a:t> +1) + (Y</a:t>
            </a:r>
            <a:r>
              <a:rPr lang="en-US" sz="2400" b="1" baseline="30000" dirty="0" smtClean="0">
                <a:latin typeface="Calibri" pitchFamily="34" charset="0"/>
              </a:rPr>
              <a:t>2</a:t>
            </a:r>
            <a:r>
              <a:rPr lang="en-US" sz="2400" b="1" baseline="-25000" dirty="0" smtClean="0">
                <a:latin typeface="Calibri" pitchFamily="34" charset="0"/>
              </a:rPr>
              <a:t>k+1</a:t>
            </a:r>
            <a:r>
              <a:rPr lang="en-US" sz="2400" dirty="0" smtClean="0">
                <a:latin typeface="Calibri" pitchFamily="34" charset="0"/>
              </a:rPr>
              <a:t> - Y</a:t>
            </a:r>
            <a:r>
              <a:rPr lang="en-US" sz="2400" b="1" baseline="30000" dirty="0" smtClean="0">
                <a:latin typeface="Calibri" pitchFamily="34" charset="0"/>
              </a:rPr>
              <a:t>2</a:t>
            </a:r>
            <a:r>
              <a:rPr lang="en-US" sz="2400" b="1" baseline="-25000" dirty="0" smtClean="0">
                <a:latin typeface="Calibri" pitchFamily="34" charset="0"/>
              </a:rPr>
              <a:t>k</a:t>
            </a:r>
            <a:r>
              <a:rPr lang="en-US" sz="2400" baseline="-25000" dirty="0" smtClean="0">
                <a:latin typeface="Calibri" pitchFamily="34" charset="0"/>
              </a:rPr>
              <a:t> </a:t>
            </a:r>
            <a:r>
              <a:rPr lang="en-US" sz="2400" dirty="0" smtClean="0">
                <a:latin typeface="Calibri" pitchFamily="34" charset="0"/>
              </a:rPr>
              <a:t>) - (Y</a:t>
            </a:r>
            <a:r>
              <a:rPr lang="en-US" sz="2400" b="1" baseline="-25000" dirty="0" smtClean="0">
                <a:latin typeface="Calibri" pitchFamily="34" charset="0"/>
              </a:rPr>
              <a:t>k+1</a:t>
            </a:r>
            <a:r>
              <a:rPr lang="en-US" sz="2400" dirty="0" smtClean="0">
                <a:latin typeface="Calibri" pitchFamily="34" charset="0"/>
              </a:rPr>
              <a:t> - </a:t>
            </a:r>
            <a:r>
              <a:rPr lang="en-US" sz="2400" dirty="0" err="1" smtClean="0">
                <a:latin typeface="Calibri" pitchFamily="34" charset="0"/>
              </a:rPr>
              <a:t>Y</a:t>
            </a:r>
            <a:r>
              <a:rPr lang="en-US" sz="2400" b="1" baseline="-25000" dirty="0" err="1" smtClean="0">
                <a:latin typeface="Calibri" pitchFamily="34" charset="0"/>
              </a:rPr>
              <a:t>k</a:t>
            </a:r>
            <a:r>
              <a:rPr lang="en-US" sz="2400" b="1" baseline="-25000" dirty="0" smtClean="0">
                <a:latin typeface="Calibri" pitchFamily="34" charset="0"/>
              </a:rPr>
              <a:t> </a:t>
            </a:r>
            <a:r>
              <a:rPr lang="en-US" sz="2400" dirty="0" smtClean="0">
                <a:latin typeface="Calibri" pitchFamily="34" charset="0"/>
              </a:rPr>
              <a:t>) + 1</a:t>
            </a:r>
          </a:p>
          <a:p>
            <a:pPr algn="just">
              <a:buNone/>
            </a:pPr>
            <a:r>
              <a:rPr lang="en-US" sz="2400" dirty="0" smtClean="0">
                <a:latin typeface="Calibri" pitchFamily="34" charset="0"/>
              </a:rPr>
              <a:t>	</a:t>
            </a:r>
            <a:r>
              <a:rPr lang="en-US" sz="2400" dirty="0" err="1" smtClean="0">
                <a:latin typeface="Calibri" pitchFamily="34" charset="0"/>
              </a:rPr>
              <a:t>P</a:t>
            </a:r>
            <a:r>
              <a:rPr lang="en-US" sz="2400" b="1" baseline="-25000" dirty="0" err="1" smtClean="0">
                <a:latin typeface="Calibri" pitchFamily="34" charset="0"/>
              </a:rPr>
              <a:t>k</a:t>
            </a:r>
            <a:r>
              <a:rPr lang="en-US" sz="2400" b="1" baseline="-25000" dirty="0" smtClean="0">
                <a:latin typeface="Calibri" pitchFamily="34" charset="0"/>
              </a:rPr>
              <a:t> +1</a:t>
            </a:r>
            <a:r>
              <a:rPr lang="en-US" sz="2400" dirty="0" smtClean="0">
                <a:latin typeface="Calibri" pitchFamily="34" charset="0"/>
              </a:rPr>
              <a:t> = </a:t>
            </a:r>
            <a:r>
              <a:rPr lang="en-US" sz="2400" dirty="0" err="1" smtClean="0">
                <a:latin typeface="Calibri" pitchFamily="34" charset="0"/>
              </a:rPr>
              <a:t>P</a:t>
            </a:r>
            <a:r>
              <a:rPr lang="en-US" sz="2400" b="1" baseline="-25000" dirty="0" err="1" smtClean="0">
                <a:latin typeface="Calibri" pitchFamily="34" charset="0"/>
              </a:rPr>
              <a:t>k</a:t>
            </a:r>
            <a:r>
              <a:rPr lang="en-US" sz="2400" dirty="0" smtClean="0">
                <a:latin typeface="Calibri" pitchFamily="34" charset="0"/>
              </a:rPr>
              <a:t> + 2(</a:t>
            </a:r>
            <a:r>
              <a:rPr lang="en-US" sz="2400" dirty="0" err="1" smtClean="0">
                <a:latin typeface="Calibri" pitchFamily="34" charset="0"/>
              </a:rPr>
              <a:t>X</a:t>
            </a:r>
            <a:r>
              <a:rPr lang="en-US" sz="2400" b="1" baseline="-25000" dirty="0" err="1" smtClean="0">
                <a:latin typeface="Calibri" pitchFamily="34" charset="0"/>
              </a:rPr>
              <a:t>k</a:t>
            </a:r>
            <a:r>
              <a:rPr lang="en-US" sz="2400" dirty="0" smtClean="0">
                <a:latin typeface="Calibri" pitchFamily="34" charset="0"/>
              </a:rPr>
              <a:t> +1) + (Y</a:t>
            </a:r>
            <a:r>
              <a:rPr lang="en-US" sz="2400" b="1" baseline="30000" dirty="0" smtClean="0">
                <a:latin typeface="Calibri" pitchFamily="34" charset="0"/>
              </a:rPr>
              <a:t>2</a:t>
            </a:r>
            <a:r>
              <a:rPr lang="en-US" sz="2400" b="1" baseline="-25000" dirty="0" smtClean="0">
                <a:latin typeface="Calibri" pitchFamily="34" charset="0"/>
              </a:rPr>
              <a:t>k</a:t>
            </a:r>
            <a:r>
              <a:rPr lang="en-US" sz="2400" dirty="0" smtClean="0">
                <a:latin typeface="Calibri" pitchFamily="34" charset="0"/>
              </a:rPr>
              <a:t> - Y</a:t>
            </a:r>
            <a:r>
              <a:rPr lang="en-US" sz="2400" b="1" baseline="30000" dirty="0" smtClean="0">
                <a:latin typeface="Calibri" pitchFamily="34" charset="0"/>
              </a:rPr>
              <a:t>2</a:t>
            </a:r>
            <a:r>
              <a:rPr lang="en-US" sz="2400" b="1" baseline="-25000" dirty="0" smtClean="0">
                <a:latin typeface="Calibri" pitchFamily="34" charset="0"/>
              </a:rPr>
              <a:t>k</a:t>
            </a:r>
            <a:r>
              <a:rPr lang="en-US" sz="2400" baseline="-25000" dirty="0" smtClean="0">
                <a:latin typeface="Calibri" pitchFamily="34" charset="0"/>
              </a:rPr>
              <a:t> </a:t>
            </a:r>
            <a:r>
              <a:rPr lang="en-US" sz="2400" dirty="0" smtClean="0">
                <a:latin typeface="Calibri" pitchFamily="34" charset="0"/>
              </a:rPr>
              <a:t>) - (</a:t>
            </a:r>
            <a:r>
              <a:rPr lang="en-US" sz="2400" dirty="0" err="1" smtClean="0">
                <a:latin typeface="Calibri" pitchFamily="34" charset="0"/>
              </a:rPr>
              <a:t>Y</a:t>
            </a:r>
            <a:r>
              <a:rPr lang="en-US" sz="2400" b="1" baseline="-25000" dirty="0" err="1" smtClean="0">
                <a:latin typeface="Calibri" pitchFamily="34" charset="0"/>
              </a:rPr>
              <a:t>k</a:t>
            </a:r>
            <a:r>
              <a:rPr lang="en-US" sz="2400" dirty="0" smtClean="0">
                <a:latin typeface="Calibri" pitchFamily="34" charset="0"/>
              </a:rPr>
              <a:t> - </a:t>
            </a:r>
            <a:r>
              <a:rPr lang="en-US" sz="2400" dirty="0" err="1" smtClean="0">
                <a:latin typeface="Calibri" pitchFamily="34" charset="0"/>
              </a:rPr>
              <a:t>Y</a:t>
            </a:r>
            <a:r>
              <a:rPr lang="en-US" sz="2400" b="1" baseline="-25000" dirty="0" err="1" smtClean="0">
                <a:latin typeface="Calibri" pitchFamily="34" charset="0"/>
              </a:rPr>
              <a:t>k</a:t>
            </a:r>
            <a:r>
              <a:rPr lang="en-US" sz="2400" b="1" baseline="-25000" dirty="0" smtClean="0">
                <a:latin typeface="Calibri" pitchFamily="34" charset="0"/>
              </a:rPr>
              <a:t> </a:t>
            </a:r>
            <a:r>
              <a:rPr lang="en-US" sz="2400" dirty="0" smtClean="0">
                <a:latin typeface="Calibri" pitchFamily="34" charset="0"/>
              </a:rPr>
              <a:t>) + 1</a:t>
            </a:r>
          </a:p>
          <a:p>
            <a:pPr algn="just">
              <a:buNone/>
            </a:pPr>
            <a:r>
              <a:rPr lang="en-US" sz="2400" baseline="-25000" dirty="0" smtClean="0">
                <a:latin typeface="Calibri" pitchFamily="34" charset="0"/>
              </a:rPr>
              <a:t>	 </a:t>
            </a:r>
            <a:r>
              <a:rPr lang="en-US" sz="2400" dirty="0" smtClean="0">
                <a:latin typeface="Calibri" pitchFamily="34" charset="0"/>
              </a:rPr>
              <a:t>  	 = </a:t>
            </a:r>
            <a:r>
              <a:rPr lang="en-US" sz="2400" dirty="0" err="1" smtClean="0">
                <a:latin typeface="Calibri" pitchFamily="34" charset="0"/>
              </a:rPr>
              <a:t>P</a:t>
            </a:r>
            <a:r>
              <a:rPr lang="en-US" sz="2400" b="1" baseline="-25000" dirty="0" err="1" smtClean="0">
                <a:latin typeface="Calibri" pitchFamily="34" charset="0"/>
              </a:rPr>
              <a:t>k</a:t>
            </a:r>
            <a:r>
              <a:rPr lang="en-US" sz="2400" b="1" dirty="0" smtClean="0">
                <a:latin typeface="Calibri" pitchFamily="34" charset="0"/>
              </a:rPr>
              <a:t> </a:t>
            </a:r>
            <a:r>
              <a:rPr lang="en-US" sz="2400" dirty="0" smtClean="0">
                <a:latin typeface="Calibri" pitchFamily="34" charset="0"/>
              </a:rPr>
              <a:t>+ 2(</a:t>
            </a:r>
            <a:r>
              <a:rPr lang="en-US" sz="2400" dirty="0" err="1" smtClean="0">
                <a:latin typeface="Calibri" pitchFamily="34" charset="0"/>
              </a:rPr>
              <a:t>X</a:t>
            </a:r>
            <a:r>
              <a:rPr lang="en-US" sz="2400" b="1" baseline="-25000" dirty="0" err="1" smtClean="0">
                <a:latin typeface="Calibri" pitchFamily="34" charset="0"/>
              </a:rPr>
              <a:t>k</a:t>
            </a:r>
            <a:r>
              <a:rPr lang="en-US" sz="2400" dirty="0" smtClean="0">
                <a:latin typeface="Calibri" pitchFamily="34" charset="0"/>
              </a:rPr>
              <a:t> +1) + 1 </a:t>
            </a:r>
          </a:p>
          <a:p>
            <a:pPr algn="just">
              <a:buNone/>
            </a:pPr>
            <a:r>
              <a:rPr lang="en-US" sz="2400" b="1" dirty="0" smtClean="0">
                <a:solidFill>
                  <a:srgbClr val="FF0000"/>
                </a:solidFill>
                <a:latin typeface="Calibri" pitchFamily="34" charset="0"/>
              </a:rPr>
              <a:t>	</a:t>
            </a:r>
            <a:r>
              <a:rPr lang="en-US" sz="2400" b="1" dirty="0" err="1" smtClean="0">
                <a:latin typeface="Calibri" pitchFamily="34" charset="0"/>
              </a:rPr>
              <a:t>P</a:t>
            </a:r>
            <a:r>
              <a:rPr lang="en-US" sz="2400" b="1" baseline="-25000" dirty="0" err="1" smtClean="0">
                <a:latin typeface="Calibri" pitchFamily="34" charset="0"/>
              </a:rPr>
              <a:t>k</a:t>
            </a:r>
            <a:r>
              <a:rPr lang="en-US" sz="2400" b="1" baseline="-25000" dirty="0" smtClean="0">
                <a:latin typeface="Calibri" pitchFamily="34" charset="0"/>
              </a:rPr>
              <a:t> +1</a:t>
            </a:r>
            <a:r>
              <a:rPr lang="en-US" sz="2400" b="1" dirty="0" smtClean="0">
                <a:latin typeface="Calibri" pitchFamily="34" charset="0"/>
              </a:rPr>
              <a:t> = </a:t>
            </a:r>
            <a:r>
              <a:rPr lang="en-US" sz="2400" b="1" dirty="0" err="1" smtClean="0">
                <a:latin typeface="Calibri" pitchFamily="34" charset="0"/>
              </a:rPr>
              <a:t>P</a:t>
            </a:r>
            <a:r>
              <a:rPr lang="en-US" sz="2400" b="1" baseline="-25000" dirty="0" err="1" smtClean="0">
                <a:latin typeface="Calibri" pitchFamily="34" charset="0"/>
              </a:rPr>
              <a:t>k</a:t>
            </a:r>
            <a:r>
              <a:rPr lang="en-US" sz="2400" b="1" dirty="0" smtClean="0">
                <a:latin typeface="Calibri" pitchFamily="34" charset="0"/>
              </a:rPr>
              <a:t> + 2X</a:t>
            </a:r>
            <a:r>
              <a:rPr lang="en-US" sz="2400" b="1" baseline="-25000" dirty="0" smtClean="0">
                <a:latin typeface="Calibri" pitchFamily="34" charset="0"/>
              </a:rPr>
              <a:t>k</a:t>
            </a:r>
            <a:r>
              <a:rPr lang="en-US" sz="2400" b="1" dirty="0" smtClean="0">
                <a:latin typeface="Calibri" pitchFamily="34" charset="0"/>
              </a:rPr>
              <a:t> + 3</a:t>
            </a:r>
          </a:p>
          <a:p>
            <a:pPr algn="just">
              <a:buFont typeface="Wingdings" pitchFamily="2" charset="2"/>
              <a:buChar char="Ø"/>
            </a:pPr>
            <a:r>
              <a:rPr lang="en-US" sz="2400" dirty="0" smtClean="0">
                <a:latin typeface="Calibri" pitchFamily="34" charset="0"/>
              </a:rPr>
              <a:t>Now if </a:t>
            </a:r>
            <a:r>
              <a:rPr lang="en-US" sz="2400" dirty="0" err="1" smtClean="0">
                <a:latin typeface="Calibri" pitchFamily="34" charset="0"/>
              </a:rPr>
              <a:t>P</a:t>
            </a:r>
            <a:r>
              <a:rPr lang="en-US" sz="2400" baseline="-25000" dirty="0" err="1" smtClean="0">
                <a:latin typeface="Calibri" pitchFamily="34" charset="0"/>
              </a:rPr>
              <a:t>k</a:t>
            </a:r>
            <a:r>
              <a:rPr lang="en-US" sz="2400" baseline="-25000" dirty="0" smtClean="0">
                <a:latin typeface="Calibri" pitchFamily="34" charset="0"/>
              </a:rPr>
              <a:t> </a:t>
            </a:r>
            <a:r>
              <a:rPr lang="en-US" sz="2400" dirty="0" smtClean="0">
                <a:latin typeface="Calibri" pitchFamily="34" charset="0"/>
              </a:rPr>
              <a:t> ≥ 0 then mid point is on the circle boundary or outside the circle boundary. So select lower pixel. i.e.Y</a:t>
            </a:r>
            <a:r>
              <a:rPr lang="en-US" sz="2400" baseline="-25000" dirty="0" smtClean="0">
                <a:latin typeface="Calibri" pitchFamily="34" charset="0"/>
              </a:rPr>
              <a:t>k-1</a:t>
            </a:r>
          </a:p>
          <a:p>
            <a:pPr algn="just">
              <a:buNone/>
            </a:pPr>
            <a:r>
              <a:rPr lang="en-US" sz="2400" baseline="-25000" dirty="0" smtClean="0">
                <a:latin typeface="Calibri" pitchFamily="34" charset="0"/>
              </a:rPr>
              <a:t> </a:t>
            </a:r>
            <a:r>
              <a:rPr lang="en-US" sz="2400" dirty="0" smtClean="0">
                <a:latin typeface="Calibri" pitchFamily="34" charset="0"/>
              </a:rPr>
              <a:t>Then from eq. no (5)</a:t>
            </a:r>
          </a:p>
          <a:p>
            <a:pPr algn="just">
              <a:buNone/>
            </a:pPr>
            <a:r>
              <a:rPr lang="en-US" sz="2400" dirty="0" smtClean="0">
                <a:latin typeface="Calibri" pitchFamily="34" charset="0"/>
              </a:rPr>
              <a:t>	</a:t>
            </a:r>
            <a:r>
              <a:rPr lang="en-US" sz="2400" dirty="0" err="1" smtClean="0">
                <a:latin typeface="Calibri" pitchFamily="34" charset="0"/>
              </a:rPr>
              <a:t>P</a:t>
            </a:r>
            <a:r>
              <a:rPr lang="en-US" sz="2400" b="1" baseline="-25000" dirty="0" err="1" smtClean="0">
                <a:latin typeface="Calibri" pitchFamily="34" charset="0"/>
              </a:rPr>
              <a:t>k</a:t>
            </a:r>
            <a:r>
              <a:rPr lang="en-US" sz="2400" b="1" baseline="-25000" dirty="0" smtClean="0">
                <a:latin typeface="Calibri" pitchFamily="34" charset="0"/>
              </a:rPr>
              <a:t> +1</a:t>
            </a:r>
            <a:r>
              <a:rPr lang="en-US" sz="2400" dirty="0" smtClean="0">
                <a:latin typeface="Calibri" pitchFamily="34" charset="0"/>
              </a:rPr>
              <a:t> = </a:t>
            </a:r>
            <a:r>
              <a:rPr lang="en-US" sz="2400" dirty="0" err="1" smtClean="0">
                <a:latin typeface="Calibri" pitchFamily="34" charset="0"/>
              </a:rPr>
              <a:t>P</a:t>
            </a:r>
            <a:r>
              <a:rPr lang="en-US" sz="2400" b="1" baseline="-25000" dirty="0" err="1" smtClean="0">
                <a:latin typeface="Calibri" pitchFamily="34" charset="0"/>
              </a:rPr>
              <a:t>k</a:t>
            </a:r>
            <a:r>
              <a:rPr lang="en-US" sz="2400" dirty="0" smtClean="0">
                <a:latin typeface="Calibri" pitchFamily="34" charset="0"/>
              </a:rPr>
              <a:t> + 2(</a:t>
            </a:r>
            <a:r>
              <a:rPr lang="en-US" sz="2400" dirty="0" err="1" smtClean="0">
                <a:latin typeface="Calibri" pitchFamily="34" charset="0"/>
              </a:rPr>
              <a:t>X</a:t>
            </a:r>
            <a:r>
              <a:rPr lang="en-US" sz="2400" b="1" baseline="-25000" dirty="0" err="1" smtClean="0">
                <a:latin typeface="Calibri" pitchFamily="34" charset="0"/>
              </a:rPr>
              <a:t>k</a:t>
            </a:r>
            <a:r>
              <a:rPr lang="en-US" sz="2400" dirty="0" smtClean="0">
                <a:latin typeface="Calibri" pitchFamily="34" charset="0"/>
              </a:rPr>
              <a:t> +1) + (Y</a:t>
            </a:r>
            <a:r>
              <a:rPr lang="en-US" sz="2400" b="1" baseline="30000" dirty="0" smtClean="0">
                <a:latin typeface="Calibri" pitchFamily="34" charset="0"/>
              </a:rPr>
              <a:t>2</a:t>
            </a:r>
            <a:r>
              <a:rPr lang="en-US" sz="2400" b="1" baseline="-25000" dirty="0" smtClean="0">
                <a:latin typeface="Calibri" pitchFamily="34" charset="0"/>
              </a:rPr>
              <a:t>k+1</a:t>
            </a:r>
            <a:r>
              <a:rPr lang="en-US" sz="2400" dirty="0" smtClean="0">
                <a:latin typeface="Calibri" pitchFamily="34" charset="0"/>
              </a:rPr>
              <a:t> - Y</a:t>
            </a:r>
            <a:r>
              <a:rPr lang="en-US" sz="2400" b="1" baseline="30000" dirty="0" smtClean="0">
                <a:latin typeface="Calibri" pitchFamily="34" charset="0"/>
              </a:rPr>
              <a:t>2</a:t>
            </a:r>
            <a:r>
              <a:rPr lang="en-US" sz="2400" b="1" baseline="-25000" dirty="0" smtClean="0">
                <a:latin typeface="Calibri" pitchFamily="34" charset="0"/>
              </a:rPr>
              <a:t>k</a:t>
            </a:r>
            <a:r>
              <a:rPr lang="en-US" sz="2400" baseline="-25000" dirty="0" smtClean="0">
                <a:latin typeface="Calibri" pitchFamily="34" charset="0"/>
              </a:rPr>
              <a:t> </a:t>
            </a:r>
            <a:r>
              <a:rPr lang="en-US" sz="2400" dirty="0" smtClean="0">
                <a:latin typeface="Calibri" pitchFamily="34" charset="0"/>
              </a:rPr>
              <a:t>) - (Y</a:t>
            </a:r>
            <a:r>
              <a:rPr lang="en-US" sz="2400" b="1" baseline="-25000" dirty="0" smtClean="0">
                <a:latin typeface="Calibri" pitchFamily="34" charset="0"/>
              </a:rPr>
              <a:t>k+1</a:t>
            </a:r>
            <a:r>
              <a:rPr lang="en-US" sz="2400" dirty="0" smtClean="0">
                <a:latin typeface="Calibri" pitchFamily="34" charset="0"/>
              </a:rPr>
              <a:t> - </a:t>
            </a:r>
            <a:r>
              <a:rPr lang="en-US" sz="2400" dirty="0" err="1" smtClean="0">
                <a:latin typeface="Calibri" pitchFamily="34" charset="0"/>
              </a:rPr>
              <a:t>Y</a:t>
            </a:r>
            <a:r>
              <a:rPr lang="en-US" sz="2400" b="1" baseline="-25000" dirty="0" err="1" smtClean="0">
                <a:latin typeface="Calibri" pitchFamily="34" charset="0"/>
              </a:rPr>
              <a:t>k</a:t>
            </a:r>
            <a:r>
              <a:rPr lang="en-US" sz="2400" b="1" baseline="-25000" dirty="0" smtClean="0">
                <a:latin typeface="Calibri" pitchFamily="34" charset="0"/>
              </a:rPr>
              <a:t> </a:t>
            </a:r>
            <a:r>
              <a:rPr lang="en-US" sz="2400" dirty="0" smtClean="0">
                <a:latin typeface="Calibri" pitchFamily="34" charset="0"/>
              </a:rPr>
              <a:t>) + 1</a:t>
            </a:r>
          </a:p>
          <a:p>
            <a:pPr algn="just">
              <a:buNone/>
            </a:pPr>
            <a:r>
              <a:rPr lang="en-US" sz="2400" dirty="0" smtClean="0">
                <a:latin typeface="Calibri" pitchFamily="34" charset="0"/>
              </a:rPr>
              <a:t>	</a:t>
            </a:r>
            <a:r>
              <a:rPr lang="en-US" sz="2400" dirty="0" err="1" smtClean="0">
                <a:latin typeface="Calibri" pitchFamily="34" charset="0"/>
              </a:rPr>
              <a:t>P</a:t>
            </a:r>
            <a:r>
              <a:rPr lang="en-US" sz="2400" b="1" baseline="-25000" dirty="0" err="1" smtClean="0">
                <a:latin typeface="Calibri" pitchFamily="34" charset="0"/>
              </a:rPr>
              <a:t>k</a:t>
            </a:r>
            <a:r>
              <a:rPr lang="en-US" sz="2400" b="1" baseline="-25000" dirty="0" smtClean="0">
                <a:latin typeface="Calibri" pitchFamily="34" charset="0"/>
              </a:rPr>
              <a:t> +1</a:t>
            </a:r>
            <a:r>
              <a:rPr lang="en-US" sz="2400" dirty="0" smtClean="0">
                <a:latin typeface="Calibri" pitchFamily="34" charset="0"/>
              </a:rPr>
              <a:t> = </a:t>
            </a:r>
            <a:r>
              <a:rPr lang="en-US" sz="2400" dirty="0" err="1" smtClean="0">
                <a:latin typeface="Calibri" pitchFamily="34" charset="0"/>
              </a:rPr>
              <a:t>P</a:t>
            </a:r>
            <a:r>
              <a:rPr lang="en-US" sz="2400" b="1" baseline="-25000" dirty="0" err="1" smtClean="0">
                <a:latin typeface="Calibri" pitchFamily="34" charset="0"/>
              </a:rPr>
              <a:t>k</a:t>
            </a:r>
            <a:r>
              <a:rPr lang="en-US" sz="2400" dirty="0" smtClean="0">
                <a:latin typeface="Calibri" pitchFamily="34" charset="0"/>
              </a:rPr>
              <a:t> + 2(</a:t>
            </a:r>
            <a:r>
              <a:rPr lang="en-US" sz="2400" dirty="0" err="1" smtClean="0">
                <a:latin typeface="Calibri" pitchFamily="34" charset="0"/>
              </a:rPr>
              <a:t>X</a:t>
            </a:r>
            <a:r>
              <a:rPr lang="en-US" sz="2400" b="1" baseline="-25000" dirty="0" err="1" smtClean="0">
                <a:latin typeface="Calibri" pitchFamily="34" charset="0"/>
              </a:rPr>
              <a:t>k</a:t>
            </a:r>
            <a:r>
              <a:rPr lang="en-US" sz="2400" dirty="0" smtClean="0">
                <a:latin typeface="Calibri" pitchFamily="34" charset="0"/>
              </a:rPr>
              <a:t> +1) + (</a:t>
            </a:r>
            <a:r>
              <a:rPr lang="en-US" sz="2400" dirty="0" err="1" smtClean="0">
                <a:latin typeface="Calibri" pitchFamily="34" charset="0"/>
              </a:rPr>
              <a:t>Y</a:t>
            </a:r>
            <a:r>
              <a:rPr lang="en-US" sz="2400" b="1" baseline="-25000" dirty="0" err="1" smtClean="0">
                <a:latin typeface="Calibri" pitchFamily="34" charset="0"/>
              </a:rPr>
              <a:t>k</a:t>
            </a:r>
            <a:r>
              <a:rPr lang="en-US" sz="2400" b="1" dirty="0" smtClean="0">
                <a:latin typeface="Calibri" pitchFamily="34" charset="0"/>
              </a:rPr>
              <a:t> </a:t>
            </a:r>
            <a:r>
              <a:rPr lang="en-US" sz="2400" dirty="0" smtClean="0">
                <a:latin typeface="Calibri" pitchFamily="34" charset="0"/>
              </a:rPr>
              <a:t>-1)</a:t>
            </a:r>
            <a:r>
              <a:rPr lang="en-US" sz="2400" b="1" baseline="30000" dirty="0" smtClean="0">
                <a:latin typeface="Calibri" pitchFamily="34" charset="0"/>
              </a:rPr>
              <a:t>2</a:t>
            </a:r>
            <a:r>
              <a:rPr lang="en-US" sz="2400" dirty="0" smtClean="0">
                <a:latin typeface="Calibri" pitchFamily="34" charset="0"/>
              </a:rPr>
              <a:t> - Y</a:t>
            </a:r>
            <a:r>
              <a:rPr lang="en-US" sz="2400" b="1" baseline="30000" dirty="0" smtClean="0">
                <a:latin typeface="Calibri" pitchFamily="34" charset="0"/>
              </a:rPr>
              <a:t>2</a:t>
            </a:r>
            <a:r>
              <a:rPr lang="en-US" sz="2400" b="1" baseline="-25000" dirty="0" smtClean="0">
                <a:latin typeface="Calibri" pitchFamily="34" charset="0"/>
              </a:rPr>
              <a:t>k</a:t>
            </a:r>
            <a:r>
              <a:rPr lang="en-US" sz="2400" baseline="-25000" dirty="0" smtClean="0">
                <a:latin typeface="Calibri" pitchFamily="34" charset="0"/>
              </a:rPr>
              <a:t> </a:t>
            </a:r>
            <a:r>
              <a:rPr lang="en-US" sz="2400" dirty="0" smtClean="0">
                <a:latin typeface="Calibri" pitchFamily="34" charset="0"/>
              </a:rPr>
              <a:t>) - (</a:t>
            </a:r>
            <a:r>
              <a:rPr lang="en-US" sz="2400" dirty="0" err="1" smtClean="0">
                <a:latin typeface="Calibri" pitchFamily="34" charset="0"/>
              </a:rPr>
              <a:t>Y</a:t>
            </a:r>
            <a:r>
              <a:rPr lang="en-US" sz="2400" b="1" baseline="-25000" dirty="0" err="1" smtClean="0">
                <a:latin typeface="Calibri" pitchFamily="34" charset="0"/>
              </a:rPr>
              <a:t>k</a:t>
            </a:r>
            <a:r>
              <a:rPr lang="en-US" sz="2400" b="1" dirty="0" smtClean="0">
                <a:latin typeface="Calibri" pitchFamily="34" charset="0"/>
              </a:rPr>
              <a:t> </a:t>
            </a:r>
            <a:r>
              <a:rPr lang="en-US" sz="2400" dirty="0" smtClean="0">
                <a:latin typeface="Calibri" pitchFamily="34" charset="0"/>
              </a:rPr>
              <a:t>-1 - </a:t>
            </a:r>
            <a:r>
              <a:rPr lang="en-US" sz="2400" dirty="0" err="1" smtClean="0">
                <a:latin typeface="Calibri" pitchFamily="34" charset="0"/>
              </a:rPr>
              <a:t>Y</a:t>
            </a:r>
            <a:r>
              <a:rPr lang="en-US" sz="2400" b="1" baseline="-25000" dirty="0" err="1" smtClean="0">
                <a:latin typeface="Calibri" pitchFamily="34" charset="0"/>
              </a:rPr>
              <a:t>k</a:t>
            </a:r>
            <a:r>
              <a:rPr lang="en-US" sz="2400" b="1" baseline="-25000" dirty="0" smtClean="0">
                <a:latin typeface="Calibri" pitchFamily="34" charset="0"/>
              </a:rPr>
              <a:t> </a:t>
            </a:r>
            <a:r>
              <a:rPr lang="en-US" sz="2400" dirty="0" smtClean="0">
                <a:latin typeface="Calibri" pitchFamily="34" charset="0"/>
              </a:rPr>
              <a:t>) + 1</a:t>
            </a:r>
          </a:p>
          <a:p>
            <a:pPr algn="just">
              <a:buNone/>
            </a:pPr>
            <a:r>
              <a:rPr lang="en-US" sz="2400" b="1" dirty="0" smtClean="0">
                <a:solidFill>
                  <a:srgbClr val="FF0000"/>
                </a:solidFill>
                <a:latin typeface="Calibri" pitchFamily="34" charset="0"/>
              </a:rPr>
              <a:t>	</a:t>
            </a:r>
            <a:r>
              <a:rPr lang="en-US" sz="2400" b="1" dirty="0" err="1" smtClean="0">
                <a:latin typeface="Calibri" pitchFamily="34" charset="0"/>
              </a:rPr>
              <a:t>P</a:t>
            </a:r>
            <a:r>
              <a:rPr lang="en-US" sz="2400" b="1" baseline="-25000" dirty="0" err="1" smtClean="0">
                <a:latin typeface="Calibri" pitchFamily="34" charset="0"/>
              </a:rPr>
              <a:t>k</a:t>
            </a:r>
            <a:r>
              <a:rPr lang="en-US" sz="2400" b="1" baseline="-25000" dirty="0" smtClean="0">
                <a:latin typeface="Calibri" pitchFamily="34" charset="0"/>
              </a:rPr>
              <a:t> +1</a:t>
            </a:r>
            <a:r>
              <a:rPr lang="en-US" sz="2400" b="1" dirty="0" smtClean="0">
                <a:latin typeface="Calibri" pitchFamily="34" charset="0"/>
              </a:rPr>
              <a:t> = </a:t>
            </a:r>
            <a:r>
              <a:rPr lang="en-US" sz="2400" b="1" dirty="0" err="1" smtClean="0">
                <a:latin typeface="Calibri" pitchFamily="34" charset="0"/>
              </a:rPr>
              <a:t>P</a:t>
            </a:r>
            <a:r>
              <a:rPr lang="en-US" sz="2400" b="1" baseline="-25000" dirty="0" err="1" smtClean="0">
                <a:latin typeface="Calibri" pitchFamily="34" charset="0"/>
              </a:rPr>
              <a:t>k</a:t>
            </a:r>
            <a:r>
              <a:rPr lang="en-US" sz="2400" b="1" dirty="0" smtClean="0">
                <a:latin typeface="Calibri" pitchFamily="34" charset="0"/>
              </a:rPr>
              <a:t> + 2(</a:t>
            </a:r>
            <a:r>
              <a:rPr lang="en-US" sz="2400" b="1" dirty="0" err="1" smtClean="0">
                <a:latin typeface="Calibri" pitchFamily="34" charset="0"/>
              </a:rPr>
              <a:t>X</a:t>
            </a:r>
            <a:r>
              <a:rPr lang="en-US" sz="2400" b="1" baseline="-25000" dirty="0" err="1" smtClean="0">
                <a:latin typeface="Calibri" pitchFamily="34" charset="0"/>
              </a:rPr>
              <a:t>k</a:t>
            </a:r>
            <a:r>
              <a:rPr lang="en-US" sz="2400" b="1" dirty="0" smtClean="0">
                <a:latin typeface="Calibri" pitchFamily="34" charset="0"/>
              </a:rPr>
              <a:t> – </a:t>
            </a:r>
            <a:r>
              <a:rPr lang="en-US" sz="2400" b="1" dirty="0" err="1" smtClean="0">
                <a:latin typeface="Calibri" pitchFamily="34" charset="0"/>
              </a:rPr>
              <a:t>Y</a:t>
            </a:r>
            <a:r>
              <a:rPr lang="en-US" sz="2400" b="1" baseline="-25000" dirty="0" err="1" smtClean="0">
                <a:latin typeface="Calibri" pitchFamily="34" charset="0"/>
              </a:rPr>
              <a:t>k</a:t>
            </a:r>
            <a:r>
              <a:rPr lang="en-US" sz="2400" b="1" dirty="0" smtClean="0">
                <a:latin typeface="Calibri" pitchFamily="34" charset="0"/>
              </a:rPr>
              <a:t> ) + 5</a:t>
            </a:r>
            <a:endParaRPr lang="en-US" sz="2400" dirty="0" smtClean="0">
              <a:latin typeface="Calibri" pitchFamily="34" charset="0"/>
            </a:endParaRPr>
          </a:p>
          <a:p>
            <a:pPr algn="just">
              <a:buNone/>
            </a:pPr>
            <a:endParaRPr lang="en-US" sz="2400" b="1" dirty="0" smtClean="0">
              <a:latin typeface="Calibri" pitchFamily="34" charset="0"/>
            </a:endParaRPr>
          </a:p>
          <a:p>
            <a:pPr>
              <a:buNone/>
            </a:pPr>
            <a:endParaRPr 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457200"/>
            <a:ext cx="8229600" cy="5638800"/>
          </a:xfrm>
        </p:spPr>
        <p:txBody>
          <a:bodyPr>
            <a:normAutofit lnSpcReduction="10000"/>
          </a:bodyPr>
          <a:lstStyle/>
          <a:p>
            <a:r>
              <a:rPr lang="en-US" dirty="0" smtClean="0"/>
              <a:t>The initial decision parameter is obtained by evaluating the circle function at the start position (</a:t>
            </a:r>
            <a:r>
              <a:rPr lang="en-US" sz="3200" dirty="0" smtClean="0"/>
              <a:t>x</a:t>
            </a:r>
            <a:r>
              <a:rPr lang="en-US" sz="2000" dirty="0" smtClean="0"/>
              <a:t>0</a:t>
            </a:r>
            <a:r>
              <a:rPr lang="en-US" dirty="0" smtClean="0"/>
              <a:t>,</a:t>
            </a:r>
            <a:r>
              <a:rPr lang="en-US" sz="3200" dirty="0" smtClean="0"/>
              <a:t>y</a:t>
            </a:r>
            <a:r>
              <a:rPr lang="en-US" sz="2000" dirty="0" smtClean="0"/>
              <a:t>0</a:t>
            </a:r>
            <a:r>
              <a:rPr lang="en-US" dirty="0" smtClean="0"/>
              <a:t>) = (0,r).</a:t>
            </a:r>
          </a:p>
          <a:p>
            <a:pPr>
              <a:buNone/>
            </a:pPr>
            <a:r>
              <a:rPr lang="en-US" dirty="0" smtClean="0"/>
              <a:t>First decision parameter coordinate at (0,r) </a:t>
            </a:r>
          </a:p>
          <a:p>
            <a:pPr>
              <a:buNone/>
            </a:pPr>
            <a:r>
              <a:rPr lang="en-US" dirty="0" smtClean="0"/>
              <a:t>P</a:t>
            </a:r>
            <a:r>
              <a:rPr lang="en-US" baseline="-25000" dirty="0" smtClean="0"/>
              <a:t>0 </a:t>
            </a:r>
            <a:r>
              <a:rPr lang="en-US" dirty="0" smtClean="0"/>
              <a:t>= </a:t>
            </a:r>
            <a:r>
              <a:rPr lang="en-US" dirty="0" err="1" smtClean="0"/>
              <a:t>f</a:t>
            </a:r>
            <a:r>
              <a:rPr lang="en-US" baseline="-25000" dirty="0" err="1" smtClean="0"/>
              <a:t>circle</a:t>
            </a:r>
            <a:r>
              <a:rPr lang="en-US" dirty="0" smtClean="0"/>
              <a:t>( 1, r – ½ )</a:t>
            </a:r>
          </a:p>
          <a:p>
            <a:pPr>
              <a:buNone/>
            </a:pPr>
            <a:r>
              <a:rPr lang="en-US" dirty="0" smtClean="0"/>
              <a:t>P</a:t>
            </a:r>
            <a:r>
              <a:rPr lang="en-US" baseline="-25000" dirty="0" smtClean="0"/>
              <a:t>0 </a:t>
            </a:r>
            <a:r>
              <a:rPr lang="en-US" dirty="0" smtClean="0"/>
              <a:t>= (0 + 1)</a:t>
            </a:r>
            <a:r>
              <a:rPr lang="en-US" baseline="30000" dirty="0" smtClean="0"/>
              <a:t>2</a:t>
            </a:r>
            <a:r>
              <a:rPr lang="en-US" dirty="0" smtClean="0"/>
              <a:t> + (r – ½ )</a:t>
            </a:r>
            <a:r>
              <a:rPr lang="en-US" baseline="30000" dirty="0" smtClean="0"/>
              <a:t>2</a:t>
            </a:r>
            <a:r>
              <a:rPr lang="en-US" dirty="0" smtClean="0"/>
              <a:t> –r</a:t>
            </a:r>
            <a:r>
              <a:rPr lang="en-US" baseline="30000" dirty="0" smtClean="0"/>
              <a:t>2</a:t>
            </a:r>
            <a:r>
              <a:rPr lang="en-US" dirty="0" smtClean="0"/>
              <a:t>  </a:t>
            </a:r>
          </a:p>
          <a:p>
            <a:pPr>
              <a:buNone/>
            </a:pPr>
            <a:r>
              <a:rPr lang="en-US" dirty="0" smtClean="0"/>
              <a:t>P</a:t>
            </a:r>
            <a:r>
              <a:rPr lang="en-US" baseline="-25000" dirty="0" smtClean="0"/>
              <a:t>0 </a:t>
            </a:r>
            <a:r>
              <a:rPr lang="en-US" dirty="0" smtClean="0"/>
              <a:t>= 5/4 – r</a:t>
            </a:r>
          </a:p>
          <a:p>
            <a:pPr>
              <a:buNone/>
            </a:pPr>
            <a:r>
              <a:rPr lang="en-US" baseline="30000" dirty="0" smtClean="0"/>
              <a:t> </a:t>
            </a:r>
          </a:p>
          <a:p>
            <a:pPr>
              <a:buNone/>
            </a:pPr>
            <a:r>
              <a:rPr lang="en-US" dirty="0" smtClean="0"/>
              <a:t>but </a:t>
            </a:r>
            <a:r>
              <a:rPr lang="en-US" dirty="0" err="1" smtClean="0"/>
              <a:t>Bresenham</a:t>
            </a:r>
            <a:r>
              <a:rPr lang="en-US" dirty="0" smtClean="0"/>
              <a:t> algorithm involve only integer value</a:t>
            </a:r>
          </a:p>
          <a:p>
            <a:pPr>
              <a:buNone/>
            </a:pPr>
            <a:r>
              <a:rPr lang="en-US" b="1" dirty="0" smtClean="0">
                <a:solidFill>
                  <a:srgbClr val="FF0000"/>
                </a:solidFill>
              </a:rPr>
              <a:t>		</a:t>
            </a:r>
          </a:p>
          <a:p>
            <a:pPr>
              <a:buNone/>
            </a:pPr>
            <a:r>
              <a:rPr lang="en-US" b="1" dirty="0" smtClean="0">
                <a:solidFill>
                  <a:srgbClr val="FF0000"/>
                </a:solidFill>
              </a:rPr>
              <a:t>		</a:t>
            </a:r>
            <a:r>
              <a:rPr lang="en-US" b="1" dirty="0" smtClean="0"/>
              <a:t>P</a:t>
            </a:r>
            <a:r>
              <a:rPr lang="en-US" b="1" baseline="-25000" dirty="0" smtClean="0"/>
              <a:t>0 </a:t>
            </a:r>
            <a:r>
              <a:rPr lang="en-US" b="1" dirty="0" smtClean="0"/>
              <a:t>= 1 – r     …(6)</a:t>
            </a:r>
            <a:endParaRPr 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43000"/>
            <a:ext cx="8229600" cy="4953000"/>
          </a:xfrm>
        </p:spPr>
        <p:txBody>
          <a:bodyPr>
            <a:normAutofit fontScale="92500" lnSpcReduction="10000"/>
          </a:bodyPr>
          <a:lstStyle/>
          <a:p>
            <a:pPr marL="514350" indent="-514350" algn="just">
              <a:buFont typeface="+mj-lt"/>
              <a:buAutoNum type="arabicPeriod"/>
              <a:defRPr/>
            </a:pPr>
            <a:r>
              <a:rPr lang="en-US" sz="2400" dirty="0" smtClean="0">
                <a:latin typeface="Calibri" pitchFamily="34" charset="0"/>
              </a:rPr>
              <a:t>Input radius </a:t>
            </a:r>
            <a:r>
              <a:rPr lang="en-US" sz="2400" b="1" dirty="0" smtClean="0">
                <a:latin typeface="Calibri" pitchFamily="34" charset="0"/>
              </a:rPr>
              <a:t>r</a:t>
            </a:r>
            <a:r>
              <a:rPr lang="en-US" sz="2400" dirty="0" smtClean="0">
                <a:latin typeface="Calibri" pitchFamily="34" charset="0"/>
              </a:rPr>
              <a:t> and circle center </a:t>
            </a:r>
            <a:r>
              <a:rPr lang="en-US" sz="2400" b="1" dirty="0" smtClean="0">
                <a:latin typeface="Calibri" pitchFamily="34" charset="0"/>
              </a:rPr>
              <a:t>(</a:t>
            </a:r>
            <a:r>
              <a:rPr lang="en-US" sz="2400" b="1" dirty="0" err="1" smtClean="0">
                <a:latin typeface="Calibri" pitchFamily="34" charset="0"/>
              </a:rPr>
              <a:t>Xc</a:t>
            </a:r>
            <a:r>
              <a:rPr lang="en-US" sz="2400" b="1" dirty="0" smtClean="0">
                <a:latin typeface="Calibri" pitchFamily="34" charset="0"/>
              </a:rPr>
              <a:t>, </a:t>
            </a:r>
            <a:r>
              <a:rPr lang="en-US" sz="2400" b="1" dirty="0" err="1" smtClean="0">
                <a:latin typeface="Calibri" pitchFamily="34" charset="0"/>
              </a:rPr>
              <a:t>Yc</a:t>
            </a:r>
            <a:r>
              <a:rPr lang="en-US" sz="2400" b="1" dirty="0" smtClean="0">
                <a:latin typeface="Calibri" pitchFamily="34" charset="0"/>
              </a:rPr>
              <a:t>),</a:t>
            </a:r>
            <a:r>
              <a:rPr lang="en-US" sz="2400" dirty="0" smtClean="0">
                <a:latin typeface="Calibri" pitchFamily="34" charset="0"/>
              </a:rPr>
              <a:t> and obtain the first point in circumference of a circle centered on origin as </a:t>
            </a:r>
          </a:p>
          <a:p>
            <a:pPr marL="514350" indent="-514350" algn="just">
              <a:buNone/>
              <a:defRPr/>
            </a:pPr>
            <a:r>
              <a:rPr lang="en-US" sz="2400" dirty="0" smtClean="0">
                <a:latin typeface="Calibri" pitchFamily="34" charset="0"/>
              </a:rPr>
              <a:t>	                                     (Xo, </a:t>
            </a:r>
            <a:r>
              <a:rPr lang="en-US" sz="2400" dirty="0" err="1" smtClean="0">
                <a:latin typeface="Calibri" pitchFamily="34" charset="0"/>
              </a:rPr>
              <a:t>Yo</a:t>
            </a:r>
            <a:r>
              <a:rPr lang="en-US" sz="2400" dirty="0" smtClean="0">
                <a:latin typeface="Calibri" pitchFamily="34" charset="0"/>
              </a:rPr>
              <a:t>) = (0, r)	 </a:t>
            </a:r>
          </a:p>
          <a:p>
            <a:pPr marL="514350" indent="-514350" algn="just">
              <a:buFont typeface="+mj-lt"/>
              <a:buAutoNum type="arabicPeriod" startAt="2"/>
              <a:defRPr/>
            </a:pPr>
            <a:r>
              <a:rPr lang="en-US" sz="2400" dirty="0" smtClean="0">
                <a:latin typeface="Calibri" pitchFamily="34" charset="0"/>
              </a:rPr>
              <a:t>Calculate the initial value of decision parameter as</a:t>
            </a:r>
          </a:p>
          <a:p>
            <a:pPr marL="514350" indent="-514350" algn="just">
              <a:buNone/>
              <a:defRPr/>
            </a:pPr>
            <a:r>
              <a:rPr lang="en-US" sz="2400" dirty="0" smtClean="0">
                <a:latin typeface="Calibri" pitchFamily="34" charset="0"/>
              </a:rPr>
              <a:t>	                              Po = 5/4 – r  or Po = 1 – r</a:t>
            </a:r>
          </a:p>
          <a:p>
            <a:pPr marL="457200" indent="-457200" algn="just">
              <a:buFont typeface="+mj-lt"/>
              <a:buAutoNum type="arabicPeriod" startAt="3"/>
              <a:defRPr/>
            </a:pPr>
            <a:r>
              <a:rPr lang="en-US" sz="2400" dirty="0" smtClean="0">
                <a:latin typeface="Calibri" pitchFamily="34" charset="0"/>
              </a:rPr>
              <a:t>At each </a:t>
            </a:r>
            <a:r>
              <a:rPr lang="en-US" sz="2400" dirty="0" err="1" smtClean="0">
                <a:latin typeface="Calibri" pitchFamily="34" charset="0"/>
              </a:rPr>
              <a:t>X</a:t>
            </a:r>
            <a:r>
              <a:rPr lang="en-US" sz="2400" baseline="-25000" dirty="0" err="1" smtClean="0">
                <a:latin typeface="Calibri" pitchFamily="34" charset="0"/>
              </a:rPr>
              <a:t>k</a:t>
            </a:r>
            <a:r>
              <a:rPr lang="en-US" sz="2400" dirty="0" smtClean="0">
                <a:latin typeface="Calibri" pitchFamily="34" charset="0"/>
              </a:rPr>
              <a:t> position, starting at k = O, perform the following test:</a:t>
            </a:r>
          </a:p>
          <a:p>
            <a:pPr algn="just">
              <a:buNone/>
              <a:defRPr/>
            </a:pPr>
            <a:r>
              <a:rPr lang="en-US" sz="2400" dirty="0" smtClean="0">
                <a:latin typeface="Calibri" pitchFamily="34" charset="0"/>
              </a:rPr>
              <a:t>	If </a:t>
            </a:r>
            <a:r>
              <a:rPr lang="en-US" sz="2400" dirty="0" err="1" smtClean="0">
                <a:latin typeface="Calibri" pitchFamily="34" charset="0"/>
              </a:rPr>
              <a:t>P</a:t>
            </a:r>
            <a:r>
              <a:rPr lang="en-US" sz="2400" baseline="-25000" dirty="0" err="1" smtClean="0">
                <a:latin typeface="Calibri" pitchFamily="34" charset="0"/>
              </a:rPr>
              <a:t>k</a:t>
            </a:r>
            <a:r>
              <a:rPr lang="en-US" sz="2400" dirty="0" smtClean="0">
                <a:latin typeface="Calibri" pitchFamily="34" charset="0"/>
              </a:rPr>
              <a:t> &lt; 0, the next point along circle centered on (0,0) is (X</a:t>
            </a:r>
            <a:r>
              <a:rPr lang="en-US" sz="2400" baseline="-25000" dirty="0" smtClean="0">
                <a:latin typeface="Calibri" pitchFamily="34" charset="0"/>
              </a:rPr>
              <a:t>k+1</a:t>
            </a:r>
            <a:r>
              <a:rPr lang="en-US" sz="2400" dirty="0" smtClean="0">
                <a:latin typeface="Calibri" pitchFamily="34" charset="0"/>
              </a:rPr>
              <a:t>, </a:t>
            </a:r>
            <a:r>
              <a:rPr lang="en-US" sz="2400" dirty="0" err="1" smtClean="0">
                <a:latin typeface="Calibri" pitchFamily="34" charset="0"/>
              </a:rPr>
              <a:t>Y</a:t>
            </a:r>
            <a:r>
              <a:rPr lang="en-US" sz="2400" baseline="-25000" dirty="0" err="1" smtClean="0">
                <a:latin typeface="Calibri" pitchFamily="34" charset="0"/>
              </a:rPr>
              <a:t>k</a:t>
            </a:r>
            <a:r>
              <a:rPr lang="en-US" sz="2400" dirty="0" smtClean="0">
                <a:latin typeface="Calibri" pitchFamily="34" charset="0"/>
              </a:rPr>
              <a:t>) and</a:t>
            </a:r>
          </a:p>
          <a:p>
            <a:pPr algn="just">
              <a:buNone/>
              <a:defRPr/>
            </a:pPr>
            <a:r>
              <a:rPr lang="en-US" sz="2400" dirty="0" smtClean="0">
                <a:latin typeface="Calibri" pitchFamily="34" charset="0"/>
              </a:rPr>
              <a:t>	                     P</a:t>
            </a:r>
            <a:r>
              <a:rPr lang="en-US" sz="2400" baseline="-25000" dirty="0" smtClean="0">
                <a:latin typeface="Calibri" pitchFamily="34" charset="0"/>
              </a:rPr>
              <a:t>k+1</a:t>
            </a:r>
            <a:r>
              <a:rPr lang="en-US" sz="2400" dirty="0" smtClean="0">
                <a:latin typeface="Calibri" pitchFamily="34" charset="0"/>
              </a:rPr>
              <a:t> = </a:t>
            </a:r>
            <a:r>
              <a:rPr lang="en-US" sz="2400" dirty="0" err="1" smtClean="0">
                <a:latin typeface="Calibri" pitchFamily="34" charset="0"/>
              </a:rPr>
              <a:t>P</a:t>
            </a:r>
            <a:r>
              <a:rPr lang="en-US" sz="2400" baseline="-25000" dirty="0" err="1" smtClean="0">
                <a:latin typeface="Calibri" pitchFamily="34" charset="0"/>
              </a:rPr>
              <a:t>k</a:t>
            </a:r>
            <a:r>
              <a:rPr lang="en-US" sz="2400" dirty="0" smtClean="0">
                <a:latin typeface="Calibri" pitchFamily="34" charset="0"/>
              </a:rPr>
              <a:t> + 2X</a:t>
            </a:r>
            <a:r>
              <a:rPr lang="en-US" sz="2400" baseline="-25000" dirty="0" smtClean="0">
                <a:latin typeface="Calibri" pitchFamily="34" charset="0"/>
              </a:rPr>
              <a:t>k</a:t>
            </a:r>
            <a:r>
              <a:rPr lang="en-US" sz="2400" dirty="0" smtClean="0">
                <a:latin typeface="Calibri" pitchFamily="34" charset="0"/>
              </a:rPr>
              <a:t> + 3 or P</a:t>
            </a:r>
            <a:r>
              <a:rPr lang="en-US" sz="2400" baseline="-25000" dirty="0" smtClean="0">
                <a:latin typeface="Calibri" pitchFamily="34" charset="0"/>
              </a:rPr>
              <a:t>k+1</a:t>
            </a:r>
            <a:r>
              <a:rPr lang="en-US" sz="2400" dirty="0" smtClean="0">
                <a:latin typeface="Calibri" pitchFamily="34" charset="0"/>
              </a:rPr>
              <a:t> = </a:t>
            </a:r>
            <a:r>
              <a:rPr lang="en-US" sz="2400" dirty="0" err="1" smtClean="0">
                <a:latin typeface="Calibri" pitchFamily="34" charset="0"/>
              </a:rPr>
              <a:t>P</a:t>
            </a:r>
            <a:r>
              <a:rPr lang="en-US" sz="2400" baseline="-25000" dirty="0" err="1" smtClean="0">
                <a:latin typeface="Calibri" pitchFamily="34" charset="0"/>
              </a:rPr>
              <a:t>k</a:t>
            </a:r>
            <a:r>
              <a:rPr lang="en-US" sz="2400" dirty="0" smtClean="0">
                <a:latin typeface="Calibri" pitchFamily="34" charset="0"/>
              </a:rPr>
              <a:t> + 2X</a:t>
            </a:r>
            <a:r>
              <a:rPr lang="en-US" sz="2400" baseline="-25000" dirty="0" smtClean="0">
                <a:latin typeface="Calibri" pitchFamily="34" charset="0"/>
              </a:rPr>
              <a:t>k+1</a:t>
            </a:r>
            <a:r>
              <a:rPr lang="en-US" sz="2400" dirty="0" smtClean="0">
                <a:latin typeface="Calibri" pitchFamily="34" charset="0"/>
              </a:rPr>
              <a:t> + 1</a:t>
            </a:r>
          </a:p>
          <a:p>
            <a:pPr algn="just">
              <a:buNone/>
              <a:defRPr/>
            </a:pPr>
            <a:endParaRPr lang="en-US" sz="2400" dirty="0" smtClean="0">
              <a:solidFill>
                <a:srgbClr val="FF0000"/>
              </a:solidFill>
              <a:latin typeface="Calibri" pitchFamily="34" charset="0"/>
            </a:endParaRPr>
          </a:p>
          <a:p>
            <a:pPr algn="just">
              <a:buNone/>
              <a:defRPr/>
            </a:pPr>
            <a:r>
              <a:rPr lang="en-US" sz="2400" dirty="0" smtClean="0">
                <a:latin typeface="Calibri" pitchFamily="34" charset="0"/>
              </a:rPr>
              <a:t>	Otherwise, the next point is (</a:t>
            </a:r>
            <a:r>
              <a:rPr lang="en-US" sz="2400" dirty="0" err="1" smtClean="0">
                <a:latin typeface="Calibri" pitchFamily="34" charset="0"/>
              </a:rPr>
              <a:t>X</a:t>
            </a:r>
            <a:r>
              <a:rPr lang="en-US" sz="2400" baseline="-25000" dirty="0" err="1" smtClean="0">
                <a:latin typeface="Calibri" pitchFamily="34" charset="0"/>
              </a:rPr>
              <a:t>k</a:t>
            </a:r>
            <a:r>
              <a:rPr lang="en-US" sz="2400" baseline="-25000" dirty="0" smtClean="0">
                <a:latin typeface="Calibri" pitchFamily="34" charset="0"/>
              </a:rPr>
              <a:t> + 1</a:t>
            </a:r>
            <a:r>
              <a:rPr lang="en-US" sz="2400" dirty="0" smtClean="0">
                <a:latin typeface="Calibri" pitchFamily="34" charset="0"/>
              </a:rPr>
              <a:t>, </a:t>
            </a:r>
            <a:r>
              <a:rPr lang="en-US" sz="2400" dirty="0" err="1" smtClean="0">
                <a:latin typeface="Calibri" pitchFamily="34" charset="0"/>
              </a:rPr>
              <a:t>Y</a:t>
            </a:r>
            <a:r>
              <a:rPr lang="en-US" sz="2400" baseline="-25000" dirty="0" err="1" smtClean="0">
                <a:latin typeface="Calibri" pitchFamily="34" charset="0"/>
              </a:rPr>
              <a:t>k</a:t>
            </a:r>
            <a:r>
              <a:rPr lang="en-US" sz="2400" baseline="-25000" dirty="0" smtClean="0">
                <a:latin typeface="Calibri" pitchFamily="34" charset="0"/>
              </a:rPr>
              <a:t> - 1</a:t>
            </a:r>
            <a:r>
              <a:rPr lang="en-US" sz="2400" dirty="0" smtClean="0">
                <a:latin typeface="Calibri" pitchFamily="34" charset="0"/>
              </a:rPr>
              <a:t>) and</a:t>
            </a:r>
          </a:p>
          <a:p>
            <a:pPr algn="just">
              <a:buNone/>
              <a:defRPr/>
            </a:pPr>
            <a:r>
              <a:rPr lang="en-US" sz="2400" dirty="0" smtClean="0">
                <a:solidFill>
                  <a:srgbClr val="FF0000"/>
                </a:solidFill>
                <a:latin typeface="Calibri" pitchFamily="34" charset="0"/>
              </a:rPr>
              <a:t>	               </a:t>
            </a:r>
            <a:r>
              <a:rPr lang="en-US" sz="2400" dirty="0" smtClean="0">
                <a:latin typeface="Calibri" pitchFamily="34" charset="0"/>
              </a:rPr>
              <a:t>P</a:t>
            </a:r>
            <a:r>
              <a:rPr lang="en-US" sz="2400" baseline="-25000" dirty="0" smtClean="0">
                <a:latin typeface="Calibri" pitchFamily="34" charset="0"/>
              </a:rPr>
              <a:t>k+1</a:t>
            </a:r>
            <a:r>
              <a:rPr lang="en-US" sz="2400" dirty="0" smtClean="0">
                <a:latin typeface="Calibri" pitchFamily="34" charset="0"/>
              </a:rPr>
              <a:t> = </a:t>
            </a:r>
            <a:r>
              <a:rPr lang="en-US" sz="2400" dirty="0" err="1" smtClean="0">
                <a:latin typeface="Calibri" pitchFamily="34" charset="0"/>
              </a:rPr>
              <a:t>P</a:t>
            </a:r>
            <a:r>
              <a:rPr lang="en-US" sz="2400" baseline="-25000" dirty="0" err="1" smtClean="0">
                <a:latin typeface="Calibri" pitchFamily="34" charset="0"/>
              </a:rPr>
              <a:t>k</a:t>
            </a:r>
            <a:r>
              <a:rPr lang="en-US" sz="2400" dirty="0" smtClean="0">
                <a:latin typeface="Calibri" pitchFamily="34" charset="0"/>
              </a:rPr>
              <a:t> + 2(</a:t>
            </a:r>
            <a:r>
              <a:rPr lang="en-US" sz="2400" dirty="0" err="1" smtClean="0">
                <a:latin typeface="Calibri" pitchFamily="34" charset="0"/>
              </a:rPr>
              <a:t>X</a:t>
            </a:r>
            <a:r>
              <a:rPr lang="en-US" sz="2400" baseline="-25000" dirty="0" err="1" smtClean="0">
                <a:latin typeface="Calibri" pitchFamily="34" charset="0"/>
              </a:rPr>
              <a:t>k</a:t>
            </a:r>
            <a:r>
              <a:rPr lang="en-US" sz="2400" dirty="0" smtClean="0">
                <a:latin typeface="Calibri" pitchFamily="34" charset="0"/>
              </a:rPr>
              <a:t> – </a:t>
            </a:r>
            <a:r>
              <a:rPr lang="en-US" sz="2400" dirty="0" err="1" smtClean="0">
                <a:latin typeface="Calibri" pitchFamily="34" charset="0"/>
              </a:rPr>
              <a:t>Y</a:t>
            </a:r>
            <a:r>
              <a:rPr lang="en-US" sz="2400" baseline="-25000" dirty="0" err="1" smtClean="0">
                <a:latin typeface="Calibri" pitchFamily="34" charset="0"/>
              </a:rPr>
              <a:t>k</a:t>
            </a:r>
            <a:r>
              <a:rPr lang="en-US" sz="2400" dirty="0" smtClean="0">
                <a:latin typeface="Calibri" pitchFamily="34" charset="0"/>
              </a:rPr>
              <a:t> ) + 5 or P</a:t>
            </a:r>
            <a:r>
              <a:rPr lang="en-US" sz="2400" baseline="-25000" dirty="0" smtClean="0">
                <a:latin typeface="Calibri" pitchFamily="34" charset="0"/>
              </a:rPr>
              <a:t>k+1</a:t>
            </a:r>
            <a:r>
              <a:rPr lang="en-US" sz="2400" dirty="0" smtClean="0">
                <a:latin typeface="Calibri" pitchFamily="34" charset="0"/>
              </a:rPr>
              <a:t> = </a:t>
            </a:r>
            <a:r>
              <a:rPr lang="en-US" sz="2400" dirty="0" err="1" smtClean="0">
                <a:latin typeface="Calibri" pitchFamily="34" charset="0"/>
              </a:rPr>
              <a:t>P</a:t>
            </a:r>
            <a:r>
              <a:rPr lang="en-US" sz="2400" baseline="-25000" dirty="0" err="1" smtClean="0">
                <a:latin typeface="Calibri" pitchFamily="34" charset="0"/>
              </a:rPr>
              <a:t>k</a:t>
            </a:r>
            <a:r>
              <a:rPr lang="en-US" sz="2400" dirty="0" smtClean="0">
                <a:latin typeface="Calibri" pitchFamily="34" charset="0"/>
              </a:rPr>
              <a:t> + 2X</a:t>
            </a:r>
            <a:r>
              <a:rPr lang="en-US" sz="2400" baseline="-25000" dirty="0" smtClean="0">
                <a:latin typeface="Calibri" pitchFamily="34" charset="0"/>
              </a:rPr>
              <a:t>k+1</a:t>
            </a:r>
            <a:r>
              <a:rPr lang="en-US" sz="2400" dirty="0" smtClean="0">
                <a:latin typeface="Calibri" pitchFamily="34" charset="0"/>
              </a:rPr>
              <a:t> + 1 - 2Y</a:t>
            </a:r>
            <a:r>
              <a:rPr lang="en-US" sz="2400" baseline="-25000" dirty="0" smtClean="0">
                <a:latin typeface="Calibri" pitchFamily="34" charset="0"/>
              </a:rPr>
              <a:t>k+1</a:t>
            </a:r>
            <a:r>
              <a:rPr lang="en-US" sz="2400" dirty="0" smtClean="0">
                <a:latin typeface="Calibri" pitchFamily="34" charset="0"/>
              </a:rPr>
              <a:t>.</a:t>
            </a:r>
          </a:p>
          <a:p>
            <a:pPr algn="just">
              <a:buNone/>
              <a:defRPr/>
            </a:pPr>
            <a:r>
              <a:rPr lang="en-US" sz="2400" dirty="0" smtClean="0">
                <a:latin typeface="Calibri" pitchFamily="34" charset="0"/>
              </a:rPr>
              <a:t>	where 2X</a:t>
            </a:r>
            <a:r>
              <a:rPr lang="en-US" sz="2400" baseline="-25000" dirty="0" smtClean="0">
                <a:latin typeface="Calibri" pitchFamily="34" charset="0"/>
              </a:rPr>
              <a:t>k+1</a:t>
            </a:r>
            <a:r>
              <a:rPr lang="en-US" sz="2400" dirty="0" smtClean="0">
                <a:latin typeface="Calibri" pitchFamily="34" charset="0"/>
              </a:rPr>
              <a:t> = 2X</a:t>
            </a:r>
            <a:r>
              <a:rPr lang="en-US" sz="2400" baseline="-25000" dirty="0" smtClean="0">
                <a:latin typeface="Calibri" pitchFamily="34" charset="0"/>
              </a:rPr>
              <a:t>k</a:t>
            </a:r>
            <a:r>
              <a:rPr lang="en-US" sz="2400" dirty="0" smtClean="0">
                <a:latin typeface="Calibri" pitchFamily="34" charset="0"/>
              </a:rPr>
              <a:t> + 2 and 2Y</a:t>
            </a:r>
            <a:r>
              <a:rPr lang="en-US" sz="2400" baseline="-25000" dirty="0" smtClean="0">
                <a:latin typeface="Calibri" pitchFamily="34" charset="0"/>
              </a:rPr>
              <a:t>k+1</a:t>
            </a:r>
            <a:r>
              <a:rPr lang="en-US" sz="2400" dirty="0" smtClean="0">
                <a:latin typeface="Calibri" pitchFamily="34" charset="0"/>
              </a:rPr>
              <a:t> = 2Y</a:t>
            </a:r>
            <a:r>
              <a:rPr lang="en-US" sz="2400" baseline="-25000" dirty="0" smtClean="0">
                <a:latin typeface="Calibri" pitchFamily="34" charset="0"/>
              </a:rPr>
              <a:t>k</a:t>
            </a:r>
            <a:r>
              <a:rPr lang="en-US" sz="2400" dirty="0" smtClean="0">
                <a:latin typeface="Calibri" pitchFamily="34" charset="0"/>
              </a:rPr>
              <a:t> - 2. </a:t>
            </a:r>
          </a:p>
          <a:p>
            <a:endParaRPr lang="en-US" sz="2400" dirty="0"/>
          </a:p>
        </p:txBody>
      </p:sp>
      <p:sp>
        <p:nvSpPr>
          <p:cNvPr id="3" name="Title 2"/>
          <p:cNvSpPr>
            <a:spLocks noGrp="1"/>
          </p:cNvSpPr>
          <p:nvPr>
            <p:ph type="title"/>
          </p:nvPr>
        </p:nvSpPr>
        <p:spPr>
          <a:xfrm>
            <a:off x="457200" y="152400"/>
            <a:ext cx="8229600" cy="838200"/>
          </a:xfrm>
        </p:spPr>
        <p:txBody>
          <a:bodyPr>
            <a:normAutofit/>
          </a:bodyPr>
          <a:lstStyle/>
          <a:p>
            <a:r>
              <a:rPr lang="en-US" sz="3600" dirty="0" smtClean="0"/>
              <a:t>M</a:t>
            </a:r>
            <a:r>
              <a:rPr sz="3600" smtClean="0"/>
              <a:t>idpoint Circle Algorithm</a:t>
            </a:r>
            <a:endParaRPr lang="en-US" sz="36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381000"/>
            <a:ext cx="8229600" cy="5715000"/>
          </a:xfrm>
        </p:spPr>
        <p:txBody>
          <a:bodyPr/>
          <a:lstStyle/>
          <a:p>
            <a:pPr marL="514350" indent="-514350">
              <a:buFont typeface="+mj-lt"/>
              <a:buAutoNum type="arabicPeriod" startAt="4"/>
              <a:defRPr/>
            </a:pPr>
            <a:r>
              <a:rPr lang="en-US" dirty="0" smtClean="0"/>
              <a:t>Determine  symmetry points in the other seven octants. </a:t>
            </a:r>
          </a:p>
          <a:p>
            <a:pPr marL="514350" indent="-514350">
              <a:buFont typeface="+mj-lt"/>
              <a:buAutoNum type="arabicPeriod" startAt="4"/>
              <a:defRPr/>
            </a:pPr>
            <a:r>
              <a:rPr lang="en-US" dirty="0" smtClean="0"/>
              <a:t>Move each calculated pixel position (x, y) onto the circular path centered on (</a:t>
            </a:r>
            <a:r>
              <a:rPr lang="en-US" sz="3200" dirty="0" err="1" smtClean="0"/>
              <a:t>x</a:t>
            </a:r>
            <a:r>
              <a:rPr lang="en-US" sz="2000" dirty="0" err="1" smtClean="0"/>
              <a:t>c</a:t>
            </a:r>
            <a:r>
              <a:rPr lang="en-US" dirty="0" err="1" smtClean="0"/>
              <a:t>,</a:t>
            </a:r>
            <a:r>
              <a:rPr lang="en-US" sz="3200" dirty="0" err="1" smtClean="0"/>
              <a:t>y</a:t>
            </a:r>
            <a:r>
              <a:rPr lang="en-US" sz="2000" dirty="0" err="1" smtClean="0"/>
              <a:t>c</a:t>
            </a:r>
            <a:r>
              <a:rPr lang="en-US" dirty="0" smtClean="0"/>
              <a:t>) and plot the coordinate values:</a:t>
            </a:r>
          </a:p>
          <a:p>
            <a:pPr marL="514350" indent="-514350">
              <a:buNone/>
              <a:defRPr/>
            </a:pPr>
            <a:r>
              <a:rPr lang="en-US" dirty="0" smtClean="0"/>
              <a:t>	            X = </a:t>
            </a:r>
            <a:r>
              <a:rPr lang="en-US" dirty="0" err="1" smtClean="0"/>
              <a:t>X+Xc</a:t>
            </a:r>
            <a:r>
              <a:rPr lang="en-US" dirty="0" smtClean="0"/>
              <a:t>   and   Y = Y + </a:t>
            </a:r>
            <a:r>
              <a:rPr lang="en-US" dirty="0" err="1" smtClean="0"/>
              <a:t>Yc</a:t>
            </a:r>
            <a:endParaRPr lang="en-US" dirty="0" smtClean="0"/>
          </a:p>
          <a:p>
            <a:pPr marL="514350" indent="-514350">
              <a:buNone/>
              <a:defRPr/>
            </a:pPr>
            <a:r>
              <a:rPr lang="en-US" dirty="0" smtClean="0"/>
              <a:t> </a:t>
            </a:r>
          </a:p>
          <a:p>
            <a:pPr marL="514350" indent="-514350">
              <a:buFont typeface="+mj-lt"/>
              <a:buAutoNum type="arabicPeriod" startAt="6"/>
              <a:defRPr/>
            </a:pPr>
            <a:r>
              <a:rPr lang="en-US" dirty="0" smtClean="0"/>
              <a:t>Repeat steps 3 through 5 until X&gt;=Y.</a:t>
            </a:r>
          </a:p>
          <a:p>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3_16"/>
          <p:cNvPicPr>
            <a:picLocks noGrp="1" noChangeAspect="1" noChangeArrowheads="1"/>
          </p:cNvPicPr>
          <p:nvPr>
            <p:ph idx="1"/>
          </p:nvPr>
        </p:nvPicPr>
        <p:blipFill>
          <a:blip r:embed="rId2"/>
          <a:srcRect r="44337"/>
          <a:stretch>
            <a:fillRect/>
          </a:stretch>
        </p:blipFill>
        <p:spPr>
          <a:xfrm>
            <a:off x="990601" y="609600"/>
            <a:ext cx="7086600" cy="5715000"/>
          </a:xfrm>
          <a:noFill/>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990600"/>
            <a:ext cx="8229600" cy="5105400"/>
          </a:xfrm>
        </p:spPr>
        <p:txBody>
          <a:bodyPr>
            <a:normAutofit/>
          </a:bodyPr>
          <a:lstStyle/>
          <a:p>
            <a:pPr algn="just"/>
            <a:r>
              <a:rPr lang="en-US" sz="2400" dirty="0" smtClean="0"/>
              <a:t>A standard output primitive in general graphics packages is a solid-color or patterned polygon area.</a:t>
            </a:r>
          </a:p>
          <a:p>
            <a:pPr algn="just"/>
            <a:r>
              <a:rPr lang="en-US" sz="2400" dirty="0" smtClean="0"/>
              <a:t>Other kinds of area primitives are sometimes available, but polygons are easier to process since they have linear boundaries.</a:t>
            </a:r>
          </a:p>
          <a:p>
            <a:pPr algn="just"/>
            <a:r>
              <a:rPr lang="en-US" sz="2400" dirty="0" smtClean="0"/>
              <a:t>There are two basic approaches to area filling on raster systems.</a:t>
            </a:r>
          </a:p>
          <a:p>
            <a:pPr algn="just"/>
            <a:r>
              <a:rPr lang="en-US" sz="2400" dirty="0" smtClean="0"/>
              <a:t>One way to fill an area is to determine the overlap intervals for scan lines that cross the area.</a:t>
            </a:r>
          </a:p>
          <a:p>
            <a:pPr algn="just"/>
            <a:r>
              <a:rPr lang="en-US" sz="2400" dirty="0" smtClean="0"/>
              <a:t>Another method for area filling is to start from a given interior position and paint outward from this point until we encounter the specified boundary conditions.</a:t>
            </a:r>
            <a:endParaRPr lang="en-US" sz="2400" dirty="0"/>
          </a:p>
        </p:txBody>
      </p:sp>
      <p:sp>
        <p:nvSpPr>
          <p:cNvPr id="3" name="Title 2"/>
          <p:cNvSpPr>
            <a:spLocks noGrp="1"/>
          </p:cNvSpPr>
          <p:nvPr>
            <p:ph type="title"/>
          </p:nvPr>
        </p:nvSpPr>
        <p:spPr>
          <a:xfrm>
            <a:off x="457200" y="152400"/>
            <a:ext cx="8229600" cy="762000"/>
          </a:xfrm>
        </p:spPr>
        <p:txBody>
          <a:bodyPr>
            <a:normAutofit/>
          </a:bodyPr>
          <a:lstStyle/>
          <a:p>
            <a:r>
              <a:rPr sz="4000" smtClean="0"/>
              <a:t>Filled-Area Primitives</a:t>
            </a:r>
            <a:endParaRPr lang="en-US" sz="4000"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990600"/>
            <a:ext cx="8229600" cy="5105400"/>
          </a:xfrm>
        </p:spPr>
        <p:txBody>
          <a:bodyPr>
            <a:normAutofit/>
          </a:bodyPr>
          <a:lstStyle/>
          <a:p>
            <a:pPr algn="just"/>
            <a:r>
              <a:rPr lang="en-US" sz="2400" dirty="0" smtClean="0"/>
              <a:t>For each scan line crossing a polygon, the area-fill algorithm locates the intersection points of the scan line with the polygon edges.</a:t>
            </a:r>
          </a:p>
          <a:p>
            <a:pPr algn="just"/>
            <a:r>
              <a:rPr lang="en-US" sz="2400" dirty="0" smtClean="0"/>
              <a:t>These intersection points are then sorted from left to right, and the corresponding frame-buffer positions between each intersection pair are set to the specified fill color.</a:t>
            </a:r>
          </a:p>
          <a:p>
            <a:endParaRPr lang="en-US" sz="2400" dirty="0" smtClean="0"/>
          </a:p>
        </p:txBody>
      </p:sp>
      <p:sp>
        <p:nvSpPr>
          <p:cNvPr id="3" name="Title 2"/>
          <p:cNvSpPr>
            <a:spLocks noGrp="1"/>
          </p:cNvSpPr>
          <p:nvPr>
            <p:ph type="title"/>
          </p:nvPr>
        </p:nvSpPr>
        <p:spPr>
          <a:xfrm>
            <a:off x="457200" y="152400"/>
            <a:ext cx="8229600" cy="685800"/>
          </a:xfrm>
        </p:spPr>
        <p:txBody>
          <a:bodyPr>
            <a:noAutofit/>
          </a:bodyPr>
          <a:lstStyle/>
          <a:p>
            <a:r>
              <a:rPr lang="en-US" sz="4000" dirty="0" smtClean="0"/>
              <a:t>S</a:t>
            </a:r>
            <a:r>
              <a:rPr sz="4000" smtClean="0"/>
              <a:t>can-Line Polygon Fill </a:t>
            </a:r>
            <a:r>
              <a:rPr sz="4000" smtClean="0"/>
              <a:t>Algo</a:t>
            </a:r>
            <a:r>
              <a:rPr lang="en-US" sz="4000" dirty="0" smtClean="0"/>
              <a:t>.</a:t>
            </a:r>
            <a:endParaRPr lang="en-US" sz="4000" dirty="0"/>
          </a:p>
        </p:txBody>
      </p:sp>
      <p:pic>
        <p:nvPicPr>
          <p:cNvPr id="1026" name="Picture 2" descr="C:\Users\Administrator\Desktop\TOday's imgs\gr1.bmp"/>
          <p:cNvPicPr>
            <a:picLocks noChangeAspect="1" noChangeArrowheads="1"/>
          </p:cNvPicPr>
          <p:nvPr/>
        </p:nvPicPr>
        <p:blipFill>
          <a:blip r:embed="rId2"/>
          <a:srcRect/>
          <a:stretch>
            <a:fillRect/>
          </a:stretch>
        </p:blipFill>
        <p:spPr bwMode="auto">
          <a:xfrm rot="16200000">
            <a:off x="3048002" y="1219199"/>
            <a:ext cx="3047999" cy="7467601"/>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Arts</a:t>
            </a:r>
            <a:endParaRPr lang="en-US" dirty="0"/>
          </a:p>
        </p:txBody>
      </p:sp>
      <p:sp>
        <p:nvSpPr>
          <p:cNvPr id="3" name="Content Placeholder 2"/>
          <p:cNvSpPr>
            <a:spLocks noGrp="1"/>
          </p:cNvSpPr>
          <p:nvPr>
            <p:ph idx="1"/>
          </p:nvPr>
        </p:nvSpPr>
        <p:spPr>
          <a:xfrm>
            <a:off x="914400" y="1371600"/>
            <a:ext cx="7772400" cy="4983960"/>
          </a:xfrm>
        </p:spPr>
        <p:txBody>
          <a:bodyPr>
            <a:normAutofit fontScale="92500" lnSpcReduction="20000"/>
          </a:bodyPr>
          <a:lstStyle/>
          <a:p>
            <a:pPr algn="just"/>
            <a:r>
              <a:rPr lang="en-US" sz="2400" dirty="0" smtClean="0"/>
              <a:t>Computer graphics methods are widely used in both fine art and commercial art applications.</a:t>
            </a:r>
          </a:p>
          <a:p>
            <a:pPr algn="just"/>
            <a:r>
              <a:rPr lang="en-US" sz="2400" dirty="0" smtClean="0"/>
              <a:t>Artists use special purpose hardware, software packages or programs that allow them to paint pictures on the screen of a video monitor.</a:t>
            </a:r>
          </a:p>
          <a:p>
            <a:pPr algn="just"/>
            <a:r>
              <a:rPr lang="en-US" sz="2400" dirty="0" smtClean="0"/>
              <a:t>The picture is usually painted electronically on a graphics tablet (digitizer) using a stylus, which can simulate different brush strokes, brush widths, and colors.</a:t>
            </a:r>
          </a:p>
          <a:p>
            <a:pPr algn="just"/>
            <a:r>
              <a:rPr lang="en-US" sz="2400" dirty="0" smtClean="0"/>
              <a:t>The stylus translates changing hand pressure into variable line widths, brush sizes, and color gradations. </a:t>
            </a:r>
          </a:p>
          <a:p>
            <a:pPr algn="just"/>
            <a:r>
              <a:rPr lang="en-US" sz="2400" dirty="0" smtClean="0"/>
              <a:t>Computer arts are also used in commercial art for logos and other designs, page layouts combining text and graphics, TV advertising, and other areas.</a:t>
            </a:r>
          </a:p>
          <a:p>
            <a:pPr algn="just"/>
            <a:r>
              <a:rPr lang="en-US" sz="2400" b="1" i="1" dirty="0" smtClean="0"/>
              <a:t>Morphing</a:t>
            </a:r>
            <a:r>
              <a:rPr lang="en-US" sz="2400" dirty="0" smtClean="0"/>
              <a:t> is a common graphics method employed in many commercials, where one object is transformed into another.</a:t>
            </a:r>
            <a:endParaRPr lang="en-US" sz="2400"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609600"/>
            <a:ext cx="8229600" cy="5486400"/>
          </a:xfrm>
        </p:spPr>
        <p:txBody>
          <a:bodyPr>
            <a:normAutofit/>
          </a:bodyPr>
          <a:lstStyle/>
          <a:p>
            <a:pPr algn="just"/>
            <a:r>
              <a:rPr lang="en-US" sz="2400" dirty="0" smtClean="0"/>
              <a:t>A scan line passing through a vertex intersects two polygon edges at that position, adding two points to the list of intersections for the scan line.</a:t>
            </a:r>
          </a:p>
          <a:p>
            <a:pPr algn="just"/>
            <a:r>
              <a:rPr lang="en-US" sz="2400" dirty="0" smtClean="0"/>
              <a:t>Following figure shows two scan lines at positions y and y’ that intersect edge endpoints.</a:t>
            </a:r>
          </a:p>
          <a:p>
            <a:pPr algn="just"/>
            <a:r>
              <a:rPr lang="en-US" sz="2400" dirty="0" smtClean="0"/>
              <a:t>Scan line y intersects five polygon edges. Scan line y’ intersects an even number of edges although it also passes  through a vertex.</a:t>
            </a:r>
            <a:endParaRPr lang="en-US" sz="2400" dirty="0"/>
          </a:p>
        </p:txBody>
      </p:sp>
      <p:pic>
        <p:nvPicPr>
          <p:cNvPr id="2050" name="Picture 2" descr="C:\Users\Administrator\Desktop\TOday's imgs\gr2.bmp"/>
          <p:cNvPicPr>
            <a:picLocks noChangeAspect="1" noChangeArrowheads="1"/>
          </p:cNvPicPr>
          <p:nvPr/>
        </p:nvPicPr>
        <p:blipFill>
          <a:blip r:embed="rId2"/>
          <a:srcRect/>
          <a:stretch>
            <a:fillRect/>
          </a:stretch>
        </p:blipFill>
        <p:spPr bwMode="auto">
          <a:xfrm rot="16200000">
            <a:off x="3294063" y="1617661"/>
            <a:ext cx="2784475" cy="7086601"/>
          </a:xfrm>
          <a:prstGeom prst="rect">
            <a:avLst/>
          </a:prstGeom>
          <a:noFill/>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304800"/>
            <a:ext cx="8382000" cy="6400800"/>
          </a:xfrm>
        </p:spPr>
        <p:txBody>
          <a:bodyPr>
            <a:normAutofit fontScale="92500" lnSpcReduction="20000"/>
          </a:bodyPr>
          <a:lstStyle/>
          <a:p>
            <a:pPr algn="just"/>
            <a:r>
              <a:rPr lang="en-US" sz="2400" dirty="0" smtClean="0"/>
              <a:t>Intersection points along scan line y’ correctly identify the interior pixel spans.</a:t>
            </a:r>
          </a:p>
          <a:p>
            <a:pPr algn="just"/>
            <a:r>
              <a:rPr lang="en-US" sz="2400" dirty="0" smtClean="0"/>
              <a:t>But with scan line y, we need to do some additional processing to determine the correct interior points.</a:t>
            </a:r>
          </a:p>
          <a:p>
            <a:pPr algn="just"/>
            <a:r>
              <a:rPr lang="en-US" sz="2400" dirty="0" smtClean="0"/>
              <a:t>For scan line y, the two intersecting edges sharing a vertex are on opposite sides of the scan line.</a:t>
            </a:r>
          </a:p>
          <a:p>
            <a:pPr algn="just"/>
            <a:r>
              <a:rPr lang="en-US" sz="2400" dirty="0" smtClean="0"/>
              <a:t>But, for scan line y’, the two intersecting edges are both above the scan line.</a:t>
            </a:r>
          </a:p>
          <a:p>
            <a:pPr algn="just"/>
            <a:r>
              <a:rPr lang="en-US" sz="2400" dirty="0" smtClean="0"/>
              <a:t>Thus, the vertices that require additional processing are those that have connecting edges on opposite sides of the scan line.</a:t>
            </a:r>
          </a:p>
          <a:p>
            <a:pPr algn="just"/>
            <a:r>
              <a:rPr lang="en-US" sz="2400" dirty="0" smtClean="0"/>
              <a:t>We can identify these vertices by tracing around the polygon boundary either in clockwise or counterclockwise order and observing the relative changes in vertex y coordinates as we move from one edge to the next.</a:t>
            </a:r>
          </a:p>
          <a:p>
            <a:pPr algn="just"/>
            <a:r>
              <a:rPr lang="en-US" sz="2400" dirty="0" smtClean="0"/>
              <a:t>If the endpoint y values of two consecutive edges monotonically increase or decrease, we need to count the middle vertex as a single intersection point for any scan line passing through that vertex.</a:t>
            </a:r>
          </a:p>
          <a:p>
            <a:pPr algn="just"/>
            <a:r>
              <a:rPr lang="en-US" sz="2400" dirty="0" smtClean="0"/>
              <a:t>Otherwise, the shared vertex represents a local </a:t>
            </a:r>
            <a:r>
              <a:rPr lang="en-US" sz="2400" dirty="0" err="1" smtClean="0"/>
              <a:t>extremum</a:t>
            </a:r>
            <a:r>
              <a:rPr lang="en-US" sz="2400" dirty="0" smtClean="0"/>
              <a:t> (minimum or maximum) on the polygon boundary, and the two edge intersections with the scan line passing through that vertex can be added to the intersection list.</a:t>
            </a:r>
            <a:endParaRPr lang="en-US" sz="2400"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990600"/>
            <a:ext cx="8229600" cy="5105400"/>
          </a:xfrm>
        </p:spPr>
        <p:txBody>
          <a:bodyPr>
            <a:normAutofit lnSpcReduction="10000"/>
          </a:bodyPr>
          <a:lstStyle/>
          <a:p>
            <a:pPr algn="just"/>
            <a:r>
              <a:rPr lang="en-US" sz="2400" dirty="0" smtClean="0"/>
              <a:t>Area-filling algorithms and other graphics processes often need to identify interior regions of objects.</a:t>
            </a:r>
          </a:p>
          <a:p>
            <a:pPr algn="just"/>
            <a:r>
              <a:rPr lang="en-US" sz="2400" dirty="0" smtClean="0"/>
              <a:t>In elementary geometry, a polygon is usually defined as having no self-intersections. For example, triangle, rectangles, octagons.</a:t>
            </a:r>
          </a:p>
          <a:p>
            <a:pPr algn="just"/>
            <a:r>
              <a:rPr lang="en-US" sz="2400" dirty="0" smtClean="0"/>
              <a:t>The component edges of these objects are joined only at the vertices, and otherwise the edges have no common points in the plane.</a:t>
            </a:r>
          </a:p>
          <a:p>
            <a:pPr algn="just"/>
            <a:r>
              <a:rPr lang="en-US" sz="2400" dirty="0" smtClean="0"/>
              <a:t>Identifying the interior regions of standard polygons is generally a straightforward process. But in most graphics applications, we can specify any sequence for the vertices of a fill area, including sequences that produce intersecting edges, as in following figure.</a:t>
            </a:r>
            <a:endParaRPr lang="en-US" sz="2400" dirty="0"/>
          </a:p>
        </p:txBody>
      </p:sp>
      <p:sp>
        <p:nvSpPr>
          <p:cNvPr id="3" name="Title 2"/>
          <p:cNvSpPr>
            <a:spLocks noGrp="1"/>
          </p:cNvSpPr>
          <p:nvPr>
            <p:ph type="title"/>
          </p:nvPr>
        </p:nvSpPr>
        <p:spPr>
          <a:xfrm>
            <a:off x="457200" y="152400"/>
            <a:ext cx="8229600" cy="762000"/>
          </a:xfrm>
        </p:spPr>
        <p:txBody>
          <a:bodyPr>
            <a:normAutofit/>
          </a:bodyPr>
          <a:lstStyle/>
          <a:p>
            <a:r>
              <a:rPr sz="4000" smtClean="0"/>
              <a:t>Inside-Outside Tests</a:t>
            </a:r>
            <a:endParaRPr lang="en-US" sz="4000"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Administrator\Desktop\TOday's imgs\gr3.bmp"/>
          <p:cNvPicPr>
            <a:picLocks noGrp="1" noChangeAspect="1" noChangeArrowheads="1"/>
          </p:cNvPicPr>
          <p:nvPr>
            <p:ph idx="1"/>
          </p:nvPr>
        </p:nvPicPr>
        <p:blipFill>
          <a:blip r:embed="rId2"/>
          <a:srcRect/>
          <a:stretch>
            <a:fillRect/>
          </a:stretch>
        </p:blipFill>
        <p:spPr bwMode="auto">
          <a:xfrm rot="16200000">
            <a:off x="1676400" y="-533400"/>
            <a:ext cx="5791200" cy="8077200"/>
          </a:xfrm>
          <a:prstGeom prst="rect">
            <a:avLst/>
          </a:prstGeom>
          <a:noFill/>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066800"/>
            <a:ext cx="8229600" cy="5029200"/>
          </a:xfrm>
        </p:spPr>
        <p:txBody>
          <a:bodyPr>
            <a:normAutofit/>
          </a:bodyPr>
          <a:lstStyle/>
          <a:p>
            <a:pPr algn="just">
              <a:defRPr/>
            </a:pPr>
            <a:r>
              <a:rPr lang="en-US" sz="2400" dirty="0" smtClean="0">
                <a:latin typeface="Calibri" pitchFamily="34" charset="0"/>
              </a:rPr>
              <a:t>It is also known as </a:t>
            </a:r>
            <a:r>
              <a:rPr lang="en-US" sz="2400" b="1" dirty="0" smtClean="0">
                <a:latin typeface="Calibri" pitchFamily="34" charset="0"/>
              </a:rPr>
              <a:t>odd parity rule</a:t>
            </a:r>
            <a:r>
              <a:rPr lang="en-US" sz="2400" dirty="0" smtClean="0">
                <a:latin typeface="Calibri" pitchFamily="34" charset="0"/>
              </a:rPr>
              <a:t> or </a:t>
            </a:r>
            <a:r>
              <a:rPr lang="en-US" sz="2400" b="1" dirty="0" smtClean="0">
                <a:latin typeface="Calibri" pitchFamily="34" charset="0"/>
              </a:rPr>
              <a:t>even parity rule</a:t>
            </a:r>
          </a:p>
          <a:p>
            <a:pPr algn="just">
              <a:defRPr/>
            </a:pPr>
            <a:r>
              <a:rPr lang="en-US" sz="2400" b="1" dirty="0" smtClean="0">
                <a:latin typeface="Calibri" pitchFamily="34" charset="0"/>
              </a:rPr>
              <a:t>Rules: </a:t>
            </a:r>
            <a:endParaRPr lang="en-US" sz="2400" dirty="0" smtClean="0">
              <a:latin typeface="Calibri" pitchFamily="34" charset="0"/>
            </a:endParaRPr>
          </a:p>
          <a:p>
            <a:pPr marL="514350" indent="119063" algn="just">
              <a:buSzPct val="120000"/>
              <a:buFont typeface="+mj-lt"/>
              <a:buAutoNum type="arabicPeriod"/>
              <a:defRPr/>
            </a:pPr>
            <a:r>
              <a:rPr lang="en-US" sz="2400" b="1" dirty="0" smtClean="0">
                <a:latin typeface="Calibri" pitchFamily="34" charset="0"/>
              </a:rPr>
              <a:t>	</a:t>
            </a:r>
            <a:r>
              <a:rPr lang="en-US" sz="2400" dirty="0" smtClean="0">
                <a:latin typeface="Calibri" pitchFamily="34" charset="0"/>
              </a:rPr>
              <a:t>Draw a line from the given point </a:t>
            </a:r>
            <a:r>
              <a:rPr lang="en-US" sz="2400" b="1" dirty="0" smtClean="0">
                <a:latin typeface="Calibri" pitchFamily="34" charset="0"/>
              </a:rPr>
              <a:t>P</a:t>
            </a:r>
            <a:r>
              <a:rPr lang="en-US" sz="2400" dirty="0" smtClean="0">
                <a:latin typeface="Calibri" pitchFamily="34" charset="0"/>
              </a:rPr>
              <a:t> to the point, which is outside the polygon co-ordinates. </a:t>
            </a:r>
          </a:p>
          <a:p>
            <a:pPr marL="514350" indent="119063" algn="just">
              <a:buSzPct val="120000"/>
              <a:buFont typeface="+mj-lt"/>
              <a:buAutoNum type="arabicPeriod"/>
              <a:defRPr/>
            </a:pPr>
            <a:r>
              <a:rPr lang="en-US" sz="2400" dirty="0" smtClean="0">
                <a:latin typeface="Calibri" pitchFamily="34" charset="0"/>
              </a:rPr>
              <a:t>If the total no. of edges that cross (intersect) this line is </a:t>
            </a:r>
            <a:r>
              <a:rPr lang="en-US" sz="2400" b="1" dirty="0" smtClean="0">
                <a:latin typeface="Calibri" pitchFamily="34" charset="0"/>
              </a:rPr>
              <a:t>odd</a:t>
            </a:r>
            <a:r>
              <a:rPr lang="en-US" sz="2400" dirty="0" smtClean="0">
                <a:latin typeface="Calibri" pitchFamily="34" charset="0"/>
              </a:rPr>
              <a:t>, then point P is </a:t>
            </a:r>
            <a:r>
              <a:rPr lang="en-US" sz="2400" b="1" dirty="0" smtClean="0">
                <a:latin typeface="Calibri" pitchFamily="34" charset="0"/>
              </a:rPr>
              <a:t>interior</a:t>
            </a:r>
            <a:r>
              <a:rPr lang="en-US" sz="2400" dirty="0" smtClean="0">
                <a:latin typeface="Calibri" pitchFamily="34" charset="0"/>
              </a:rPr>
              <a:t> point. If it is </a:t>
            </a:r>
            <a:r>
              <a:rPr lang="en-US" sz="2400" b="1" dirty="0" smtClean="0">
                <a:latin typeface="Calibri" pitchFamily="34" charset="0"/>
              </a:rPr>
              <a:t>even</a:t>
            </a:r>
            <a:r>
              <a:rPr lang="en-US" sz="2400" dirty="0" smtClean="0">
                <a:latin typeface="Calibri" pitchFamily="34" charset="0"/>
              </a:rPr>
              <a:t>, then P is </a:t>
            </a:r>
            <a:r>
              <a:rPr lang="en-US" sz="2400" b="1" dirty="0" smtClean="0">
                <a:latin typeface="Calibri" pitchFamily="34" charset="0"/>
              </a:rPr>
              <a:t>exterior</a:t>
            </a:r>
            <a:r>
              <a:rPr lang="en-US" sz="2400" dirty="0" smtClean="0">
                <a:latin typeface="Calibri" pitchFamily="34" charset="0"/>
              </a:rPr>
              <a:t>. </a:t>
            </a:r>
          </a:p>
          <a:p>
            <a:pPr algn="just">
              <a:defRPr/>
            </a:pPr>
            <a:r>
              <a:rPr lang="en-US" sz="2400" dirty="0" smtClean="0">
                <a:latin typeface="Calibri" pitchFamily="34" charset="0"/>
              </a:rPr>
              <a:t>Here, we should take care that the line do not pass through the vertices. The </a:t>
            </a:r>
            <a:r>
              <a:rPr lang="en-US" sz="2400" b="1" dirty="0" smtClean="0">
                <a:latin typeface="Calibri" pitchFamily="34" charset="0"/>
              </a:rPr>
              <a:t>scan-line polygon fill</a:t>
            </a:r>
            <a:r>
              <a:rPr lang="en-US" sz="2400" dirty="0" smtClean="0">
                <a:latin typeface="Calibri" pitchFamily="34" charset="0"/>
              </a:rPr>
              <a:t> is example of odd-even parity rule.</a:t>
            </a:r>
          </a:p>
          <a:p>
            <a:endParaRPr lang="en-US" sz="2400" dirty="0"/>
          </a:p>
        </p:txBody>
      </p:sp>
      <p:sp>
        <p:nvSpPr>
          <p:cNvPr id="4" name="Title 3"/>
          <p:cNvSpPr>
            <a:spLocks noGrp="1"/>
          </p:cNvSpPr>
          <p:nvPr>
            <p:ph type="title"/>
          </p:nvPr>
        </p:nvSpPr>
        <p:spPr>
          <a:xfrm>
            <a:off x="457200" y="152400"/>
            <a:ext cx="8229600" cy="762000"/>
          </a:xfrm>
        </p:spPr>
        <p:txBody>
          <a:bodyPr>
            <a:normAutofit/>
          </a:bodyPr>
          <a:lstStyle/>
          <a:p>
            <a:r>
              <a:rPr sz="4000" smtClean="0"/>
              <a:t>Odd-Even Rule</a:t>
            </a:r>
            <a:endParaRPr lang="en-US" sz="400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2057400"/>
            <a:ext cx="8229600" cy="4038600"/>
          </a:xfrm>
        </p:spPr>
        <p:txBody>
          <a:bodyPr/>
          <a:lstStyle/>
          <a:p>
            <a:pPr algn="just"/>
            <a:r>
              <a:rPr lang="en-US" sz="2800" dirty="0" smtClean="0">
                <a:latin typeface="Calibri" pitchFamily="34" charset="0"/>
              </a:rPr>
              <a:t>In </a:t>
            </a:r>
            <a:r>
              <a:rPr lang="en-US" sz="2800" b="1" dirty="0" smtClean="0">
                <a:latin typeface="Calibri" pitchFamily="34" charset="0"/>
              </a:rPr>
              <a:t>non-zero winding no.</a:t>
            </a:r>
            <a:r>
              <a:rPr lang="en-US" sz="2800" dirty="0" smtClean="0">
                <a:latin typeface="Calibri" pitchFamily="34" charset="0"/>
              </a:rPr>
              <a:t>, we find the no. of polygon edges which are winding (surrounding) the given point in counter-clockwise direction. </a:t>
            </a:r>
          </a:p>
          <a:p>
            <a:pPr algn="just"/>
            <a:r>
              <a:rPr lang="en-US" sz="2800" dirty="0" smtClean="0">
                <a:latin typeface="Calibri" pitchFamily="34" charset="0"/>
              </a:rPr>
              <a:t>The count obtained  is known as </a:t>
            </a:r>
            <a:r>
              <a:rPr lang="en-US" sz="2800" b="1" dirty="0" smtClean="0">
                <a:latin typeface="Calibri" pitchFamily="34" charset="0"/>
              </a:rPr>
              <a:t>winding number</a:t>
            </a:r>
            <a:r>
              <a:rPr lang="en-US" sz="2800" dirty="0" smtClean="0">
                <a:latin typeface="Calibri" pitchFamily="34" charset="0"/>
              </a:rPr>
              <a:t>.</a:t>
            </a:r>
          </a:p>
          <a:p>
            <a:pPr algn="just"/>
            <a:r>
              <a:rPr lang="en-US" sz="2800" dirty="0" smtClean="0">
                <a:latin typeface="Calibri" pitchFamily="34" charset="0"/>
              </a:rPr>
              <a:t>The point whose winding no. is non-zero is considered as interior point, and otherwise, it is exterior.</a:t>
            </a:r>
          </a:p>
          <a:p>
            <a:pPr algn="just"/>
            <a:endParaRPr lang="en-US" sz="2400" dirty="0" smtClean="0">
              <a:latin typeface="Calibri" pitchFamily="34" charset="0"/>
            </a:endParaRPr>
          </a:p>
          <a:p>
            <a:endParaRPr lang="en-US" dirty="0"/>
          </a:p>
        </p:txBody>
      </p:sp>
      <p:sp>
        <p:nvSpPr>
          <p:cNvPr id="3" name="Title 2"/>
          <p:cNvSpPr>
            <a:spLocks noGrp="1"/>
          </p:cNvSpPr>
          <p:nvPr>
            <p:ph type="title"/>
          </p:nvPr>
        </p:nvSpPr>
        <p:spPr>
          <a:xfrm>
            <a:off x="457200" y="152400"/>
            <a:ext cx="8229600" cy="1219200"/>
          </a:xfrm>
        </p:spPr>
        <p:txBody>
          <a:bodyPr>
            <a:normAutofit/>
          </a:bodyPr>
          <a:lstStyle/>
          <a:p>
            <a:r>
              <a:rPr lang="en-US" sz="4400" dirty="0" smtClean="0"/>
              <a:t>N</a:t>
            </a:r>
            <a:r>
              <a:rPr sz="4400" smtClean="0"/>
              <a:t>onzero Winding number rule</a:t>
            </a:r>
            <a:endParaRPr lang="en-US" sz="440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685800"/>
            <a:ext cx="8229600" cy="5410200"/>
          </a:xfrm>
        </p:spPr>
        <p:txBody>
          <a:bodyPr/>
          <a:lstStyle/>
          <a:p>
            <a:pPr marL="514350" indent="-514350" algn="just">
              <a:buFont typeface="+mj-lt"/>
              <a:buAutoNum type="arabicPeriod"/>
              <a:defRPr/>
            </a:pPr>
            <a:r>
              <a:rPr lang="en-US" dirty="0" smtClean="0"/>
              <a:t>Take one counter point, initialize it zero.</a:t>
            </a:r>
          </a:p>
          <a:p>
            <a:pPr marL="514350" indent="-514350" algn="just">
              <a:buFont typeface="+mj-lt"/>
              <a:buAutoNum type="arabicPeriod"/>
              <a:defRPr/>
            </a:pPr>
            <a:r>
              <a:rPr lang="en-US" dirty="0" smtClean="0"/>
              <a:t>Draw a line from any position P to a distant point.(Line must not pass through any vertices.)</a:t>
            </a:r>
          </a:p>
          <a:p>
            <a:pPr marL="514350" indent="-514350" algn="just">
              <a:buFont typeface="+mj-lt"/>
              <a:buAutoNum type="arabicPeriod"/>
              <a:defRPr/>
            </a:pPr>
            <a:r>
              <a:rPr lang="en-US" dirty="0" smtClean="0"/>
              <a:t>Process all edges that across the line in each direction.</a:t>
            </a:r>
          </a:p>
          <a:p>
            <a:pPr algn="just">
              <a:buFont typeface="Wingdings 2" pitchFamily="18" charset="2"/>
              <a:buNone/>
              <a:defRPr/>
            </a:pPr>
            <a:r>
              <a:rPr lang="en-US" dirty="0" smtClean="0"/>
              <a:t>		if direction is from right </a:t>
            </a:r>
            <a:r>
              <a:rPr lang="en-US" dirty="0" smtClean="0">
                <a:sym typeface="Wingdings" pitchFamily="2" charset="2"/>
              </a:rPr>
              <a:t> left then +1</a:t>
            </a:r>
          </a:p>
          <a:p>
            <a:pPr algn="just">
              <a:buFont typeface="Wingdings 2" pitchFamily="18" charset="2"/>
              <a:buNone/>
              <a:defRPr/>
            </a:pPr>
            <a:r>
              <a:rPr lang="en-US" dirty="0" smtClean="0"/>
              <a:t>		if direction is from left </a:t>
            </a:r>
            <a:r>
              <a:rPr lang="en-US" dirty="0" smtClean="0">
                <a:sym typeface="Wingdings" pitchFamily="2" charset="2"/>
              </a:rPr>
              <a:t> right then  -1 </a:t>
            </a:r>
          </a:p>
          <a:p>
            <a:pPr marL="514350" indent="-514350" algn="just">
              <a:buFont typeface="+mj-lt"/>
              <a:buAutoNum type="arabicPeriod" startAt="4"/>
              <a:defRPr/>
            </a:pPr>
            <a:r>
              <a:rPr lang="en-US" dirty="0" smtClean="0">
                <a:sym typeface="Wingdings" pitchFamily="2" charset="2"/>
              </a:rPr>
              <a:t>The final value of the winding number, after all edge crossings have been counted, determines the relative position of P.</a:t>
            </a:r>
            <a:endParaRPr lang="en-US" dirty="0" smtClean="0"/>
          </a:p>
          <a:p>
            <a:pPr>
              <a:buNone/>
            </a:pPr>
            <a:endParaRPr 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95400"/>
            <a:ext cx="8229600" cy="5181600"/>
          </a:xfrm>
        </p:spPr>
        <p:txBody>
          <a:bodyPr>
            <a:normAutofit fontScale="92500" lnSpcReduction="10000"/>
          </a:bodyPr>
          <a:lstStyle/>
          <a:p>
            <a:pPr algn="just"/>
            <a:r>
              <a:rPr lang="en-US" sz="2600" dirty="0" smtClean="0"/>
              <a:t>In general, scan-line fill of regions with curved boundaries requires more work than polygon filling, since intersection calculations now involve nonlinear boundaries.</a:t>
            </a:r>
          </a:p>
          <a:p>
            <a:pPr algn="just"/>
            <a:r>
              <a:rPr lang="en-US" sz="2600" dirty="0" smtClean="0"/>
              <a:t>Another approach to area filling is to start at a point inside a region and paint the interior outward toward the boundary.</a:t>
            </a:r>
          </a:p>
          <a:p>
            <a:pPr algn="just"/>
            <a:r>
              <a:rPr lang="en-US" sz="2600" dirty="0" smtClean="0"/>
              <a:t>If the boundary is specified in a single color, the fill algorithm proceeds outward pixel by pixel until the boundary color is encountered.</a:t>
            </a:r>
          </a:p>
          <a:p>
            <a:pPr algn="just"/>
            <a:r>
              <a:rPr lang="en-US" sz="2600" dirty="0" smtClean="0"/>
              <a:t>This method is called the boundary-fill algorithm, is particularly useful in interactive painting packages, where interior points are easily selected.</a:t>
            </a:r>
          </a:p>
          <a:p>
            <a:pPr algn="just"/>
            <a:r>
              <a:rPr lang="en-US" sz="2600" dirty="0" smtClean="0">
                <a:latin typeface="Calibri" pitchFamily="34" charset="0"/>
              </a:rPr>
              <a:t>If solid-color is required (no border), Then user should choose the fill color same as the boundary color.</a:t>
            </a:r>
          </a:p>
          <a:p>
            <a:pPr algn="just">
              <a:buNone/>
            </a:pPr>
            <a:endParaRPr lang="en-US" dirty="0"/>
          </a:p>
        </p:txBody>
      </p:sp>
      <p:sp>
        <p:nvSpPr>
          <p:cNvPr id="3" name="Title 2"/>
          <p:cNvSpPr>
            <a:spLocks noGrp="1"/>
          </p:cNvSpPr>
          <p:nvPr>
            <p:ph type="title"/>
          </p:nvPr>
        </p:nvSpPr>
        <p:spPr>
          <a:xfrm>
            <a:off x="457200" y="152400"/>
            <a:ext cx="8229600" cy="838200"/>
          </a:xfrm>
        </p:spPr>
        <p:txBody>
          <a:bodyPr>
            <a:normAutofit fontScale="90000"/>
          </a:bodyPr>
          <a:lstStyle/>
          <a:p>
            <a:r>
              <a:rPr sz="4000" smtClean="0"/>
              <a:t>Scan-Line Fill of Curved Boundary Areas</a:t>
            </a:r>
            <a:endParaRPr lang="en-US" sz="4000"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533400"/>
            <a:ext cx="8229600" cy="5943600"/>
          </a:xfrm>
        </p:spPr>
        <p:txBody>
          <a:bodyPr>
            <a:normAutofit fontScale="77500" lnSpcReduction="20000"/>
          </a:bodyPr>
          <a:lstStyle/>
          <a:p>
            <a:pPr marL="514350" indent="-514350" algn="just">
              <a:buClr>
                <a:schemeClr val="accent3"/>
              </a:buClr>
              <a:buSzPct val="95000"/>
              <a:defRPr/>
            </a:pPr>
            <a:r>
              <a:rPr lang="en-US" dirty="0" smtClean="0">
                <a:latin typeface="Calibri" pitchFamily="34" charset="0"/>
              </a:rPr>
              <a:t>A boundary Fill procedure accept</a:t>
            </a:r>
          </a:p>
          <a:p>
            <a:pPr marL="514350" indent="-514350" algn="just">
              <a:buClr>
                <a:schemeClr val="accent3"/>
              </a:buClr>
              <a:buSzPct val="95000"/>
              <a:buNone/>
              <a:defRPr/>
            </a:pPr>
            <a:r>
              <a:rPr lang="en-US" dirty="0" smtClean="0">
                <a:latin typeface="Calibri" pitchFamily="34" charset="0"/>
              </a:rPr>
              <a:t>	</a:t>
            </a:r>
            <a:r>
              <a:rPr lang="en-US" dirty="0" smtClean="0">
                <a:solidFill>
                  <a:schemeClr val="accent3"/>
                </a:solidFill>
                <a:latin typeface="Calibri" pitchFamily="34" charset="0"/>
              </a:rPr>
              <a:t>1. Boundary Color</a:t>
            </a:r>
          </a:p>
          <a:p>
            <a:pPr marL="514350" indent="-514350" algn="just">
              <a:buClr>
                <a:schemeClr val="accent3"/>
              </a:buClr>
              <a:buSzPct val="95000"/>
              <a:buNone/>
              <a:defRPr/>
            </a:pPr>
            <a:r>
              <a:rPr lang="en-US" dirty="0" smtClean="0">
                <a:solidFill>
                  <a:schemeClr val="accent3"/>
                </a:solidFill>
                <a:latin typeface="Calibri" pitchFamily="34" charset="0"/>
              </a:rPr>
              <a:t>	2. Coordinates of interior point</a:t>
            </a:r>
          </a:p>
          <a:p>
            <a:pPr marL="514350" indent="-514350" algn="just">
              <a:buClr>
                <a:schemeClr val="accent3"/>
              </a:buClr>
              <a:buSzPct val="95000"/>
              <a:buNone/>
              <a:defRPr/>
            </a:pPr>
            <a:r>
              <a:rPr lang="en-US" dirty="0" smtClean="0">
                <a:solidFill>
                  <a:schemeClr val="accent3"/>
                </a:solidFill>
                <a:latin typeface="Calibri" pitchFamily="34" charset="0"/>
              </a:rPr>
              <a:t>	3. Fill color</a:t>
            </a:r>
          </a:p>
          <a:p>
            <a:pPr marL="514350" indent="-514350" algn="just">
              <a:buClr>
                <a:schemeClr val="accent3"/>
              </a:buClr>
              <a:buSzPct val="95000"/>
              <a:defRPr/>
            </a:pPr>
            <a:r>
              <a:rPr lang="en-US" dirty="0" smtClean="0">
                <a:latin typeface="Calibri" pitchFamily="34" charset="0"/>
              </a:rPr>
              <a:t>The boundary fill algorithm takes input the (X,Y) position of the interior point, the fill color and the boundary color.</a:t>
            </a:r>
          </a:p>
          <a:p>
            <a:pPr marL="514350" indent="-514350" algn="just">
              <a:buClr>
                <a:schemeClr val="accent3"/>
              </a:buClr>
              <a:buSzPct val="95000"/>
              <a:defRPr/>
            </a:pPr>
            <a:r>
              <a:rPr lang="en-US" dirty="0" smtClean="0">
                <a:latin typeface="Calibri" pitchFamily="34" charset="0"/>
              </a:rPr>
              <a:t>It start by painting the neighboring pixels with fill color if they do not have boundary color.</a:t>
            </a:r>
          </a:p>
          <a:p>
            <a:pPr marL="514350" indent="-514350" algn="just">
              <a:buClr>
                <a:schemeClr val="accent3"/>
              </a:buClr>
              <a:buSzPct val="95000"/>
              <a:defRPr/>
            </a:pPr>
            <a:r>
              <a:rPr lang="en-US" dirty="0" smtClean="0">
                <a:latin typeface="Calibri" pitchFamily="34" charset="0"/>
              </a:rPr>
              <a:t>If pixels are found with boundary color, it will stop.</a:t>
            </a:r>
          </a:p>
          <a:p>
            <a:pPr marL="514350" indent="-514350" algn="just">
              <a:buClr>
                <a:schemeClr val="accent3"/>
              </a:buClr>
              <a:buSzPct val="95000"/>
              <a:buNone/>
              <a:defRPr/>
            </a:pPr>
            <a:endParaRPr lang="en-US" dirty="0" smtClean="0">
              <a:latin typeface="Calibri" pitchFamily="34" charset="0"/>
            </a:endParaRPr>
          </a:p>
          <a:p>
            <a:pPr algn="just">
              <a:buNone/>
              <a:defRPr/>
            </a:pPr>
            <a:r>
              <a:rPr lang="en-US" u="sng" dirty="0" smtClean="0">
                <a:latin typeface="Calibri" pitchFamily="34" charset="0"/>
              </a:rPr>
              <a:t>There are two methods for filling area:</a:t>
            </a:r>
          </a:p>
          <a:p>
            <a:pPr indent="582613" algn="just">
              <a:buFont typeface="Wingdings" pitchFamily="2" charset="2"/>
              <a:buChar char="Ø"/>
              <a:defRPr/>
            </a:pPr>
            <a:r>
              <a:rPr lang="en-US" u="sng" dirty="0" smtClean="0">
                <a:latin typeface="Calibri" pitchFamily="34" charset="0"/>
              </a:rPr>
              <a:t>4 connected  </a:t>
            </a:r>
            <a:r>
              <a:rPr lang="en-US" dirty="0" smtClean="0">
                <a:latin typeface="Calibri" pitchFamily="34" charset="0"/>
              </a:rPr>
              <a:t>which uses only left, right, top and bottom pixels.</a:t>
            </a:r>
          </a:p>
          <a:p>
            <a:pPr indent="582613" algn="just">
              <a:buFont typeface="Wingdings" pitchFamily="2" charset="2"/>
              <a:buChar char="Ø"/>
              <a:defRPr/>
            </a:pPr>
            <a:r>
              <a:rPr lang="en-US" u="sng" dirty="0" smtClean="0">
                <a:latin typeface="Calibri" pitchFamily="34" charset="0"/>
              </a:rPr>
              <a:t>8 connected  </a:t>
            </a:r>
            <a:r>
              <a:rPr lang="en-US" dirty="0" smtClean="0">
                <a:latin typeface="Calibri" pitchFamily="34" charset="0"/>
              </a:rPr>
              <a:t>which uses 8 pixels surrounding.</a:t>
            </a:r>
          </a:p>
          <a:p>
            <a:pPr algn="just">
              <a:buNone/>
              <a:defRPr/>
            </a:pPr>
            <a:r>
              <a:rPr lang="en-US" dirty="0" smtClean="0">
                <a:latin typeface="Calibri" pitchFamily="34" charset="0"/>
              </a:rPr>
              <a:t>	The area filled by 8-connected is correct fill, while previous one uses partial fill.</a:t>
            </a:r>
          </a:p>
          <a:p>
            <a:pPr marL="514350" indent="-514350" algn="just">
              <a:buClr>
                <a:schemeClr val="accent3"/>
              </a:buClr>
              <a:buSzPct val="95000"/>
              <a:defRPr/>
            </a:pPr>
            <a:endParaRPr lang="en-US" dirty="0" smtClean="0">
              <a:latin typeface="Calibri" pitchFamily="34" charset="0"/>
            </a:endParaRPr>
          </a:p>
          <a:p>
            <a:pPr>
              <a:buNone/>
            </a:pPr>
            <a:endParaRPr 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62500" lnSpcReduction="20000"/>
          </a:bodyPr>
          <a:lstStyle/>
          <a:p>
            <a:pPr>
              <a:buNone/>
            </a:pPr>
            <a:r>
              <a:rPr lang="en-US" sz="2800" dirty="0" smtClean="0">
                <a:latin typeface="Calibri" pitchFamily="34" charset="0"/>
              </a:rPr>
              <a:t>void boundaryfill4(</a:t>
            </a:r>
            <a:r>
              <a:rPr lang="en-US" sz="2800" dirty="0" err="1" smtClean="0">
                <a:latin typeface="Calibri" pitchFamily="34" charset="0"/>
              </a:rPr>
              <a:t>int</a:t>
            </a:r>
            <a:r>
              <a:rPr lang="en-US" sz="2800" dirty="0" smtClean="0">
                <a:latin typeface="Calibri" pitchFamily="34" charset="0"/>
              </a:rPr>
              <a:t> x, </a:t>
            </a:r>
            <a:r>
              <a:rPr lang="en-US" sz="2800" dirty="0" err="1" smtClean="0">
                <a:latin typeface="Calibri" pitchFamily="34" charset="0"/>
              </a:rPr>
              <a:t>int</a:t>
            </a:r>
            <a:r>
              <a:rPr lang="en-US" sz="2800" dirty="0" smtClean="0">
                <a:latin typeface="Calibri" pitchFamily="34" charset="0"/>
              </a:rPr>
              <a:t> y, </a:t>
            </a:r>
            <a:r>
              <a:rPr lang="en-US" sz="2800" dirty="0" err="1" smtClean="0">
                <a:latin typeface="Calibri" pitchFamily="34" charset="0"/>
              </a:rPr>
              <a:t>int</a:t>
            </a:r>
            <a:r>
              <a:rPr lang="en-US" sz="2800" dirty="0" smtClean="0">
                <a:latin typeface="Calibri" pitchFamily="34" charset="0"/>
              </a:rPr>
              <a:t> fill, </a:t>
            </a:r>
            <a:r>
              <a:rPr lang="en-US" sz="2800" dirty="0" err="1" smtClean="0">
                <a:latin typeface="Calibri" pitchFamily="34" charset="0"/>
              </a:rPr>
              <a:t>int</a:t>
            </a:r>
            <a:r>
              <a:rPr lang="en-US" sz="2800" dirty="0" smtClean="0">
                <a:latin typeface="Calibri" pitchFamily="34" charset="0"/>
              </a:rPr>
              <a:t> boundary)</a:t>
            </a:r>
          </a:p>
          <a:p>
            <a:pPr>
              <a:buNone/>
            </a:pPr>
            <a:r>
              <a:rPr lang="en-US" sz="2800" dirty="0" smtClean="0">
                <a:latin typeface="Calibri" pitchFamily="34" charset="0"/>
              </a:rPr>
              <a:t>{</a:t>
            </a:r>
          </a:p>
          <a:p>
            <a:pPr>
              <a:buNone/>
            </a:pPr>
            <a:r>
              <a:rPr lang="en-US" sz="2800" dirty="0" smtClean="0">
                <a:latin typeface="Calibri" pitchFamily="34" charset="0"/>
              </a:rPr>
              <a:t>	</a:t>
            </a:r>
            <a:r>
              <a:rPr lang="en-US" sz="2800" dirty="0" err="1" smtClean="0">
                <a:latin typeface="Calibri" pitchFamily="34" charset="0"/>
              </a:rPr>
              <a:t>int</a:t>
            </a:r>
            <a:r>
              <a:rPr lang="en-US" sz="2800" dirty="0" smtClean="0">
                <a:latin typeface="Calibri" pitchFamily="34" charset="0"/>
              </a:rPr>
              <a:t> current;</a:t>
            </a:r>
          </a:p>
          <a:p>
            <a:pPr>
              <a:buNone/>
            </a:pPr>
            <a:r>
              <a:rPr lang="en-US" sz="2800" dirty="0" smtClean="0">
                <a:latin typeface="Calibri" pitchFamily="34" charset="0"/>
              </a:rPr>
              <a:t>	current = </a:t>
            </a:r>
            <a:r>
              <a:rPr lang="en-US" sz="2800" dirty="0" err="1" smtClean="0">
                <a:latin typeface="Calibri" pitchFamily="34" charset="0"/>
              </a:rPr>
              <a:t>getpixel</a:t>
            </a:r>
            <a:r>
              <a:rPr lang="en-US" sz="2800" dirty="0" smtClean="0">
                <a:latin typeface="Calibri" pitchFamily="34" charset="0"/>
              </a:rPr>
              <a:t>(</a:t>
            </a:r>
            <a:r>
              <a:rPr lang="en-US" sz="2800" dirty="0" err="1" smtClean="0">
                <a:latin typeface="Calibri" pitchFamily="34" charset="0"/>
              </a:rPr>
              <a:t>x,y</a:t>
            </a:r>
            <a:r>
              <a:rPr lang="en-US" sz="2800" dirty="0" smtClean="0">
                <a:latin typeface="Calibri" pitchFamily="34" charset="0"/>
              </a:rPr>
              <a:t>);</a:t>
            </a:r>
          </a:p>
          <a:p>
            <a:pPr>
              <a:buNone/>
            </a:pPr>
            <a:r>
              <a:rPr lang="en-US" sz="2800" dirty="0" smtClean="0">
                <a:latin typeface="Calibri" pitchFamily="34" charset="0"/>
              </a:rPr>
              <a:t>	if ((current !=fill) &amp;&amp; (current!=boundary))</a:t>
            </a:r>
          </a:p>
          <a:p>
            <a:pPr>
              <a:buNone/>
            </a:pPr>
            <a:r>
              <a:rPr lang="en-US" sz="2800" dirty="0" smtClean="0">
                <a:latin typeface="Calibri" pitchFamily="34" charset="0"/>
              </a:rPr>
              <a:t>    {</a:t>
            </a:r>
          </a:p>
          <a:p>
            <a:pPr>
              <a:buNone/>
            </a:pPr>
            <a:r>
              <a:rPr lang="en-US" sz="2800" dirty="0" smtClean="0">
                <a:latin typeface="Calibri" pitchFamily="34" charset="0"/>
              </a:rPr>
              <a:t>		</a:t>
            </a:r>
            <a:r>
              <a:rPr lang="en-US" sz="2800" dirty="0" err="1" smtClean="0">
                <a:latin typeface="Calibri" pitchFamily="34" charset="0"/>
              </a:rPr>
              <a:t>setcolor</a:t>
            </a:r>
            <a:r>
              <a:rPr lang="en-US" sz="2800" dirty="0" smtClean="0">
                <a:latin typeface="Calibri" pitchFamily="34" charset="0"/>
              </a:rPr>
              <a:t>(fill);</a:t>
            </a:r>
          </a:p>
          <a:p>
            <a:pPr>
              <a:buNone/>
            </a:pPr>
            <a:r>
              <a:rPr lang="en-US" sz="2800" dirty="0" smtClean="0">
                <a:latin typeface="Calibri" pitchFamily="34" charset="0"/>
              </a:rPr>
              <a:t>		</a:t>
            </a:r>
            <a:r>
              <a:rPr lang="en-US" sz="2800" dirty="0" err="1" smtClean="0">
                <a:latin typeface="Calibri" pitchFamily="34" charset="0"/>
              </a:rPr>
              <a:t>setpixel</a:t>
            </a:r>
            <a:r>
              <a:rPr lang="en-US" sz="2800" dirty="0" smtClean="0">
                <a:latin typeface="Calibri" pitchFamily="34" charset="0"/>
              </a:rPr>
              <a:t>(</a:t>
            </a:r>
            <a:r>
              <a:rPr lang="en-US" sz="2800" dirty="0" err="1" smtClean="0">
                <a:latin typeface="Calibri" pitchFamily="34" charset="0"/>
              </a:rPr>
              <a:t>x,y</a:t>
            </a:r>
            <a:r>
              <a:rPr lang="en-US" sz="2800" dirty="0" smtClean="0">
                <a:latin typeface="Calibri" pitchFamily="34" charset="0"/>
              </a:rPr>
              <a:t>);</a:t>
            </a:r>
          </a:p>
          <a:p>
            <a:pPr>
              <a:buNone/>
            </a:pPr>
            <a:r>
              <a:rPr lang="en-US" sz="2800" dirty="0" smtClean="0">
                <a:latin typeface="Calibri" pitchFamily="34" charset="0"/>
              </a:rPr>
              <a:t>		boundaryfill4(x,y+1,fill,boundary);</a:t>
            </a:r>
          </a:p>
          <a:p>
            <a:pPr>
              <a:buNone/>
            </a:pPr>
            <a:r>
              <a:rPr lang="en-US" sz="2800" dirty="0" smtClean="0">
                <a:latin typeface="Calibri" pitchFamily="34" charset="0"/>
              </a:rPr>
              <a:t>		boundaryfill4(x,y-1,fill,boundary);</a:t>
            </a:r>
          </a:p>
          <a:p>
            <a:pPr>
              <a:buNone/>
            </a:pPr>
            <a:r>
              <a:rPr lang="en-US" sz="2800" dirty="0" smtClean="0">
                <a:latin typeface="Calibri" pitchFamily="34" charset="0"/>
              </a:rPr>
              <a:t>		boundaryfill4(x+1,y,fill,boundary);</a:t>
            </a:r>
          </a:p>
          <a:p>
            <a:pPr>
              <a:buNone/>
            </a:pPr>
            <a:r>
              <a:rPr lang="en-US" sz="2800" dirty="0" smtClean="0">
                <a:latin typeface="Calibri" pitchFamily="34" charset="0"/>
              </a:rPr>
              <a:t>		boundaryfill4(x-1,y,fill,boundary); </a:t>
            </a:r>
          </a:p>
          <a:p>
            <a:pPr>
              <a:buNone/>
            </a:pPr>
            <a:r>
              <a:rPr lang="en-US" sz="2800" dirty="0" smtClean="0">
                <a:latin typeface="Calibri" pitchFamily="34" charset="0"/>
              </a:rPr>
              <a:t>    }   </a:t>
            </a:r>
          </a:p>
          <a:p>
            <a:pPr>
              <a:buNone/>
            </a:pPr>
            <a:r>
              <a:rPr lang="en-US" sz="2800" dirty="0" smtClean="0">
                <a:latin typeface="Calibri" pitchFamily="34" charset="0"/>
              </a:rPr>
              <a:t>} </a:t>
            </a:r>
          </a:p>
          <a:p>
            <a:endParaRPr lang="en-US" dirty="0"/>
          </a:p>
        </p:txBody>
      </p:sp>
      <p:sp>
        <p:nvSpPr>
          <p:cNvPr id="3" name="Title 2"/>
          <p:cNvSpPr>
            <a:spLocks noGrp="1"/>
          </p:cNvSpPr>
          <p:nvPr>
            <p:ph type="title"/>
          </p:nvPr>
        </p:nvSpPr>
        <p:spPr/>
        <p:txBody>
          <a:bodyPr/>
          <a:lstStyle/>
          <a:p>
            <a:r>
              <a:rPr lang="en-US" dirty="0" smtClean="0"/>
              <a:t>P</a:t>
            </a:r>
            <a:r>
              <a:rPr smtClean="0"/>
              <a:t>rocedure </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7"/>
          <p:cNvSpPr>
            <a:spLocks noGrp="1"/>
          </p:cNvSpPr>
          <p:nvPr>
            <p:ph type="body" idx="1"/>
          </p:nvPr>
        </p:nvSpPr>
        <p:spPr/>
        <p:txBody>
          <a:bodyPr>
            <a:normAutofit/>
          </a:bodyPr>
          <a:lstStyle/>
          <a:p>
            <a:pPr algn="ctr" eaLnBrk="1" fontAlgn="auto" hangingPunct="1">
              <a:spcAft>
                <a:spcPts val="0"/>
              </a:spcAft>
              <a:buFont typeface="Wingdings 2"/>
              <a:buNone/>
              <a:defRPr/>
            </a:pPr>
            <a:r>
              <a:rPr/>
              <a:t>Art design using paint </a:t>
            </a:r>
            <a:r>
              <a:rPr smtClean="0"/>
              <a:t>brush</a:t>
            </a:r>
            <a:endParaRPr/>
          </a:p>
        </p:txBody>
      </p:sp>
      <p:pic>
        <p:nvPicPr>
          <p:cNvPr id="10" name="Content Placeholder 3" descr="art129stevewilson455.jpg"/>
          <p:cNvPicPr>
            <a:picLocks noGrp="1" noChangeAspect="1"/>
          </p:cNvPicPr>
          <p:nvPr>
            <p:ph sz="quarter" idx="2"/>
          </p:nvPr>
        </p:nvPicPr>
        <p:blipFill>
          <a:blip r:embed="rId2"/>
          <a:stretch>
            <a:fillRect/>
          </a:stretch>
        </p:blipFill>
        <p:spPr>
          <a:xfrm>
            <a:off x="609599" y="2819401"/>
            <a:ext cx="4104909" cy="3505199"/>
          </a:xfrm>
          <a:prstGeom prst="roundRect">
            <a:avLst>
              <a:gd name="adj" fmla="val 16667"/>
            </a:avLst>
          </a:prstGeom>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Text Placeholder 8"/>
          <p:cNvSpPr>
            <a:spLocks noGrp="1"/>
          </p:cNvSpPr>
          <p:nvPr>
            <p:ph type="body" sz="half" idx="3"/>
          </p:nvPr>
        </p:nvSpPr>
        <p:spPr/>
        <p:txBody>
          <a:bodyPr>
            <a:normAutofit fontScale="92500" lnSpcReduction="20000"/>
          </a:bodyPr>
          <a:lstStyle/>
          <a:p>
            <a:pPr algn="ctr" eaLnBrk="1" fontAlgn="auto" hangingPunct="1">
              <a:spcAft>
                <a:spcPts val="0"/>
              </a:spcAft>
              <a:buFont typeface="Wingdings 2"/>
              <a:buNone/>
              <a:defRPr/>
            </a:pPr>
            <a:r>
              <a:rPr lang="en-US" dirty="0" smtClean="0"/>
              <a:t>Graphics design using mathematical functions</a:t>
            </a:r>
            <a:endParaRPr lang="en-US" dirty="0"/>
          </a:p>
        </p:txBody>
      </p:sp>
      <p:pic>
        <p:nvPicPr>
          <p:cNvPr id="12" name="Picture 5" descr="m2.jpg"/>
          <p:cNvPicPr>
            <a:picLocks noGrp="1" noChangeAspect="1"/>
          </p:cNvPicPr>
          <p:nvPr>
            <p:ph sz="quarter" idx="4"/>
          </p:nvPr>
        </p:nvPicPr>
        <p:blipFill>
          <a:blip r:embed="rId3"/>
          <a:srcRect/>
          <a:stretch>
            <a:fillRect/>
          </a:stretch>
        </p:blipFill>
        <p:spPr bwMode="auto">
          <a:xfrm>
            <a:off x="5237162" y="3048000"/>
            <a:ext cx="2857500" cy="27908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19200"/>
            <a:ext cx="8229600" cy="5105400"/>
          </a:xfrm>
        </p:spPr>
        <p:txBody>
          <a:bodyPr>
            <a:normAutofit fontScale="92500" lnSpcReduction="10000"/>
          </a:bodyPr>
          <a:lstStyle/>
          <a:p>
            <a:pPr marL="514350" indent="-514350" algn="just">
              <a:buFont typeface="Georgia" pitchFamily="18" charset="0"/>
              <a:buAutoNum type="arabicPeriod"/>
            </a:pPr>
            <a:r>
              <a:rPr lang="en-US" dirty="0" smtClean="0">
                <a:latin typeface="Calibri" pitchFamily="34" charset="0"/>
              </a:rPr>
              <a:t>If the color of any one of the interior point is same as fill color at that time this algorithm will not fill all interior pixels. Because the algorithm checks next pixels both for boundary color and fill color.</a:t>
            </a:r>
          </a:p>
          <a:p>
            <a:pPr marL="514350" indent="-514350" algn="just">
              <a:buFont typeface="Wingdings 2" pitchFamily="18" charset="2"/>
              <a:buNone/>
            </a:pPr>
            <a:r>
              <a:rPr lang="en-US" b="1" dirty="0" smtClean="0">
                <a:latin typeface="Calibri" pitchFamily="34" charset="0"/>
              </a:rPr>
              <a:t>Solution: </a:t>
            </a:r>
            <a:r>
              <a:rPr lang="en-US" dirty="0" smtClean="0">
                <a:latin typeface="Calibri" pitchFamily="34" charset="0"/>
              </a:rPr>
              <a:t>Change the color of any interior pixels that are initially set to the fill color before applying the boundary-fill procedure.</a:t>
            </a:r>
          </a:p>
          <a:p>
            <a:pPr marL="514350" indent="-514350" algn="just">
              <a:buFont typeface="Georgia" pitchFamily="18" charset="0"/>
              <a:buAutoNum type="arabicPeriod" startAt="2"/>
            </a:pPr>
            <a:r>
              <a:rPr lang="en-US" dirty="0" smtClean="0">
                <a:latin typeface="Calibri" pitchFamily="34" charset="0"/>
              </a:rPr>
              <a:t>It requires large number of PUSH and POP operation.</a:t>
            </a:r>
          </a:p>
          <a:p>
            <a:pPr marL="514350" indent="-514350" algn="just">
              <a:buFont typeface="Wingdings 2" pitchFamily="18" charset="2"/>
              <a:buNone/>
            </a:pPr>
            <a:r>
              <a:rPr lang="en-US" b="1" dirty="0" smtClean="0">
                <a:latin typeface="Calibri" pitchFamily="34" charset="0"/>
              </a:rPr>
              <a:t>Solution:</a:t>
            </a:r>
            <a:r>
              <a:rPr lang="en-US" dirty="0" smtClean="0">
                <a:latin typeface="Calibri" pitchFamily="34" charset="0"/>
              </a:rPr>
              <a:t> Fill</a:t>
            </a:r>
            <a:r>
              <a:rPr lang="en-US" b="1" dirty="0" smtClean="0">
                <a:latin typeface="Calibri" pitchFamily="34" charset="0"/>
              </a:rPr>
              <a:t> </a:t>
            </a:r>
            <a:r>
              <a:rPr lang="en-US" dirty="0" smtClean="0">
                <a:latin typeface="Calibri" pitchFamily="34" charset="0"/>
              </a:rPr>
              <a:t>horizontal pixels spans across scan line. So that we have to push beginning position of the horizontal scan line.</a:t>
            </a:r>
            <a:endParaRPr lang="en-US" b="1" dirty="0" smtClean="0">
              <a:latin typeface="Calibri" pitchFamily="34" charset="0"/>
            </a:endParaRPr>
          </a:p>
          <a:p>
            <a:pPr>
              <a:buNone/>
            </a:pPr>
            <a:endParaRPr lang="en-US" dirty="0"/>
          </a:p>
        </p:txBody>
      </p:sp>
      <p:sp>
        <p:nvSpPr>
          <p:cNvPr id="3" name="Title 2"/>
          <p:cNvSpPr>
            <a:spLocks noGrp="1"/>
          </p:cNvSpPr>
          <p:nvPr>
            <p:ph type="title"/>
          </p:nvPr>
        </p:nvSpPr>
        <p:spPr>
          <a:xfrm>
            <a:off x="457200" y="152400"/>
            <a:ext cx="8229600" cy="914400"/>
          </a:xfrm>
        </p:spPr>
        <p:txBody>
          <a:bodyPr>
            <a:normAutofit fontScale="90000"/>
          </a:bodyPr>
          <a:lstStyle/>
          <a:p>
            <a:r>
              <a:rPr smtClean="0"/>
              <a:t>Drawback of Boundary-Fill Algorithm</a:t>
            </a:r>
            <a:endParaRPr 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gn="just"/>
            <a:r>
              <a:rPr lang="en-US" sz="2400" dirty="0" smtClean="0">
                <a:latin typeface="Calibri" pitchFamily="34" charset="0"/>
              </a:rPr>
              <a:t>It is used when boundary color is more than one color.</a:t>
            </a:r>
          </a:p>
          <a:p>
            <a:pPr algn="just"/>
            <a:r>
              <a:rPr lang="en-US" sz="2400" dirty="0" smtClean="0">
                <a:latin typeface="Calibri" pitchFamily="34" charset="0"/>
              </a:rPr>
              <a:t>We can paint such area by replacing specified interior color instead of searching for boundary color value. This approach is known as Flood-Fill algorithm.</a:t>
            </a:r>
          </a:p>
          <a:p>
            <a:pPr algn="just"/>
            <a:endParaRPr lang="en-US" dirty="0" smtClean="0">
              <a:latin typeface="Calibri" pitchFamily="34" charset="0"/>
            </a:endParaRPr>
          </a:p>
          <a:p>
            <a:endParaRPr lang="en-US" dirty="0"/>
          </a:p>
        </p:txBody>
      </p:sp>
      <p:sp>
        <p:nvSpPr>
          <p:cNvPr id="3" name="Title 2"/>
          <p:cNvSpPr>
            <a:spLocks noGrp="1"/>
          </p:cNvSpPr>
          <p:nvPr>
            <p:ph type="title"/>
          </p:nvPr>
        </p:nvSpPr>
        <p:spPr/>
        <p:txBody>
          <a:bodyPr/>
          <a:lstStyle/>
          <a:p>
            <a:r>
              <a:rPr lang="en-US" dirty="0" smtClean="0"/>
              <a:t>F</a:t>
            </a:r>
            <a:r>
              <a:rPr smtClean="0"/>
              <a:t>lood Fill algorithm</a:t>
            </a:r>
            <a:endParaRPr lang="en-US" dirty="0"/>
          </a:p>
        </p:txBody>
      </p:sp>
      <p:grpSp>
        <p:nvGrpSpPr>
          <p:cNvPr id="4" name="Group 3"/>
          <p:cNvGrpSpPr/>
          <p:nvPr/>
        </p:nvGrpSpPr>
        <p:grpSpPr>
          <a:xfrm>
            <a:off x="685800" y="3657600"/>
            <a:ext cx="7391400" cy="2743200"/>
            <a:chOff x="1963738" y="4114800"/>
            <a:chExt cx="6342062" cy="1908175"/>
          </a:xfrm>
        </p:grpSpPr>
        <p:sp>
          <p:nvSpPr>
            <p:cNvPr id="5" name="Chord 4"/>
            <p:cNvSpPr/>
            <p:nvPr/>
          </p:nvSpPr>
          <p:spPr>
            <a:xfrm>
              <a:off x="1963738" y="4803775"/>
              <a:ext cx="914400" cy="1219200"/>
            </a:xfrm>
            <a:prstGeom prst="chor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6" name="Chord 5"/>
            <p:cNvSpPr/>
            <p:nvPr/>
          </p:nvSpPr>
          <p:spPr>
            <a:xfrm rot="7748914">
              <a:off x="2497138" y="4170363"/>
              <a:ext cx="914400" cy="1219200"/>
            </a:xfrm>
            <a:prstGeom prst="chord">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7" name="Chord 6"/>
            <p:cNvSpPr/>
            <p:nvPr/>
          </p:nvSpPr>
          <p:spPr>
            <a:xfrm rot="14781594">
              <a:off x="2874963" y="4930775"/>
              <a:ext cx="914400" cy="1219200"/>
            </a:xfrm>
            <a:prstGeom prst="chor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cxnSp>
          <p:nvCxnSpPr>
            <p:cNvPr id="8" name="Straight Arrow Connector 7"/>
            <p:cNvCxnSpPr/>
            <p:nvPr/>
          </p:nvCxnSpPr>
          <p:spPr>
            <a:xfrm rot="10800000" flipV="1">
              <a:off x="2362200" y="4343400"/>
              <a:ext cx="205740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11" idx="1"/>
            </p:cNvCxnSpPr>
            <p:nvPr/>
          </p:nvCxnSpPr>
          <p:spPr>
            <a:xfrm rot="10800000" flipV="1">
              <a:off x="3276600" y="4298950"/>
              <a:ext cx="1219200" cy="5016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1" idx="1"/>
            </p:cNvCxnSpPr>
            <p:nvPr/>
          </p:nvCxnSpPr>
          <p:spPr>
            <a:xfrm rot="10800000" flipV="1">
              <a:off x="3505200" y="4298950"/>
              <a:ext cx="990600" cy="1035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TextBox 21"/>
            <p:cNvSpPr txBox="1">
              <a:spLocks noChangeArrowheads="1"/>
            </p:cNvSpPr>
            <p:nvPr/>
          </p:nvSpPr>
          <p:spPr bwMode="auto">
            <a:xfrm>
              <a:off x="4495800" y="4114800"/>
              <a:ext cx="3581400" cy="369888"/>
            </a:xfrm>
            <a:prstGeom prst="rect">
              <a:avLst/>
            </a:prstGeom>
            <a:noFill/>
            <a:ln w="9525">
              <a:noFill/>
              <a:miter lim="800000"/>
              <a:headEnd/>
              <a:tailEnd/>
            </a:ln>
          </p:spPr>
          <p:txBody>
            <a:bodyPr>
              <a:spAutoFit/>
            </a:bodyPr>
            <a:lstStyle/>
            <a:p>
              <a:r>
                <a:rPr lang="en-US"/>
                <a:t>Boundary With Different Color</a:t>
              </a:r>
            </a:p>
          </p:txBody>
        </p:sp>
        <p:cxnSp>
          <p:nvCxnSpPr>
            <p:cNvPr id="12" name="Straight Arrow Connector 11"/>
            <p:cNvCxnSpPr/>
            <p:nvPr/>
          </p:nvCxnSpPr>
          <p:spPr>
            <a:xfrm rot="10800000">
              <a:off x="2895600" y="5410200"/>
              <a:ext cx="1905000"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26"/>
            <p:cNvSpPr txBox="1">
              <a:spLocks noChangeArrowheads="1"/>
            </p:cNvSpPr>
            <p:nvPr/>
          </p:nvSpPr>
          <p:spPr bwMode="auto">
            <a:xfrm>
              <a:off x="4724400" y="5410200"/>
              <a:ext cx="3581400" cy="369888"/>
            </a:xfrm>
            <a:prstGeom prst="rect">
              <a:avLst/>
            </a:prstGeom>
            <a:noFill/>
            <a:ln w="9525">
              <a:noFill/>
              <a:miter lim="800000"/>
              <a:headEnd/>
              <a:tailEnd/>
            </a:ln>
          </p:spPr>
          <p:txBody>
            <a:bodyPr>
              <a:spAutoFit/>
            </a:bodyPr>
            <a:lstStyle/>
            <a:p>
              <a:r>
                <a:rPr lang="en-US"/>
                <a:t>Region to be fill up</a:t>
              </a:r>
            </a:p>
          </p:txBody>
        </p:sp>
      </p:gr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838200"/>
            <a:ext cx="8229600" cy="5257800"/>
          </a:xfrm>
        </p:spPr>
        <p:txBody>
          <a:bodyPr>
            <a:normAutofit lnSpcReduction="10000"/>
          </a:bodyPr>
          <a:lstStyle/>
          <a:p>
            <a:pPr algn="just"/>
            <a:r>
              <a:rPr lang="en-US" dirty="0" smtClean="0">
                <a:latin typeface="Calibri" pitchFamily="34" charset="0"/>
              </a:rPr>
              <a:t>We start from a specified interior point(</a:t>
            </a:r>
            <a:r>
              <a:rPr lang="en-US" dirty="0" err="1" smtClean="0">
                <a:latin typeface="Calibri" pitchFamily="34" charset="0"/>
              </a:rPr>
              <a:t>x,y</a:t>
            </a:r>
            <a:r>
              <a:rPr lang="en-US" dirty="0" smtClean="0">
                <a:latin typeface="Calibri" pitchFamily="34" charset="0"/>
              </a:rPr>
              <a:t>) and reassign all pixel values that are currently set to a given interior color with the desired fill color.</a:t>
            </a:r>
          </a:p>
          <a:p>
            <a:pPr algn="just">
              <a:buFont typeface="Wingdings" pitchFamily="2" charset="2"/>
              <a:buChar char="q"/>
            </a:pPr>
            <a:endParaRPr lang="en-US" dirty="0" smtClean="0">
              <a:latin typeface="Calibri" pitchFamily="34" charset="0"/>
            </a:endParaRPr>
          </a:p>
          <a:p>
            <a:pPr algn="just"/>
            <a:r>
              <a:rPr lang="en-US" dirty="0" smtClean="0">
                <a:latin typeface="Calibri" pitchFamily="34" charset="0"/>
              </a:rPr>
              <a:t>If the area we want to paint has more than one interior color, we can first reassign pixel values so that all interior points have the same color.</a:t>
            </a:r>
          </a:p>
          <a:p>
            <a:pPr algn="just">
              <a:buFont typeface="Wingdings" pitchFamily="2" charset="2"/>
              <a:buChar char="q"/>
            </a:pPr>
            <a:endParaRPr lang="en-US" dirty="0" smtClean="0">
              <a:latin typeface="Calibri" pitchFamily="34" charset="0"/>
            </a:endParaRPr>
          </a:p>
          <a:p>
            <a:pPr algn="just"/>
            <a:r>
              <a:rPr lang="en-US" dirty="0" smtClean="0">
                <a:latin typeface="Calibri" pitchFamily="34" charset="0"/>
              </a:rPr>
              <a:t>Using 4-connected or 8-connected approach, we then step through pixel position until all interior points have repainted.</a:t>
            </a:r>
          </a:p>
          <a:p>
            <a:endParaRPr lang="en-US"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43000"/>
            <a:ext cx="8229600" cy="4953000"/>
          </a:xfrm>
        </p:spPr>
        <p:txBody>
          <a:bodyPr>
            <a:normAutofit fontScale="92500" lnSpcReduction="10000"/>
          </a:bodyPr>
          <a:lstStyle/>
          <a:p>
            <a:pPr>
              <a:buNone/>
            </a:pPr>
            <a:r>
              <a:rPr lang="en-US" dirty="0" smtClean="0">
                <a:latin typeface="Calibri" pitchFamily="34" charset="0"/>
              </a:rPr>
              <a:t>void floodfill4(</a:t>
            </a:r>
            <a:r>
              <a:rPr lang="en-US" dirty="0" err="1" smtClean="0">
                <a:latin typeface="Calibri" pitchFamily="34" charset="0"/>
              </a:rPr>
              <a:t>int</a:t>
            </a:r>
            <a:r>
              <a:rPr lang="en-US" dirty="0" smtClean="0">
                <a:latin typeface="Calibri" pitchFamily="34" charset="0"/>
              </a:rPr>
              <a:t> x, </a:t>
            </a:r>
            <a:r>
              <a:rPr lang="en-US" dirty="0" err="1" smtClean="0">
                <a:latin typeface="Calibri" pitchFamily="34" charset="0"/>
              </a:rPr>
              <a:t>int</a:t>
            </a:r>
            <a:r>
              <a:rPr lang="en-US" dirty="0" smtClean="0">
                <a:latin typeface="Calibri" pitchFamily="34" charset="0"/>
              </a:rPr>
              <a:t> y, </a:t>
            </a:r>
            <a:r>
              <a:rPr lang="en-US" dirty="0" err="1" smtClean="0">
                <a:latin typeface="Calibri" pitchFamily="34" charset="0"/>
              </a:rPr>
              <a:t>int</a:t>
            </a:r>
            <a:r>
              <a:rPr lang="en-US" dirty="0" smtClean="0">
                <a:latin typeface="Calibri" pitchFamily="34" charset="0"/>
              </a:rPr>
              <a:t> </a:t>
            </a:r>
            <a:r>
              <a:rPr lang="en-US" dirty="0" err="1" smtClean="0">
                <a:latin typeface="Calibri" pitchFamily="34" charset="0"/>
              </a:rPr>
              <a:t>fillcolor</a:t>
            </a:r>
            <a:r>
              <a:rPr lang="en-US" dirty="0" smtClean="0">
                <a:latin typeface="Calibri" pitchFamily="34" charset="0"/>
              </a:rPr>
              <a:t>, </a:t>
            </a:r>
            <a:r>
              <a:rPr lang="en-US" dirty="0" err="1" smtClean="0">
                <a:latin typeface="Calibri" pitchFamily="34" charset="0"/>
              </a:rPr>
              <a:t>int</a:t>
            </a:r>
            <a:r>
              <a:rPr lang="en-US" dirty="0" smtClean="0">
                <a:latin typeface="Calibri" pitchFamily="34" charset="0"/>
              </a:rPr>
              <a:t> </a:t>
            </a:r>
            <a:r>
              <a:rPr lang="en-US" dirty="0" err="1" smtClean="0">
                <a:latin typeface="Calibri" pitchFamily="34" charset="0"/>
              </a:rPr>
              <a:t>oldcolor</a:t>
            </a:r>
            <a:r>
              <a:rPr lang="en-US" dirty="0" smtClean="0">
                <a:latin typeface="Calibri" pitchFamily="34" charset="0"/>
              </a:rPr>
              <a:t>)</a:t>
            </a:r>
          </a:p>
          <a:p>
            <a:pPr>
              <a:buNone/>
            </a:pPr>
            <a:r>
              <a:rPr lang="en-US" dirty="0" smtClean="0">
                <a:latin typeface="Calibri" pitchFamily="34" charset="0"/>
              </a:rPr>
              <a:t>{	if (</a:t>
            </a:r>
            <a:r>
              <a:rPr lang="en-US" dirty="0" err="1" smtClean="0">
                <a:latin typeface="Calibri" pitchFamily="34" charset="0"/>
              </a:rPr>
              <a:t>getpixel</a:t>
            </a:r>
            <a:r>
              <a:rPr lang="en-US" dirty="0" smtClean="0">
                <a:latin typeface="Calibri" pitchFamily="34" charset="0"/>
              </a:rPr>
              <a:t>(</a:t>
            </a:r>
            <a:r>
              <a:rPr lang="en-US" dirty="0" err="1" smtClean="0">
                <a:latin typeface="Calibri" pitchFamily="34" charset="0"/>
              </a:rPr>
              <a:t>x,y</a:t>
            </a:r>
            <a:r>
              <a:rPr lang="en-US" dirty="0" smtClean="0">
                <a:latin typeface="Calibri" pitchFamily="34" charset="0"/>
              </a:rPr>
              <a:t>) == </a:t>
            </a:r>
            <a:r>
              <a:rPr lang="en-US" dirty="0" err="1" smtClean="0">
                <a:latin typeface="Calibri" pitchFamily="34" charset="0"/>
              </a:rPr>
              <a:t>oldcolor</a:t>
            </a:r>
            <a:r>
              <a:rPr lang="en-US" dirty="0" smtClean="0">
                <a:latin typeface="Calibri" pitchFamily="34" charset="0"/>
              </a:rPr>
              <a:t>)</a:t>
            </a:r>
          </a:p>
          <a:p>
            <a:pPr>
              <a:buNone/>
            </a:pPr>
            <a:r>
              <a:rPr lang="en-US" dirty="0" smtClean="0">
                <a:latin typeface="Calibri" pitchFamily="34" charset="0"/>
              </a:rPr>
              <a:t>	{	</a:t>
            </a:r>
            <a:r>
              <a:rPr lang="en-US" dirty="0" err="1" smtClean="0">
                <a:latin typeface="Calibri" pitchFamily="34" charset="0"/>
              </a:rPr>
              <a:t>setcolor</a:t>
            </a:r>
            <a:r>
              <a:rPr lang="en-US" dirty="0" smtClean="0">
                <a:latin typeface="Calibri" pitchFamily="34" charset="0"/>
              </a:rPr>
              <a:t>(</a:t>
            </a:r>
            <a:r>
              <a:rPr lang="en-US" dirty="0" err="1" smtClean="0">
                <a:latin typeface="Calibri" pitchFamily="34" charset="0"/>
              </a:rPr>
              <a:t>fillcolor</a:t>
            </a:r>
            <a:r>
              <a:rPr lang="en-US" dirty="0" smtClean="0">
                <a:latin typeface="Calibri" pitchFamily="34" charset="0"/>
              </a:rPr>
              <a:t>);</a:t>
            </a:r>
          </a:p>
          <a:p>
            <a:pPr>
              <a:buNone/>
            </a:pPr>
            <a:r>
              <a:rPr lang="en-US" dirty="0" smtClean="0">
                <a:latin typeface="Calibri" pitchFamily="34" charset="0"/>
              </a:rPr>
              <a:t>		</a:t>
            </a:r>
            <a:r>
              <a:rPr lang="en-US" dirty="0" err="1" smtClean="0">
                <a:latin typeface="Calibri" pitchFamily="34" charset="0"/>
              </a:rPr>
              <a:t>setpixel</a:t>
            </a:r>
            <a:r>
              <a:rPr lang="en-US" dirty="0" smtClean="0">
                <a:latin typeface="Calibri" pitchFamily="34" charset="0"/>
              </a:rPr>
              <a:t>(</a:t>
            </a:r>
            <a:r>
              <a:rPr lang="en-US" dirty="0" err="1" smtClean="0">
                <a:latin typeface="Calibri" pitchFamily="34" charset="0"/>
              </a:rPr>
              <a:t>x,y</a:t>
            </a:r>
            <a:r>
              <a:rPr lang="en-US" dirty="0" smtClean="0">
                <a:latin typeface="Calibri" pitchFamily="34" charset="0"/>
              </a:rPr>
              <a:t>);</a:t>
            </a:r>
          </a:p>
          <a:p>
            <a:pPr>
              <a:buNone/>
            </a:pPr>
            <a:r>
              <a:rPr lang="en-US" dirty="0" smtClean="0">
                <a:latin typeface="Calibri" pitchFamily="34" charset="0"/>
              </a:rPr>
              <a:t>		floodfill4(x,y+1,fillcolor,oldcolor);</a:t>
            </a:r>
          </a:p>
          <a:p>
            <a:pPr>
              <a:buNone/>
            </a:pPr>
            <a:r>
              <a:rPr lang="en-US" dirty="0" smtClean="0">
                <a:latin typeface="Calibri" pitchFamily="34" charset="0"/>
              </a:rPr>
              <a:t>		floodfill4(x,y-1, </a:t>
            </a:r>
            <a:r>
              <a:rPr lang="en-US" dirty="0" err="1" smtClean="0">
                <a:latin typeface="Calibri" pitchFamily="34" charset="0"/>
              </a:rPr>
              <a:t>fillcolor,oldcolor</a:t>
            </a:r>
            <a:r>
              <a:rPr lang="en-US" dirty="0" smtClean="0">
                <a:latin typeface="Calibri" pitchFamily="34" charset="0"/>
              </a:rPr>
              <a:t>);</a:t>
            </a:r>
          </a:p>
          <a:p>
            <a:pPr>
              <a:buNone/>
            </a:pPr>
            <a:r>
              <a:rPr lang="en-US" dirty="0" smtClean="0">
                <a:latin typeface="Calibri" pitchFamily="34" charset="0"/>
              </a:rPr>
              <a:t>		floodfill4(x+1,y, </a:t>
            </a:r>
            <a:r>
              <a:rPr lang="en-US" dirty="0" err="1" smtClean="0">
                <a:latin typeface="Calibri" pitchFamily="34" charset="0"/>
              </a:rPr>
              <a:t>fillcolor,oldcolor</a:t>
            </a:r>
            <a:r>
              <a:rPr lang="en-US" dirty="0" smtClean="0">
                <a:latin typeface="Calibri" pitchFamily="34" charset="0"/>
              </a:rPr>
              <a:t>);</a:t>
            </a:r>
          </a:p>
          <a:p>
            <a:pPr>
              <a:buNone/>
            </a:pPr>
            <a:r>
              <a:rPr lang="en-US" dirty="0" smtClean="0">
                <a:latin typeface="Calibri" pitchFamily="34" charset="0"/>
              </a:rPr>
              <a:t>		floodfill4(x-1,y, </a:t>
            </a:r>
            <a:r>
              <a:rPr lang="en-US" dirty="0" err="1" smtClean="0">
                <a:latin typeface="Calibri" pitchFamily="34" charset="0"/>
              </a:rPr>
              <a:t>fillcolor,oldcolor</a:t>
            </a:r>
            <a:r>
              <a:rPr lang="en-US" dirty="0" smtClean="0">
                <a:latin typeface="Calibri" pitchFamily="34" charset="0"/>
              </a:rPr>
              <a:t>); </a:t>
            </a:r>
          </a:p>
          <a:p>
            <a:pPr>
              <a:buNone/>
            </a:pPr>
            <a:r>
              <a:rPr lang="en-US" dirty="0" smtClean="0">
                <a:latin typeface="Calibri" pitchFamily="34" charset="0"/>
              </a:rPr>
              <a:t>	}</a:t>
            </a:r>
          </a:p>
          <a:p>
            <a:pPr>
              <a:buNone/>
            </a:pPr>
            <a:r>
              <a:rPr lang="en-US" dirty="0" smtClean="0">
                <a:latin typeface="Calibri" pitchFamily="34" charset="0"/>
              </a:rPr>
              <a:t>}</a:t>
            </a:r>
          </a:p>
          <a:p>
            <a:endParaRPr lang="en-US" dirty="0"/>
          </a:p>
        </p:txBody>
      </p:sp>
      <p:sp>
        <p:nvSpPr>
          <p:cNvPr id="3" name="Title 2"/>
          <p:cNvSpPr>
            <a:spLocks noGrp="1"/>
          </p:cNvSpPr>
          <p:nvPr>
            <p:ph type="title"/>
          </p:nvPr>
        </p:nvSpPr>
        <p:spPr>
          <a:xfrm>
            <a:off x="457200" y="152400"/>
            <a:ext cx="8229600" cy="914400"/>
          </a:xfrm>
        </p:spPr>
        <p:txBody>
          <a:bodyPr/>
          <a:lstStyle/>
          <a:p>
            <a:r>
              <a:rPr lang="en-US" dirty="0" smtClean="0"/>
              <a:t>P</a:t>
            </a:r>
            <a:r>
              <a:rPr smtClean="0"/>
              <a:t>rocedure </a:t>
            </a:r>
            <a:endParaRPr 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pPr algn="just"/>
            <a:r>
              <a:rPr lang="en-US" dirty="0" smtClean="0">
                <a:latin typeface="Calibri" pitchFamily="34" charset="0"/>
              </a:rPr>
              <a:t>There are various types of characters that we can display. </a:t>
            </a:r>
          </a:p>
          <a:p>
            <a:pPr algn="just"/>
            <a:r>
              <a:rPr lang="en-US" dirty="0" smtClean="0">
                <a:latin typeface="Calibri" pitchFamily="34" charset="0"/>
              </a:rPr>
              <a:t>The overall design of set of characters is called </a:t>
            </a:r>
            <a:r>
              <a:rPr lang="en-US" b="1" dirty="0" smtClean="0">
                <a:latin typeface="Calibri" pitchFamily="34" charset="0"/>
              </a:rPr>
              <a:t>typeface.</a:t>
            </a:r>
            <a:r>
              <a:rPr lang="en-US" dirty="0" smtClean="0">
                <a:latin typeface="Calibri" pitchFamily="34" charset="0"/>
              </a:rPr>
              <a:t> There are hundreds of typefaces available today. They are also referred as </a:t>
            </a:r>
            <a:r>
              <a:rPr lang="en-US" b="1" dirty="0" smtClean="0">
                <a:latin typeface="Calibri" pitchFamily="34" charset="0"/>
              </a:rPr>
              <a:t>fonts.</a:t>
            </a:r>
            <a:r>
              <a:rPr lang="en-US" dirty="0" smtClean="0">
                <a:latin typeface="Calibri" pitchFamily="34" charset="0"/>
              </a:rPr>
              <a:t> </a:t>
            </a:r>
          </a:p>
          <a:p>
            <a:pPr algn="just"/>
            <a:r>
              <a:rPr lang="en-US" dirty="0" smtClean="0">
                <a:latin typeface="Calibri" pitchFamily="34" charset="0"/>
              </a:rPr>
              <a:t>Originally, the term font referred to a set of cast metal character forms in a particular size and format, such as 10-point Courier Italic</a:t>
            </a:r>
          </a:p>
          <a:p>
            <a:pPr algn="just"/>
            <a:r>
              <a:rPr lang="en-US" dirty="0" smtClean="0">
                <a:latin typeface="Calibri" pitchFamily="34" charset="0"/>
              </a:rPr>
              <a:t>Typefaces or Fonts can be classified mainly into two types: </a:t>
            </a:r>
          </a:p>
          <a:p>
            <a:pPr algn="just">
              <a:buFont typeface="Wingdings 2" pitchFamily="18" charset="2"/>
              <a:buNone/>
            </a:pPr>
            <a:r>
              <a:rPr lang="en-US" b="1" dirty="0" smtClean="0">
                <a:latin typeface="Calibri" pitchFamily="34" charset="0"/>
              </a:rPr>
              <a:t>	Serif</a:t>
            </a:r>
            <a:r>
              <a:rPr lang="en-US" dirty="0" smtClean="0">
                <a:latin typeface="Calibri" pitchFamily="34" charset="0"/>
              </a:rPr>
              <a:t> and </a:t>
            </a:r>
            <a:r>
              <a:rPr lang="en-US" b="1" dirty="0" smtClean="0">
                <a:latin typeface="Calibri" pitchFamily="34" charset="0"/>
              </a:rPr>
              <a:t>Sans serif</a:t>
            </a:r>
            <a:r>
              <a:rPr lang="en-US" dirty="0" smtClean="0">
                <a:latin typeface="Calibri" pitchFamily="34" charset="0"/>
              </a:rPr>
              <a:t>. </a:t>
            </a:r>
          </a:p>
          <a:p>
            <a:pPr algn="just"/>
            <a:r>
              <a:rPr lang="en-US" b="1" dirty="0" smtClean="0">
                <a:latin typeface="Calibri" pitchFamily="34" charset="0"/>
              </a:rPr>
              <a:t>Serif font</a:t>
            </a:r>
            <a:r>
              <a:rPr lang="en-US" dirty="0" smtClean="0">
                <a:latin typeface="Calibri" pitchFamily="34" charset="0"/>
              </a:rPr>
              <a:t> consists of the accents (small lines) for each character, while </a:t>
            </a:r>
            <a:r>
              <a:rPr lang="en-US" b="1" dirty="0" smtClean="0">
                <a:latin typeface="Calibri" pitchFamily="34" charset="0"/>
              </a:rPr>
              <a:t>sans serif</a:t>
            </a:r>
            <a:r>
              <a:rPr lang="en-US" dirty="0" smtClean="0">
                <a:latin typeface="Calibri" pitchFamily="34" charset="0"/>
              </a:rPr>
              <a:t> does not. </a:t>
            </a:r>
          </a:p>
          <a:p>
            <a:endParaRPr lang="en-US" dirty="0"/>
          </a:p>
        </p:txBody>
      </p:sp>
      <p:sp>
        <p:nvSpPr>
          <p:cNvPr id="3" name="Title 2"/>
          <p:cNvSpPr>
            <a:spLocks noGrp="1"/>
          </p:cNvSpPr>
          <p:nvPr>
            <p:ph type="title"/>
          </p:nvPr>
        </p:nvSpPr>
        <p:spPr>
          <a:xfrm>
            <a:off x="457200" y="152400"/>
            <a:ext cx="8229600" cy="838200"/>
          </a:xfrm>
        </p:spPr>
        <p:txBody>
          <a:bodyPr>
            <a:normAutofit/>
          </a:bodyPr>
          <a:lstStyle/>
          <a:p>
            <a:r>
              <a:rPr sz="4000" b="1" smtClean="0">
                <a:effectLst>
                  <a:outerShdw blurRad="38100" dist="38100" dir="2700000" algn="tl">
                    <a:srgbClr val="000000">
                      <a:alpha val="43137"/>
                    </a:srgbClr>
                  </a:outerShdw>
                </a:effectLst>
                <a:latin typeface="Calibri" pitchFamily="34" charset="0"/>
              </a:rPr>
              <a:t>Character Generation</a:t>
            </a:r>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533400"/>
            <a:ext cx="8229600" cy="6019800"/>
          </a:xfrm>
        </p:spPr>
        <p:txBody>
          <a:bodyPr>
            <a:normAutofit fontScale="77500" lnSpcReduction="20000"/>
          </a:bodyPr>
          <a:lstStyle/>
          <a:p>
            <a:r>
              <a:rPr lang="en-US" dirty="0" smtClean="0"/>
              <a:t>Serif type is generally more readable; that is, it is easier to read in longer blocks of text. On the other hand, the individual characters in sans-serif type are easier to recognize.</a:t>
            </a:r>
          </a:p>
          <a:p>
            <a:pPr algn="just">
              <a:defRPr/>
            </a:pPr>
            <a:r>
              <a:rPr lang="en-US" dirty="0" smtClean="0"/>
              <a:t>The character can be represented in </a:t>
            </a:r>
            <a:r>
              <a:rPr lang="en-US" b="1" dirty="0" smtClean="0"/>
              <a:t>two ways</a:t>
            </a:r>
            <a:r>
              <a:rPr lang="en-US" dirty="0" smtClean="0"/>
              <a:t>. </a:t>
            </a:r>
          </a:p>
          <a:p>
            <a:pPr marL="514350" indent="447675" algn="just" fontAlgn="auto">
              <a:spcAft>
                <a:spcPts val="0"/>
              </a:spcAft>
              <a:buFont typeface="+mj-lt"/>
              <a:buAutoNum type="arabicPeriod"/>
              <a:defRPr/>
            </a:pPr>
            <a:r>
              <a:rPr lang="en-US" dirty="0" smtClean="0">
                <a:latin typeface="Calibri" pitchFamily="34" charset="0"/>
              </a:rPr>
              <a:t>Bit-mapped font</a:t>
            </a:r>
          </a:p>
          <a:p>
            <a:pPr marL="514350" indent="447675" algn="just" fontAlgn="auto">
              <a:spcAft>
                <a:spcPts val="0"/>
              </a:spcAft>
              <a:buFont typeface="+mj-lt"/>
              <a:buAutoNum type="arabicPeriod"/>
              <a:defRPr/>
            </a:pPr>
            <a:r>
              <a:rPr lang="en-US" dirty="0" smtClean="0">
                <a:latin typeface="Calibri" pitchFamily="34" charset="0"/>
              </a:rPr>
              <a:t>Outline font</a:t>
            </a:r>
          </a:p>
          <a:p>
            <a:pPr algn="just"/>
            <a:r>
              <a:rPr lang="en-US" b="1" u="sng" dirty="0" smtClean="0">
                <a:latin typeface="Calibri" pitchFamily="34" charset="0"/>
              </a:rPr>
              <a:t>Bitmap font</a:t>
            </a:r>
            <a:r>
              <a:rPr lang="en-US" u="sng" dirty="0" smtClean="0">
                <a:latin typeface="Calibri" pitchFamily="34" charset="0"/>
              </a:rPr>
              <a:t> </a:t>
            </a:r>
            <a:r>
              <a:rPr lang="en-US" dirty="0" smtClean="0">
                <a:latin typeface="Calibri" pitchFamily="34" charset="0"/>
              </a:rPr>
              <a:t>uses the frame buffer to store the value for point to be plotted as 1, and others as O. </a:t>
            </a:r>
          </a:p>
          <a:p>
            <a:pPr algn="just"/>
            <a:r>
              <a:rPr lang="en-US" dirty="0" smtClean="0">
                <a:latin typeface="Calibri" pitchFamily="34" charset="0"/>
              </a:rPr>
              <a:t>It is the simple method for representing character shape in particular font.</a:t>
            </a:r>
          </a:p>
          <a:p>
            <a:pPr algn="just"/>
            <a:r>
              <a:rPr lang="en-US" dirty="0" smtClean="0">
                <a:latin typeface="Calibri" pitchFamily="34" charset="0"/>
              </a:rPr>
              <a:t>It uses rectangular grid patterns to represent the character shape.</a:t>
            </a:r>
          </a:p>
          <a:p>
            <a:pPr algn="just"/>
            <a:r>
              <a:rPr lang="en-US" dirty="0" smtClean="0">
                <a:latin typeface="Calibri" pitchFamily="34" charset="0"/>
              </a:rPr>
              <a:t>Bit –mapped fonts are simplest to define and display.</a:t>
            </a:r>
          </a:p>
          <a:p>
            <a:pPr algn="just"/>
            <a:r>
              <a:rPr lang="en-US" dirty="0" smtClean="0">
                <a:latin typeface="Calibri" pitchFamily="34" charset="0"/>
              </a:rPr>
              <a:t>The character grid only needs to be mapped to a frame buffer position.</a:t>
            </a:r>
          </a:p>
          <a:p>
            <a:pPr algn="just"/>
            <a:r>
              <a:rPr lang="en-US" dirty="0" smtClean="0">
                <a:latin typeface="Calibri" pitchFamily="34" charset="0"/>
              </a:rPr>
              <a:t>Bitmaps fonts requires more space because all character must be stores in a font cache.</a:t>
            </a:r>
          </a:p>
          <a:p>
            <a:pPr algn="just"/>
            <a:endParaRPr lang="en-US" dirty="0" smtClean="0">
              <a:latin typeface="Calibri" pitchFamily="34"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533400"/>
            <a:ext cx="8229600" cy="6019800"/>
          </a:xfrm>
        </p:spPr>
        <p:txBody>
          <a:bodyPr>
            <a:normAutofit fontScale="92500" lnSpcReduction="20000"/>
          </a:bodyPr>
          <a:lstStyle/>
          <a:p>
            <a:pPr algn="just"/>
            <a:r>
              <a:rPr lang="en-US" dirty="0" smtClean="0">
                <a:latin typeface="Calibri" pitchFamily="34" charset="0"/>
              </a:rPr>
              <a:t>It is possible to generate different sizes and variations, such as bold and italic, from one set, but produced result is not good.</a:t>
            </a:r>
          </a:p>
          <a:p>
            <a:pPr algn="just"/>
            <a:r>
              <a:rPr lang="en-US" b="1" u="sng" dirty="0" smtClean="0">
                <a:latin typeface="Calibri" pitchFamily="34" charset="0"/>
              </a:rPr>
              <a:t>Outline font</a:t>
            </a:r>
            <a:r>
              <a:rPr lang="en-US" dirty="0" smtClean="0">
                <a:latin typeface="Calibri" pitchFamily="34" charset="0"/>
              </a:rPr>
              <a:t>: It is second more flexible scheme to describe character shape using straight line and curve sections.</a:t>
            </a:r>
          </a:p>
          <a:p>
            <a:pPr algn="just"/>
            <a:r>
              <a:rPr lang="en-US" dirty="0" smtClean="0">
                <a:latin typeface="Calibri" pitchFamily="34" charset="0"/>
              </a:rPr>
              <a:t>The outline of character must be filled using the scan-line fill procedure.</a:t>
            </a:r>
          </a:p>
          <a:p>
            <a:pPr algn="just"/>
            <a:r>
              <a:rPr lang="en-US" dirty="0" smtClean="0">
                <a:latin typeface="Calibri" pitchFamily="34" charset="0"/>
              </a:rPr>
              <a:t>Outline fonts required less storage since each variation do not required individual font cache.</a:t>
            </a:r>
          </a:p>
          <a:p>
            <a:pPr algn="just"/>
            <a:r>
              <a:rPr lang="en-US" dirty="0" smtClean="0">
                <a:latin typeface="Calibri" pitchFamily="34" charset="0"/>
              </a:rPr>
              <a:t>We can produce bold, italic or different sizes by manipulating the curve definitions for the character outlines.</a:t>
            </a:r>
          </a:p>
          <a:p>
            <a:pPr algn="just"/>
            <a:r>
              <a:rPr lang="en-US" dirty="0" smtClean="0">
                <a:latin typeface="Calibri" pitchFamily="34" charset="0"/>
              </a:rPr>
              <a:t>But, It takes more time to process the outline fonts because they must be scan converted into frame buffer.</a:t>
            </a:r>
          </a:p>
          <a:p>
            <a:pPr algn="just">
              <a:buNone/>
            </a:pPr>
            <a:endParaRPr lang="en-US" dirty="0" smtClean="0">
              <a:latin typeface="Calibri" pitchFamily="34" charset="0"/>
            </a:endParaRPr>
          </a:p>
          <a:p>
            <a:pPr algn="just">
              <a:buFont typeface="Wingdings" pitchFamily="2" charset="2"/>
              <a:buChar char="q"/>
            </a:pPr>
            <a:endParaRPr lang="en-US" dirty="0" smtClean="0">
              <a:latin typeface="Calibri" pitchFamily="34" charset="0"/>
            </a:endParaRPr>
          </a:p>
          <a:p>
            <a:endParaRPr 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r4.bmp"/>
          <p:cNvPicPr>
            <a:picLocks noGrp="1" noChangeAspect="1"/>
          </p:cNvPicPr>
          <p:nvPr>
            <p:ph idx="1"/>
          </p:nvPr>
        </p:nvPicPr>
        <p:blipFill>
          <a:blip r:embed="rId2"/>
          <a:stretch>
            <a:fillRect/>
          </a:stretch>
        </p:blipFill>
        <p:spPr>
          <a:xfrm rot="16200000">
            <a:off x="1943101" y="-419103"/>
            <a:ext cx="5410201" cy="7772400"/>
          </a:xfr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066800"/>
            <a:ext cx="8229600" cy="5029200"/>
          </a:xfrm>
        </p:spPr>
        <p:txBody>
          <a:bodyPr>
            <a:normAutofit fontScale="92500" lnSpcReduction="20000"/>
          </a:bodyPr>
          <a:lstStyle/>
          <a:p>
            <a:pPr algn="just">
              <a:defRPr/>
            </a:pPr>
            <a:r>
              <a:rPr lang="en-US" b="1" dirty="0" smtClean="0">
                <a:solidFill>
                  <a:schemeClr val="accent3"/>
                </a:solidFill>
                <a:latin typeface="Calibri" pitchFamily="34" charset="0"/>
              </a:rPr>
              <a:t>Attribute Parameter: </a:t>
            </a:r>
            <a:r>
              <a:rPr lang="en-US" dirty="0" smtClean="0">
                <a:latin typeface="Calibri" pitchFamily="34" charset="0"/>
              </a:rPr>
              <a:t>Any parameter that affects a primitive is to be displayed is known as attribute parameter.</a:t>
            </a:r>
          </a:p>
          <a:p>
            <a:pPr algn="just">
              <a:buFont typeface="Wingdings" pitchFamily="2" charset="2"/>
              <a:buChar char="q"/>
              <a:defRPr/>
            </a:pPr>
            <a:endParaRPr lang="en-US" dirty="0" smtClean="0">
              <a:latin typeface="Calibri" pitchFamily="34" charset="0"/>
            </a:endParaRPr>
          </a:p>
          <a:p>
            <a:pPr algn="just">
              <a:defRPr/>
            </a:pPr>
            <a:r>
              <a:rPr lang="en-US" dirty="0" smtClean="0">
                <a:latin typeface="Calibri" pitchFamily="34" charset="0"/>
              </a:rPr>
              <a:t>With GKS and PHIGS standards, attributes settings are accomplished with separate functions that updates a system attribute list.</a:t>
            </a:r>
          </a:p>
          <a:p>
            <a:pPr algn="just">
              <a:defRPr/>
            </a:pPr>
            <a:r>
              <a:rPr lang="en-US" b="1" dirty="0" smtClean="0">
                <a:solidFill>
                  <a:schemeClr val="accent3"/>
                </a:solidFill>
                <a:latin typeface="Calibri" pitchFamily="34" charset="0"/>
              </a:rPr>
              <a:t>Four types of attributes:</a:t>
            </a:r>
            <a:endParaRPr lang="en-US" b="1" dirty="0" smtClean="0">
              <a:latin typeface="Calibri" pitchFamily="34" charset="0"/>
            </a:endParaRPr>
          </a:p>
          <a:p>
            <a:pPr marL="514350" indent="341313" algn="just" fontAlgn="auto">
              <a:spcAft>
                <a:spcPts val="0"/>
              </a:spcAft>
              <a:buClr>
                <a:schemeClr val="accent3"/>
              </a:buClr>
              <a:buSzPct val="100000"/>
              <a:buFont typeface="+mj-lt"/>
              <a:buAutoNum type="arabicPeriod"/>
              <a:defRPr/>
            </a:pPr>
            <a:r>
              <a:rPr lang="en-US" b="1" dirty="0" smtClean="0">
                <a:solidFill>
                  <a:schemeClr val="accent3"/>
                </a:solidFill>
                <a:latin typeface="Calibri" pitchFamily="34" charset="0"/>
              </a:rPr>
              <a:t>	</a:t>
            </a:r>
            <a:r>
              <a:rPr lang="en-US" b="1" dirty="0" smtClean="0">
                <a:latin typeface="Calibri" pitchFamily="34" charset="0"/>
              </a:rPr>
              <a:t>Line Attribute</a:t>
            </a:r>
          </a:p>
          <a:p>
            <a:pPr marL="514350" indent="341313" algn="just" fontAlgn="auto">
              <a:spcAft>
                <a:spcPts val="0"/>
              </a:spcAft>
              <a:buClr>
                <a:schemeClr val="accent3"/>
              </a:buClr>
              <a:buSzPct val="100000"/>
              <a:buFont typeface="+mj-lt"/>
              <a:buAutoNum type="arabicPeriod"/>
              <a:defRPr/>
            </a:pPr>
            <a:r>
              <a:rPr lang="en-US" b="1" dirty="0" smtClean="0">
                <a:latin typeface="Calibri" pitchFamily="34" charset="0"/>
              </a:rPr>
              <a:t>	Color And Grayscale Level Attribute</a:t>
            </a:r>
          </a:p>
          <a:p>
            <a:pPr marL="514350" indent="341313" algn="just" fontAlgn="auto">
              <a:spcAft>
                <a:spcPts val="0"/>
              </a:spcAft>
              <a:buClr>
                <a:schemeClr val="accent3"/>
              </a:buClr>
              <a:buSzPct val="100000"/>
              <a:buFont typeface="+mj-lt"/>
              <a:buAutoNum type="arabicPeriod"/>
              <a:defRPr/>
            </a:pPr>
            <a:r>
              <a:rPr lang="en-US" b="1" dirty="0" smtClean="0">
                <a:latin typeface="Calibri" pitchFamily="34" charset="0"/>
              </a:rPr>
              <a:t>	Area Fill Attribute</a:t>
            </a:r>
          </a:p>
          <a:p>
            <a:pPr marL="514350" indent="341313" algn="just" fontAlgn="auto">
              <a:spcAft>
                <a:spcPts val="0"/>
              </a:spcAft>
              <a:buClr>
                <a:schemeClr val="accent3"/>
              </a:buClr>
              <a:buSzPct val="100000"/>
              <a:buFont typeface="+mj-lt"/>
              <a:buAutoNum type="arabicPeriod"/>
              <a:defRPr/>
            </a:pPr>
            <a:r>
              <a:rPr lang="en-US" b="1" dirty="0" smtClean="0">
                <a:latin typeface="Calibri" pitchFamily="34" charset="0"/>
              </a:rPr>
              <a:t>	Character Attributes</a:t>
            </a:r>
          </a:p>
          <a:p>
            <a:endParaRPr lang="en-US" dirty="0"/>
          </a:p>
        </p:txBody>
      </p:sp>
      <p:sp>
        <p:nvSpPr>
          <p:cNvPr id="3" name="Title 2"/>
          <p:cNvSpPr>
            <a:spLocks noGrp="1"/>
          </p:cNvSpPr>
          <p:nvPr>
            <p:ph type="title"/>
          </p:nvPr>
        </p:nvSpPr>
        <p:spPr>
          <a:xfrm>
            <a:off x="457200" y="152400"/>
            <a:ext cx="8229600" cy="838200"/>
          </a:xfrm>
        </p:spPr>
        <p:txBody>
          <a:bodyPr/>
          <a:lstStyle/>
          <a:p>
            <a:r>
              <a:rPr sz="4000" b="1" smtClean="0">
                <a:solidFill>
                  <a:schemeClr val="accent3"/>
                </a:solidFill>
                <a:effectLst>
                  <a:outerShdw blurRad="38100" dist="38100" dir="2700000" algn="tl">
                    <a:srgbClr val="000000">
                      <a:alpha val="43137"/>
                    </a:srgbClr>
                  </a:outerShdw>
                </a:effectLst>
                <a:latin typeface="Calibri" pitchFamily="34" charset="0"/>
              </a:rPr>
              <a:t>Attributes of Output Primitives</a:t>
            </a:r>
            <a:endParaRPr lang="en-US"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95400"/>
            <a:ext cx="8229600" cy="4800600"/>
          </a:xfrm>
        </p:spPr>
        <p:txBody>
          <a:bodyPr>
            <a:normAutofit/>
          </a:bodyPr>
          <a:lstStyle/>
          <a:p>
            <a:r>
              <a:rPr lang="en-US" dirty="0" smtClean="0">
                <a:latin typeface="Calibri" pitchFamily="34" charset="0"/>
              </a:rPr>
              <a:t>There are three basic Line Attributes :</a:t>
            </a:r>
          </a:p>
          <a:p>
            <a:pPr>
              <a:buClr>
                <a:schemeClr val="tx1"/>
              </a:buClr>
              <a:buFont typeface="Georgia" pitchFamily="18" charset="0"/>
              <a:buAutoNum type="arabicPeriod"/>
            </a:pPr>
            <a:r>
              <a:rPr lang="en-US" b="1" dirty="0" smtClean="0">
                <a:latin typeface="Calibri" pitchFamily="34" charset="0"/>
              </a:rPr>
              <a:t>	Line type (Solid, Dashed, Dotted)</a:t>
            </a:r>
          </a:p>
          <a:p>
            <a:pPr>
              <a:buClr>
                <a:schemeClr val="tx1"/>
              </a:buClr>
              <a:buFont typeface="Georgia" pitchFamily="18" charset="0"/>
              <a:buAutoNum type="arabicPeriod"/>
            </a:pPr>
            <a:r>
              <a:rPr lang="en-US" b="1" dirty="0" smtClean="0">
                <a:latin typeface="Calibri" pitchFamily="34" charset="0"/>
              </a:rPr>
              <a:t>	Line width</a:t>
            </a:r>
          </a:p>
          <a:p>
            <a:pPr>
              <a:buClr>
                <a:schemeClr val="tx1"/>
              </a:buClr>
              <a:buFont typeface="Georgia" pitchFamily="18" charset="0"/>
              <a:buAutoNum type="arabicPeriod"/>
            </a:pPr>
            <a:r>
              <a:rPr lang="en-US" b="1" dirty="0" smtClean="0">
                <a:latin typeface="Calibri" pitchFamily="34" charset="0"/>
              </a:rPr>
              <a:t>	Line color</a:t>
            </a:r>
          </a:p>
          <a:p>
            <a:pPr>
              <a:buNone/>
            </a:pPr>
            <a:endParaRPr lang="en-US" dirty="0"/>
          </a:p>
        </p:txBody>
      </p:sp>
      <p:sp>
        <p:nvSpPr>
          <p:cNvPr id="3" name="Title 2"/>
          <p:cNvSpPr>
            <a:spLocks noGrp="1"/>
          </p:cNvSpPr>
          <p:nvPr>
            <p:ph type="title"/>
          </p:nvPr>
        </p:nvSpPr>
        <p:spPr>
          <a:xfrm>
            <a:off x="457200" y="152400"/>
            <a:ext cx="8229600" cy="914400"/>
          </a:xfrm>
        </p:spPr>
        <p:txBody>
          <a:bodyPr/>
          <a:lstStyle/>
          <a:p>
            <a:r>
              <a:rPr sz="4000" b="1" smtClean="0">
                <a:effectLst>
                  <a:outerShdw blurRad="38100" dist="38100" dir="2700000" algn="tl">
                    <a:srgbClr val="000000">
                      <a:alpha val="43137"/>
                    </a:srgbClr>
                  </a:outerShdw>
                </a:effectLst>
                <a:latin typeface="Calibri" pitchFamily="34" charset="0"/>
              </a:rPr>
              <a:t>Line Attribute</a:t>
            </a:r>
            <a:endParaRPr lang="en-US"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ro">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Metro">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Metro</Template>
  <TotalTime>1534</TotalTime>
  <Words>9827</Words>
  <Application>Microsoft Office PowerPoint</Application>
  <PresentationFormat>On-screen Show (4:3)</PresentationFormat>
  <Paragraphs>1071</Paragraphs>
  <Slides>171</Slides>
  <Notes>0</Notes>
  <HiddenSlides>0</HiddenSlides>
  <MMClips>0</MMClips>
  <ScaleCrop>false</ScaleCrop>
  <HeadingPairs>
    <vt:vector size="4" baseType="variant">
      <vt:variant>
        <vt:lpstr>Theme</vt:lpstr>
      </vt:variant>
      <vt:variant>
        <vt:i4>1</vt:i4>
      </vt:variant>
      <vt:variant>
        <vt:lpstr>Slide Titles</vt:lpstr>
      </vt:variant>
      <vt:variant>
        <vt:i4>171</vt:i4>
      </vt:variant>
    </vt:vector>
  </HeadingPairs>
  <TitlesOfParts>
    <vt:vector size="172" baseType="lpstr">
      <vt:lpstr>Metro</vt:lpstr>
      <vt:lpstr>COMPUTER GRAPHICS                -introduction, OUTPUT PRIMITIVES &amp; 2-D TRANSFORMATION</vt:lpstr>
      <vt:lpstr>Applications of Computer Graphics and Multimedia</vt:lpstr>
      <vt:lpstr>Computer Aided Design</vt:lpstr>
      <vt:lpstr>Slide 4</vt:lpstr>
      <vt:lpstr>Slide 5</vt:lpstr>
      <vt:lpstr>Slide 6</vt:lpstr>
      <vt:lpstr>Presentation Graphics</vt:lpstr>
      <vt:lpstr>Computer Arts</vt:lpstr>
      <vt:lpstr>Slide 9</vt:lpstr>
      <vt:lpstr>Entertainment</vt:lpstr>
      <vt:lpstr>Slide 11</vt:lpstr>
      <vt:lpstr>Education and Training</vt:lpstr>
      <vt:lpstr>Visualization </vt:lpstr>
      <vt:lpstr>Image Processing</vt:lpstr>
      <vt:lpstr>Graphical User Interfaces</vt:lpstr>
      <vt:lpstr>Example of VFX (Visual Effects)</vt:lpstr>
      <vt:lpstr>Example of VFX (Visual Effects)</vt:lpstr>
      <vt:lpstr>Example of VFX (Visual Effects)</vt:lpstr>
      <vt:lpstr>Example of VFX (Visual Effects)</vt:lpstr>
      <vt:lpstr>Example of VFX (Visual Effects)</vt:lpstr>
      <vt:lpstr>Example of VFX (Visual Effects)</vt:lpstr>
      <vt:lpstr>Graphics Software</vt:lpstr>
      <vt:lpstr>Software Standards 1.Graphical Kernel System (GKS)</vt:lpstr>
      <vt:lpstr>2.PHIGS</vt:lpstr>
      <vt:lpstr>Slide 25</vt:lpstr>
      <vt:lpstr>3. OpenGL</vt:lpstr>
      <vt:lpstr>Video Display Devices</vt:lpstr>
      <vt:lpstr>Raster-Scan Displays</vt:lpstr>
      <vt:lpstr>Slide 29</vt:lpstr>
      <vt:lpstr>Slide 30</vt:lpstr>
      <vt:lpstr>Random Scan Display</vt:lpstr>
      <vt:lpstr>Slide 32</vt:lpstr>
      <vt:lpstr>Random-Scan Systems v/s Raster-Scan Systems</vt:lpstr>
      <vt:lpstr>Color CRT Monitors</vt:lpstr>
      <vt:lpstr>Beam penetration method</vt:lpstr>
      <vt:lpstr>Shadow Mask method</vt:lpstr>
      <vt:lpstr>Slide 37</vt:lpstr>
      <vt:lpstr>Slide 38</vt:lpstr>
      <vt:lpstr>Slide 39</vt:lpstr>
      <vt:lpstr>Simple Raster Display System</vt:lpstr>
      <vt:lpstr>Slide 41</vt:lpstr>
      <vt:lpstr>Slide 42</vt:lpstr>
      <vt:lpstr>Problems in SRDS</vt:lpstr>
      <vt:lpstr>Solutions </vt:lpstr>
      <vt:lpstr>Slide 45</vt:lpstr>
      <vt:lpstr>Coordinate Representations</vt:lpstr>
      <vt:lpstr>Slide 47</vt:lpstr>
      <vt:lpstr>Slide 48</vt:lpstr>
      <vt:lpstr>Graphics Functions</vt:lpstr>
      <vt:lpstr>Slide 50</vt:lpstr>
      <vt:lpstr>Line Drawing Algorithms</vt:lpstr>
      <vt:lpstr>Slide 52</vt:lpstr>
      <vt:lpstr>DDA algorithm</vt:lpstr>
      <vt:lpstr>Line with positive slope</vt:lpstr>
      <vt:lpstr>Slide 55</vt:lpstr>
      <vt:lpstr>Algorithm</vt:lpstr>
      <vt:lpstr>Slide 57</vt:lpstr>
      <vt:lpstr>Bresenham's Line Algorithm</vt:lpstr>
      <vt:lpstr>Slide 59</vt:lpstr>
      <vt:lpstr>Slide 60</vt:lpstr>
      <vt:lpstr>Slide 61</vt:lpstr>
      <vt:lpstr>Slide 62</vt:lpstr>
      <vt:lpstr>Slide 63</vt:lpstr>
      <vt:lpstr>Slide 64</vt:lpstr>
      <vt:lpstr>Slide 65</vt:lpstr>
      <vt:lpstr>Slide 66</vt:lpstr>
      <vt:lpstr>Circle Generating Algorithm</vt:lpstr>
      <vt:lpstr>Circle Generating Algorithm</vt:lpstr>
      <vt:lpstr>Midpoint Circle Algorithm</vt:lpstr>
      <vt:lpstr>Slide 70</vt:lpstr>
      <vt:lpstr>Slide 71</vt:lpstr>
      <vt:lpstr>Slide 72</vt:lpstr>
      <vt:lpstr>Slide 73</vt:lpstr>
      <vt:lpstr>Slide 74</vt:lpstr>
      <vt:lpstr>Midpoint Circle Algorithm</vt:lpstr>
      <vt:lpstr>Slide 76</vt:lpstr>
      <vt:lpstr>Slide 77</vt:lpstr>
      <vt:lpstr>Filled-Area Primitives</vt:lpstr>
      <vt:lpstr>Scan-Line Polygon Fill Algo.</vt:lpstr>
      <vt:lpstr>Slide 80</vt:lpstr>
      <vt:lpstr>Slide 81</vt:lpstr>
      <vt:lpstr>Inside-Outside Tests</vt:lpstr>
      <vt:lpstr>Slide 83</vt:lpstr>
      <vt:lpstr>Odd-Even Rule</vt:lpstr>
      <vt:lpstr>Nonzero Winding number rule</vt:lpstr>
      <vt:lpstr>Slide 86</vt:lpstr>
      <vt:lpstr>Scan-Line Fill of Curved Boundary Areas</vt:lpstr>
      <vt:lpstr>Slide 88</vt:lpstr>
      <vt:lpstr>Procedure </vt:lpstr>
      <vt:lpstr>Drawback of Boundary-Fill Algorithm</vt:lpstr>
      <vt:lpstr>Flood Fill algorithm</vt:lpstr>
      <vt:lpstr>Slide 92</vt:lpstr>
      <vt:lpstr>Procedure </vt:lpstr>
      <vt:lpstr>Character Generation</vt:lpstr>
      <vt:lpstr>Slide 95</vt:lpstr>
      <vt:lpstr>Slide 96</vt:lpstr>
      <vt:lpstr>Slide 97</vt:lpstr>
      <vt:lpstr>Attributes of Output Primitives</vt:lpstr>
      <vt:lpstr>Line Attribute</vt:lpstr>
      <vt:lpstr>Slide 100</vt:lpstr>
      <vt:lpstr>Slide 101</vt:lpstr>
      <vt:lpstr>Slide 102</vt:lpstr>
      <vt:lpstr>Slide 103</vt:lpstr>
      <vt:lpstr>Slide 104</vt:lpstr>
      <vt:lpstr>Slide 105</vt:lpstr>
      <vt:lpstr>Slide 106</vt:lpstr>
      <vt:lpstr>Color and Grayscale level Attribute</vt:lpstr>
      <vt:lpstr>Slide 108</vt:lpstr>
      <vt:lpstr>Slide 109</vt:lpstr>
      <vt:lpstr>Slide 110</vt:lpstr>
      <vt:lpstr>Area-Fill Attributes</vt:lpstr>
      <vt:lpstr>Slide 112</vt:lpstr>
      <vt:lpstr>Slide 113</vt:lpstr>
      <vt:lpstr>Slide 114</vt:lpstr>
      <vt:lpstr>Slide 115</vt:lpstr>
      <vt:lpstr>Slide 116</vt:lpstr>
      <vt:lpstr>Slide 117</vt:lpstr>
      <vt:lpstr>Two dimensional Geometric Transformations</vt:lpstr>
      <vt:lpstr>Slide 119</vt:lpstr>
      <vt:lpstr>Slide 120</vt:lpstr>
      <vt:lpstr>Slide 121</vt:lpstr>
      <vt:lpstr>Slide 122</vt:lpstr>
      <vt:lpstr>Rotation</vt:lpstr>
      <vt:lpstr>Slide 124</vt:lpstr>
      <vt:lpstr>Slide 125</vt:lpstr>
      <vt:lpstr>Slide 126</vt:lpstr>
      <vt:lpstr>Slide 127</vt:lpstr>
      <vt:lpstr>Slide 128</vt:lpstr>
      <vt:lpstr>Slide 129</vt:lpstr>
      <vt:lpstr>Scaling </vt:lpstr>
      <vt:lpstr>Slide 131</vt:lpstr>
      <vt:lpstr>Types of Scaling</vt:lpstr>
      <vt:lpstr>Slide 133</vt:lpstr>
      <vt:lpstr>Slide 134</vt:lpstr>
      <vt:lpstr>Matrix Representations and homogeneous coordinates</vt:lpstr>
      <vt:lpstr>Slide 136</vt:lpstr>
      <vt:lpstr>Slide 137</vt:lpstr>
      <vt:lpstr>Slide 138</vt:lpstr>
      <vt:lpstr>Slide 139</vt:lpstr>
      <vt:lpstr>Slide 140</vt:lpstr>
      <vt:lpstr>Composite Transformation</vt:lpstr>
      <vt:lpstr>1. Translations</vt:lpstr>
      <vt:lpstr>Slide 143</vt:lpstr>
      <vt:lpstr>2. Rotations</vt:lpstr>
      <vt:lpstr>3. Scalings</vt:lpstr>
      <vt:lpstr>General Pivot-Point Rotation</vt:lpstr>
      <vt:lpstr>Slide 147</vt:lpstr>
      <vt:lpstr>Slide 148</vt:lpstr>
      <vt:lpstr>General Fixed-Point Scaling</vt:lpstr>
      <vt:lpstr>Slide 150</vt:lpstr>
      <vt:lpstr>Slide 151</vt:lpstr>
      <vt:lpstr>Examples</vt:lpstr>
      <vt:lpstr>Examples</vt:lpstr>
      <vt:lpstr>Examples</vt:lpstr>
      <vt:lpstr>Other transformation</vt:lpstr>
      <vt:lpstr>Slide 156</vt:lpstr>
      <vt:lpstr>Slide 157</vt:lpstr>
      <vt:lpstr>Slide 158</vt:lpstr>
      <vt:lpstr>Slide 159</vt:lpstr>
      <vt:lpstr>Shear Transformation</vt:lpstr>
      <vt:lpstr>Slide 161</vt:lpstr>
      <vt:lpstr>Slide 162</vt:lpstr>
      <vt:lpstr>Slide 163</vt:lpstr>
      <vt:lpstr>Slide 164</vt:lpstr>
      <vt:lpstr>Slide 165</vt:lpstr>
      <vt:lpstr>Transformations between coordinate systems</vt:lpstr>
      <vt:lpstr>Slide 167</vt:lpstr>
      <vt:lpstr>Slide 168</vt:lpstr>
      <vt:lpstr>Slide 169</vt:lpstr>
      <vt:lpstr>Raster Methods for transformations</vt:lpstr>
      <vt:lpstr>Slide 171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GRAPHICS                -introduction</dc:title>
  <dc:creator>Administrator</dc:creator>
  <cp:lastModifiedBy>admin</cp:lastModifiedBy>
  <cp:revision>137</cp:revision>
  <dcterms:created xsi:type="dcterms:W3CDTF">2010-06-23T18:42:19Z</dcterms:created>
  <dcterms:modified xsi:type="dcterms:W3CDTF">2016-11-10T18:35:10Z</dcterms:modified>
</cp:coreProperties>
</file>